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9"/>
  </p:notesMasterIdLst>
  <p:sldIdLst>
    <p:sldId id="2686" r:id="rId5"/>
    <p:sldId id="2691" r:id="rId6"/>
    <p:sldId id="2692" r:id="rId7"/>
    <p:sldId id="2693" r:id="rId8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944FE0-0C1E-4D75-967E-2FCA7B9BFDDC}" v="2" dt="2024-08-15T09:11:57.6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20" autoAdjust="0"/>
    <p:restoredTop sz="96357" autoAdjust="0"/>
  </p:normalViewPr>
  <p:slideViewPr>
    <p:cSldViewPr snapToGrid="0">
      <p:cViewPr varScale="1">
        <p:scale>
          <a:sx n="93" d="100"/>
          <a:sy n="93" d="100"/>
        </p:scale>
        <p:origin x="494" y="29"/>
      </p:cViewPr>
      <p:guideLst/>
    </p:cSldViewPr>
  </p:slideViewPr>
  <p:outlineViewPr>
    <p:cViewPr>
      <p:scale>
        <a:sx n="33" d="100"/>
        <a:sy n="33" d="100"/>
      </p:scale>
      <p:origin x="0" y="-5348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168"/>
    </p:cViewPr>
  </p:sorterViewPr>
  <p:notesViewPr>
    <p:cSldViewPr snapToGrid="0">
      <p:cViewPr varScale="1">
        <p:scale>
          <a:sx n="77" d="100"/>
          <a:sy n="77" d="100"/>
        </p:scale>
        <p:origin x="2740" y="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71054"/>
          </a:xfrm>
          <a:prstGeom prst="rect">
            <a:avLst/>
          </a:prstGeom>
        </p:spPr>
        <p:txBody>
          <a:bodyPr vert="horz" lIns="94231" tIns="47115" rIns="94231" bIns="471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71054"/>
          </a:xfrm>
          <a:prstGeom prst="rect">
            <a:avLst/>
          </a:prstGeom>
        </p:spPr>
        <p:txBody>
          <a:bodyPr vert="horz" lIns="94231" tIns="47115" rIns="94231" bIns="47115" rtlCol="0"/>
          <a:lstStyle>
            <a:lvl1pPr algn="r">
              <a:defRPr sz="1200"/>
            </a:lvl1pPr>
          </a:lstStyle>
          <a:p>
            <a:fld id="{DB73FE6B-07C2-4A9C-B8CD-39D56864094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31" tIns="47115" rIns="94231" bIns="471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3"/>
          </a:xfrm>
          <a:prstGeom prst="rect">
            <a:avLst/>
          </a:prstGeom>
        </p:spPr>
        <p:txBody>
          <a:bodyPr vert="horz" lIns="94231" tIns="47115" rIns="94231" bIns="471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3"/>
            <a:ext cx="3077739" cy="471053"/>
          </a:xfrm>
          <a:prstGeom prst="rect">
            <a:avLst/>
          </a:prstGeom>
        </p:spPr>
        <p:txBody>
          <a:bodyPr vert="horz" lIns="94231" tIns="47115" rIns="94231" bIns="471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39" cy="471053"/>
          </a:xfrm>
          <a:prstGeom prst="rect">
            <a:avLst/>
          </a:prstGeom>
        </p:spPr>
        <p:txBody>
          <a:bodyPr vert="horz" lIns="94231" tIns="47115" rIns="94231" bIns="47115" rtlCol="0" anchor="b"/>
          <a:lstStyle>
            <a:lvl1pPr algn="r">
              <a:defRPr sz="1200"/>
            </a:lvl1pPr>
          </a:lstStyle>
          <a:p>
            <a:fld id="{A02C1113-9AC3-42B4-971F-F8185070F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242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77994-32B3-91DD-E89D-44CD2AC936A5}"/>
              </a:ext>
            </a:extLst>
          </p:cNvPr>
          <p:cNvSpPr txBox="1"/>
          <p:nvPr userDrawn="1"/>
        </p:nvSpPr>
        <p:spPr>
          <a:xfrm>
            <a:off x="2061329" y="398291"/>
            <a:ext cx="9640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The </a:t>
            </a:r>
            <a:r>
              <a:rPr lang="en-US" sz="3200" dirty="0">
                <a:solidFill>
                  <a:schemeClr val="bg1"/>
                </a:solidFill>
                <a:latin typeface="Proxima Nova" panose="02000506030000020004"/>
              </a:rPr>
              <a:t>American</a:t>
            </a:r>
            <a:r>
              <a:rPr lang="en-US" sz="3200" dirty="0">
                <a:solidFill>
                  <a:schemeClr val="bg1"/>
                </a:solidFill>
              </a:rPr>
              <a:t> Board Of Family Medicine</a:t>
            </a:r>
          </a:p>
        </p:txBody>
      </p:sp>
    </p:spTree>
    <p:extLst>
      <p:ext uri="{BB962C8B-B14F-4D97-AF65-F5344CB8AC3E}">
        <p14:creationId xmlns:p14="http://schemas.microsoft.com/office/powerpoint/2010/main" val="13041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73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27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American Board Of Family Medicine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D34CC3-D887-44BB-C345-B2493FE8EC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7295" y="1"/>
            <a:ext cx="3710949" cy="136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27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</a:t>
            </a:r>
            <a:r>
              <a:rPr lang="en-US">
                <a:latin typeface="Proxima Nova" panose="02000506030000020004"/>
              </a:rPr>
              <a:t>American</a:t>
            </a:r>
            <a:r>
              <a:rPr lang="en-US"/>
              <a:t> Board Of Family Medicine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F56BF6-3BBD-008D-5B3A-8C123F7D05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51886" y="0"/>
            <a:ext cx="6712073" cy="136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American Board Of Family Medicine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89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American Board Of Family Medicine</a:t>
            </a:r>
          </a:p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6BB7AB8-7B77-D75E-30A4-D665ED8154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15342" y="-3993"/>
            <a:ext cx="3732679" cy="136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70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©2018 American Board Of Family Medicine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41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461135-09B2-B885-AFE1-A68514D495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96988" y="1"/>
            <a:ext cx="3708773" cy="135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754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0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7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4909C-7219-4758-9E61-AFAC214EFA8A}" type="datetimeFigureOut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8569F-2FD0-48C7-96C8-35B3BE0567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828419-2CD8-C3A4-F048-A975BAC73F3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1367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398D2E-DC0A-71DD-E810-FCD1793F98D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923069" y="1"/>
            <a:ext cx="5874755" cy="13468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8953AD-4C46-E0E4-C156-8DDF45EB55CE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2976283" y="53633"/>
            <a:ext cx="3553384" cy="130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471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tfm.org/conferences/fmlc/2024_august/overview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199F0-30AA-46BC-4324-B6CB416B6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186" y="127591"/>
            <a:ext cx="9333614" cy="1563097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Retreat Agenda--Thursday Afternoon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D949E-83A7-1041-3968-CF10D15AAC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1:00-1:25 Introduction and Goals</a:t>
            </a:r>
            <a:endParaRPr lang="en-US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1:25-2:45 Defining the problem: scope, usual source of care, multimorbidity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BREAK</a:t>
            </a:r>
          </a:p>
          <a:p>
            <a:r>
              <a:rPr lang="en-US" dirty="0">
                <a:latin typeface="Aptos" panose="020B0004020202020204" pitchFamily="34" charset="0"/>
              </a:rPr>
              <a:t>3:00-4:15 Key Drivers (Consolidation, Insurance Plans, Fee for Service)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8E79B4-657B-3C50-F96C-5F21F73E1B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BREAK</a:t>
            </a:r>
          </a:p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4:30-6:30  Family Medicine Through Others’ Eyes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6:30-7:30 Reception, Networking, Buffet Dinner </a:t>
            </a:r>
          </a:p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7:30-8:30  Bright Spots Keynotes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2199555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A0F1A-E8F3-34F4-1BD7-2D294522C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902" y="365125"/>
            <a:ext cx="9556898" cy="815089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Retreat Agenda: Friday Morning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25298-A0FB-349E-9CF6-FDE9BE87BB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ptos" panose="020B0004020202020204" pitchFamily="34" charset="0"/>
              </a:rPr>
              <a:t>7:00-7:45 Affinity Groups meetings students/residents, public members, editors, early, mid, late career and others  </a:t>
            </a: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+ breakfast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BREAK</a:t>
            </a:r>
          </a:p>
          <a:p>
            <a:r>
              <a:rPr lang="en-US" dirty="0">
                <a:latin typeface="Aptos" panose="020B0004020202020204" pitchFamily="34" charset="0"/>
              </a:rPr>
              <a:t>8:00-8:30 Report out comments and reactions</a:t>
            </a:r>
          </a:p>
          <a:p>
            <a:r>
              <a:rPr lang="en-US" dirty="0">
                <a:latin typeface="Aptos" panose="020B0004020202020204" pitchFamily="34" charset="0"/>
              </a:rPr>
              <a:t>8:30-9:45 Bright Spots II—individual practice, patients at risk, primary care at scale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BREAK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D283F3-A9C4-B56B-F57C-6B3E194C96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ptos" panose="020B0004020202020204" pitchFamily="34" charset="0"/>
              </a:rPr>
              <a:t>10:00-11:00 Bright Spots III – Setting strategy at the national and state levels, Catalysts of Change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BREAK</a:t>
            </a:r>
          </a:p>
          <a:p>
            <a:r>
              <a:rPr lang="en-US" dirty="0">
                <a:latin typeface="Aptos" panose="020B0004020202020204" pitchFamily="34" charset="0"/>
              </a:rPr>
              <a:t>11:15-12:00 Town Hall: Meaning and Direction: What are the learnings, what should next steps be?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LUNCH (portable)</a:t>
            </a:r>
          </a:p>
        </p:txBody>
      </p:sp>
    </p:spTree>
    <p:extLst>
      <p:ext uri="{BB962C8B-B14F-4D97-AF65-F5344CB8AC3E}">
        <p14:creationId xmlns:p14="http://schemas.microsoft.com/office/powerpoint/2010/main" val="419211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D966684-4B14-EB20-5F91-78017F610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2632" y="-255181"/>
            <a:ext cx="7991168" cy="194586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What we ask from you…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08E709-DDA3-A721-B1E9-B89EEAF1C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52353"/>
            <a:ext cx="5181600" cy="50185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b="1" u="sng" dirty="0">
                <a:solidFill>
                  <a:srgbClr val="FF0000"/>
                </a:solidFill>
                <a:latin typeface="Aptos" panose="020B0004020202020204" pitchFamily="34" charset="0"/>
              </a:rPr>
              <a:t>Dialogue</a:t>
            </a:r>
          </a:p>
          <a:p>
            <a:r>
              <a:rPr lang="en-US" sz="3000" dirty="0">
                <a:latin typeface="Aptos" panose="020B0004020202020204" pitchFamily="34" charset="0"/>
              </a:rPr>
              <a:t>Sit with strangers</a:t>
            </a:r>
          </a:p>
          <a:p>
            <a:r>
              <a:rPr lang="en-US" sz="3000" dirty="0">
                <a:latin typeface="Aptos" panose="020B0004020202020204" pitchFamily="34" charset="0"/>
              </a:rPr>
              <a:t>Presentations will be succinct, 10-15 minutes depending on the session+ time for questions. </a:t>
            </a:r>
            <a:r>
              <a:rPr lang="en-US" sz="3000" dirty="0">
                <a:solidFill>
                  <a:srgbClr val="FF0000"/>
                </a:solidFill>
                <a:latin typeface="Aptos" panose="020B0004020202020204" pitchFamily="34" charset="0"/>
              </a:rPr>
              <a:t>Warnings at 5, 2, 0 minutes</a:t>
            </a:r>
          </a:p>
          <a:p>
            <a:r>
              <a:rPr lang="en-US" sz="3000" dirty="0">
                <a:latin typeface="Aptos" panose="020B0004020202020204" pitchFamily="34" charset="0"/>
              </a:rPr>
              <a:t>50-60% time for discussion, both small groups, large groups</a:t>
            </a:r>
          </a:p>
          <a:p>
            <a:r>
              <a:rPr lang="en-US" sz="3000" dirty="0">
                <a:latin typeface="Aptos" panose="020B0004020202020204" pitchFamily="34" charset="0"/>
              </a:rPr>
              <a:t>Listen, ask questions, be respectful</a:t>
            </a:r>
          </a:p>
          <a:p>
            <a:r>
              <a:rPr lang="en-US" sz="3000" dirty="0">
                <a:latin typeface="Aptos" panose="020B0004020202020204" pitchFamily="34" charset="0"/>
              </a:rPr>
              <a:t>Speak up—but </a:t>
            </a:r>
            <a:r>
              <a:rPr lang="en-US" sz="3000" dirty="0">
                <a:solidFill>
                  <a:srgbClr val="FF0000"/>
                </a:solidFill>
                <a:latin typeface="Aptos" panose="020B0004020202020204" pitchFamily="34" charset="0"/>
              </a:rPr>
              <a:t>only for a minute!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3A879D3-6D3D-55C4-6DAC-1A61D5AA9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52354"/>
            <a:ext cx="5181600" cy="46246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b="1" u="sng" dirty="0">
                <a:solidFill>
                  <a:srgbClr val="FF0000"/>
                </a:solidFill>
                <a:latin typeface="Aptos" panose="020B0004020202020204" pitchFamily="34" charset="0"/>
              </a:rPr>
              <a:t>Think about next steps</a:t>
            </a:r>
          </a:p>
          <a:p>
            <a:r>
              <a:rPr lang="en-US" sz="3000" dirty="0">
                <a:latin typeface="Aptos" panose="020B0004020202020204" pitchFamily="34" charset="0"/>
              </a:rPr>
              <a:t>What are the learnings?</a:t>
            </a:r>
          </a:p>
          <a:p>
            <a:r>
              <a:rPr lang="en-US" sz="3000" dirty="0">
                <a:latin typeface="Aptos" panose="020B0004020202020204" pitchFamily="34" charset="0"/>
              </a:rPr>
              <a:t>What are next steps as a specialty?</a:t>
            </a:r>
          </a:p>
          <a:p>
            <a:r>
              <a:rPr lang="en-US" sz="3000" dirty="0">
                <a:latin typeface="Aptos" panose="020B0004020202020204" pitchFamily="34" charset="0"/>
              </a:rPr>
              <a:t>Feedback surveys on Friday and by email.</a:t>
            </a:r>
          </a:p>
          <a:p>
            <a:r>
              <a:rPr lang="en-US" dirty="0">
                <a:latin typeface="Aptos" panose="020B0004020202020204" pitchFamily="34" charset="0"/>
              </a:rPr>
              <a:t>Program Committee will meet in September to review feedback and make plans for the future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74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C15DF3E-15A9-952F-9933-96D140AFC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5690" y="109486"/>
            <a:ext cx="4463845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Arrangements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283C21-01F4-69C0-9641-19E91738E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On table and at website are Bios/Pics and Agenda</a:t>
            </a:r>
          </a:p>
          <a:p>
            <a:r>
              <a:rPr lang="en-US" dirty="0">
                <a:latin typeface="Aptos" panose="020B0004020202020204" pitchFamily="34" charset="0"/>
              </a:rPr>
              <a:t>Reception in Foyer, Dinner in main room Affinity groups herewith table tent cards (optional);  breakfast here. Lunch Friday will be portable. </a:t>
            </a:r>
          </a:p>
          <a:p>
            <a:r>
              <a:rPr lang="en-US" dirty="0">
                <a:latin typeface="Aptos" panose="020B0004020202020204" pitchFamily="34" charset="0"/>
              </a:rPr>
              <a:t>Bathroom door code 4512</a:t>
            </a:r>
          </a:p>
          <a:p>
            <a:r>
              <a:rPr lang="en-US" dirty="0">
                <a:latin typeface="Aptos" panose="020B0004020202020204" pitchFamily="34" charset="0"/>
                <a:hlinkClick r:id="rId2"/>
              </a:rPr>
              <a:t>Family Medicine Leadership Consortium (stfm.org)</a:t>
            </a:r>
            <a:r>
              <a:rPr lang="en-US" dirty="0">
                <a:latin typeface="Aptos" panose="020B0004020202020204" pitchFamily="34" charset="0"/>
              </a:rPr>
              <a:t> is the link to the agenda;  it is evergreen. We will be putting ppts up….</a:t>
            </a:r>
          </a:p>
          <a:p>
            <a:r>
              <a:rPr lang="en-US" dirty="0">
                <a:latin typeface="Aptos" panose="020B0004020202020204" pitchFamily="34" charset="0"/>
              </a:rPr>
              <a:t>Feedback surveys will be via QR code on screen and email at end of Friday morning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7864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F79F712EBA6A49BDC35BE72B86A925" ma:contentTypeVersion="6" ma:contentTypeDescription="Create a new document." ma:contentTypeScope="" ma:versionID="7ca34aee47de797ef573ade325680e1a">
  <xsd:schema xmlns:xsd="http://www.w3.org/2001/XMLSchema" xmlns:xs="http://www.w3.org/2001/XMLSchema" xmlns:p="http://schemas.microsoft.com/office/2006/metadata/properties" xmlns:ns2="83ebbd31-83cf-46f9-86b6-becbfd592d83" targetNamespace="http://schemas.microsoft.com/office/2006/metadata/properties" ma:root="true" ma:fieldsID="ca6b2fc0b5d8d39c51a8cc968547972e" ns2:_="">
    <xsd:import namespace="83ebbd31-83cf-46f9-86b6-becbfd592d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bbd31-83cf-46f9-86b6-becbfd592d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F4F0BE-832A-477E-B5AA-6EA4115BB7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ebbd31-83cf-46f9-86b6-becbfd592d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FCC3D7-4F16-4A58-A178-2B5D04F224CC}">
  <ds:schemaRefs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83ebbd31-83cf-46f9-86b6-becbfd592d83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8C07595-EEF7-43B5-AB0B-836D67D3FA3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c063a29-87db-4907-9db2-f048ff797aaf}" enabled="1" method="Privileged" siteId="{7dd12bd6-325a-411f-8fed-b8004b6f2a5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13686</TotalTime>
  <Words>338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Proxima Nova</vt:lpstr>
      <vt:lpstr>Office 2013 - 2022 Theme</vt:lpstr>
      <vt:lpstr>Retreat Agenda--Thursday Afternoon</vt:lpstr>
      <vt:lpstr>Retreat Agenda: Friday Morning</vt:lpstr>
      <vt:lpstr> What we ask from you…</vt:lpstr>
      <vt:lpstr>Arrangements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Medicine Certification: What’s New, What’s True, and What’s Ahead?</dc:title>
  <dc:creator>Elizabeth Baxley</dc:creator>
  <cp:lastModifiedBy>Courtney Brown</cp:lastModifiedBy>
  <cp:revision>48</cp:revision>
  <cp:lastPrinted>2019-01-31T18:41:53Z</cp:lastPrinted>
  <dcterms:created xsi:type="dcterms:W3CDTF">2019-01-23T13:11:39Z</dcterms:created>
  <dcterms:modified xsi:type="dcterms:W3CDTF">2024-08-15T12:44:48Z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0x01010000F79F712EBA6A49BDC35BE72B86A925</vt:lpwstr>
  </property>
  <property fmtid="{D5CDD505-2E9C-101B-9397-08002B2CF9AE}" pid="3" name="MSIP_Label_1c063a29-87db-4907-9db2-f048ff797aaf_Enabled">
    <vt:lpwstr>true</vt:lpwstr>
  </property>
  <property fmtid="{D5CDD505-2E9C-101B-9397-08002B2CF9AE}" pid="4" name="MSIP_Label_1c063a29-87db-4907-9db2-f048ff797aaf_SetDate">
    <vt:lpwstr>2022-10-10T14:25:06Z</vt:lpwstr>
  </property>
  <property fmtid="{D5CDD505-2E9C-101B-9397-08002B2CF9AE}" pid="5" name="MSIP_Label_1c063a29-87db-4907-9db2-f048ff797aaf_Method">
    <vt:lpwstr>Privileged</vt:lpwstr>
  </property>
  <property fmtid="{D5CDD505-2E9C-101B-9397-08002B2CF9AE}" pid="6" name="MSIP_Label_1c063a29-87db-4907-9db2-f048ff797aaf_Name">
    <vt:lpwstr>Normal</vt:lpwstr>
  </property>
  <property fmtid="{D5CDD505-2E9C-101B-9397-08002B2CF9AE}" pid="7" name="MSIP_Label_1c063a29-87db-4907-9db2-f048ff797aaf_SiteId">
    <vt:lpwstr>7dd12bd6-325a-411f-8fed-b8004b6f2a52</vt:lpwstr>
  </property>
  <property fmtid="{D5CDD505-2E9C-101B-9397-08002B2CF9AE}" pid="8" name="MSIP_Label_1c063a29-87db-4907-9db2-f048ff797aaf_ActionId">
    <vt:lpwstr>e081742e-0140-45b6-964d-8ef3c47a8343</vt:lpwstr>
  </property>
  <property fmtid="{D5CDD505-2E9C-101B-9397-08002B2CF9AE}" pid="9" name="MSIP_Label_1c063a29-87db-4907-9db2-f048ff797aaf_ContentBits">
    <vt:lpwstr>0</vt:lpwstr>
  </property>
</Properties>
</file>