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2" r:id="rId7"/>
    <p:sldId id="261" r:id="rId8"/>
    <p:sldId id="263" r:id="rId9"/>
    <p:sldId id="264" r:id="rId10"/>
    <p:sldId id="268" r:id="rId11"/>
    <p:sldId id="265" r:id="rId12"/>
    <p:sldId id="26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8/11/2024</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8/11/2024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8/11/2024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8/11/2024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8/11/2024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8/11/2024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8/11/2024</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8/11/2024</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Family Medicine leadership consortium</a:t>
            </a:r>
            <a:br>
              <a:rPr lang="en-US" dirty="0" smtClean="0"/>
            </a:br>
            <a:r>
              <a:rPr lang="en-US" dirty="0"/>
              <a:t/>
            </a:r>
            <a:br>
              <a:rPr lang="en-US" dirty="0"/>
            </a:br>
            <a:r>
              <a:rPr lang="en-US" dirty="0" err="1" smtClean="0"/>
              <a:t>Wachington</a:t>
            </a:r>
            <a:r>
              <a:rPr lang="en-US" dirty="0" smtClean="0"/>
              <a:t>,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FAMILY LEADERSHP</a:t>
            </a:r>
            <a:br>
              <a:rPr lang="en-US" dirty="0" smtClean="0"/>
            </a:br>
            <a:r>
              <a:rPr lang="en-US" dirty="0" smtClean="0"/>
              <a:t>CONSORTIUM</a:t>
            </a:r>
            <a:br>
              <a:rPr lang="en-US" dirty="0" smtClean="0"/>
            </a:br>
            <a:r>
              <a:rPr lang="en-US" dirty="0"/>
              <a:t/>
            </a:r>
            <a:br>
              <a:rPr lang="en-US" dirty="0"/>
            </a:br>
            <a:r>
              <a:rPr lang="en-US" dirty="0" smtClean="0"/>
              <a:t>August 15,2024</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765303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More Family Physicians are needed - more so than more specialists</a:t>
            </a:r>
            <a:endParaRPr lang="en-US" dirty="0"/>
          </a:p>
          <a:p>
            <a:r>
              <a:rPr lang="en-US" dirty="0" smtClean="0"/>
              <a:t>One definition of insanity – doing the same thing over and over and expecting / hoping for a different result</a:t>
            </a:r>
          </a:p>
          <a:p>
            <a:r>
              <a:rPr lang="en-US" dirty="0" smtClean="0"/>
              <a:t>Need FM Physicians that want to take care of old people AND look like the people we serve</a:t>
            </a:r>
          </a:p>
          <a:p>
            <a:r>
              <a:rPr lang="en-US" dirty="0" smtClean="0"/>
              <a:t>Family Medicine Physicians as the Foundation of care and not ‘relegated to the basement’</a:t>
            </a:r>
            <a:endParaRPr lang="en-US" dirty="0"/>
          </a:p>
        </p:txBody>
      </p:sp>
    </p:spTree>
    <p:extLst>
      <p:ext uri="{BB962C8B-B14F-4D97-AF65-F5344CB8AC3E}">
        <p14:creationId xmlns:p14="http://schemas.microsoft.com/office/powerpoint/2010/main" val="260274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FAMILY MEDICINE IS THE BRIGHT LIGHT FOR HEALTH CARE REFORM</a:t>
            </a:r>
            <a:endParaRPr lang="en-US" dirty="0"/>
          </a:p>
        </p:txBody>
      </p:sp>
      <p:sp>
        <p:nvSpPr>
          <p:cNvPr id="3" name="Content Placeholder 2"/>
          <p:cNvSpPr>
            <a:spLocks noGrp="1"/>
          </p:cNvSpPr>
          <p:nvPr>
            <p:ph idx="1"/>
          </p:nvPr>
        </p:nvSpPr>
        <p:spPr/>
        <p:txBody>
          <a:bodyPr/>
          <a:lstStyle/>
          <a:p>
            <a:r>
              <a:rPr lang="en-US" dirty="0" smtClean="0"/>
              <a:t>United States will need Holistic, Quality Driven, Compassionate and Smart Leadership to address the issues of Quality, Costs and Care (something often overlooked) to address the challenges of an aging population, health disparities, </a:t>
            </a:r>
            <a:r>
              <a:rPr lang="en-US" dirty="0"/>
              <a:t>S</a:t>
            </a:r>
            <a:r>
              <a:rPr lang="en-US" dirty="0" smtClean="0"/>
              <a:t>ocial </a:t>
            </a:r>
            <a:r>
              <a:rPr lang="en-US" dirty="0"/>
              <a:t>D</a:t>
            </a:r>
            <a:r>
              <a:rPr lang="en-US" dirty="0" smtClean="0"/>
              <a:t>eterminants of Health (or Political Drivers of Illness) retreat from primary care and, importantly, not enough Family Physicians</a:t>
            </a:r>
          </a:p>
          <a:p>
            <a:r>
              <a:rPr lang="en-US" dirty="0" smtClean="0"/>
              <a:t>In 2050 there will be 90 Million people over the age of 65 in this country</a:t>
            </a:r>
          </a:p>
          <a:p>
            <a:r>
              <a:rPr lang="en-US" dirty="0" smtClean="0"/>
              <a:t>Chronic Illness – Obesity, Diabetes, Hypertension, Heart Disease – need a better intervention and not only with medicines</a:t>
            </a:r>
            <a:endParaRPr lang="en-US" dirty="0"/>
          </a:p>
        </p:txBody>
      </p:sp>
    </p:spTree>
    <p:extLst>
      <p:ext uri="{BB962C8B-B14F-4D97-AF65-F5344CB8AC3E}">
        <p14:creationId xmlns:p14="http://schemas.microsoft.com/office/powerpoint/2010/main" val="23202260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FAMILY MEDICINE IS THE ONLY SPECIALTY THAT ADDRESSES ALL OF THE CURRENT AND FUTURE ISSUES OF HEALTH CARE –</a:t>
            </a:r>
          </a:p>
          <a:p>
            <a:r>
              <a:rPr lang="en-US" dirty="0" smtClean="0"/>
              <a:t>WHAT ARE YOUR DREAMS AND ARE THEY BIG ENOUGH</a:t>
            </a:r>
          </a:p>
          <a:p>
            <a:endParaRPr lang="en-US" dirty="0"/>
          </a:p>
          <a:p>
            <a:r>
              <a:rPr lang="en-US" dirty="0" smtClean="0"/>
              <a:t>QUESTIONS AND DISCUSSION</a:t>
            </a:r>
            <a:endParaRPr lang="en-US" dirty="0"/>
          </a:p>
        </p:txBody>
      </p:sp>
    </p:spTree>
    <p:extLst>
      <p:ext uri="{BB962C8B-B14F-4D97-AF65-F5344CB8AC3E}">
        <p14:creationId xmlns:p14="http://schemas.microsoft.com/office/powerpoint/2010/main" val="3988721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Future is Bright for Family Medicine</a:t>
            </a:r>
            <a:endParaRPr lang="en-US" dirty="0"/>
          </a:p>
        </p:txBody>
      </p:sp>
      <p:sp>
        <p:nvSpPr>
          <p:cNvPr id="3" name="Content Placeholder 2"/>
          <p:cNvSpPr>
            <a:spLocks noGrp="1"/>
          </p:cNvSpPr>
          <p:nvPr>
            <p:ph idx="1"/>
          </p:nvPr>
        </p:nvSpPr>
        <p:spPr/>
        <p:txBody>
          <a:bodyPr/>
          <a:lstStyle/>
          <a:p>
            <a:r>
              <a:rPr lang="en-US" dirty="0" smtClean="0"/>
              <a:t>Family Medicine Is Uniquely Positioned to Lead Health Care Reform</a:t>
            </a:r>
            <a:endParaRPr lang="en-US" dirty="0"/>
          </a:p>
        </p:txBody>
      </p:sp>
    </p:spTree>
    <p:extLst>
      <p:ext uri="{BB962C8B-B14F-4D97-AF65-F5344CB8AC3E}">
        <p14:creationId xmlns:p14="http://schemas.microsoft.com/office/powerpoint/2010/main" val="817547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Quotes for reflection</a:t>
            </a:r>
            <a:endParaRPr lang="en-US" dirty="0"/>
          </a:p>
        </p:txBody>
      </p:sp>
      <p:sp>
        <p:nvSpPr>
          <p:cNvPr id="3" name="Content Placeholder 2"/>
          <p:cNvSpPr>
            <a:spLocks noGrp="1"/>
          </p:cNvSpPr>
          <p:nvPr>
            <p:ph idx="1"/>
          </p:nvPr>
        </p:nvSpPr>
        <p:spPr/>
        <p:txBody>
          <a:bodyPr/>
          <a:lstStyle/>
          <a:p>
            <a:r>
              <a:rPr lang="en-US" dirty="0" smtClean="0"/>
              <a:t>If you don’t know where you are going you will probably end up somewhere else…</a:t>
            </a:r>
          </a:p>
          <a:p>
            <a:endParaRPr lang="en-US" dirty="0"/>
          </a:p>
          <a:p>
            <a:r>
              <a:rPr lang="en-US" dirty="0" smtClean="0"/>
              <a:t>Careful what you wish </a:t>
            </a:r>
            <a:r>
              <a:rPr lang="en-US" dirty="0" err="1" smtClean="0"/>
              <a:t>foR</a:t>
            </a:r>
            <a:r>
              <a:rPr lang="en-US" dirty="0" smtClean="0"/>
              <a:t> you just might get it…</a:t>
            </a:r>
          </a:p>
          <a:p>
            <a:endParaRPr lang="en-US" dirty="0"/>
          </a:p>
          <a:p>
            <a:r>
              <a:rPr lang="en-US" dirty="0" smtClean="0"/>
              <a:t>If your dreams don’t scare you, they are not big enough (Muhammad Ali)</a:t>
            </a:r>
          </a:p>
          <a:p>
            <a:endParaRPr lang="en-US" dirty="0"/>
          </a:p>
          <a:p>
            <a:r>
              <a:rPr lang="en-US" dirty="0" smtClean="0"/>
              <a:t>Lead or Be Led</a:t>
            </a:r>
            <a:endParaRPr lang="en-US" dirty="0"/>
          </a:p>
        </p:txBody>
      </p:sp>
    </p:spTree>
    <p:extLst>
      <p:ext uri="{BB962C8B-B14F-4D97-AF65-F5344CB8AC3E}">
        <p14:creationId xmlns:p14="http://schemas.microsoft.com/office/powerpoint/2010/main" val="1871540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MAKING THE FUTURE BRIGHT</a:t>
            </a:r>
            <a:endParaRPr lang="en-US" dirty="0"/>
          </a:p>
        </p:txBody>
      </p:sp>
      <p:sp>
        <p:nvSpPr>
          <p:cNvPr id="3" name="Content Placeholder 2"/>
          <p:cNvSpPr>
            <a:spLocks noGrp="1"/>
          </p:cNvSpPr>
          <p:nvPr>
            <p:ph idx="1"/>
          </p:nvPr>
        </p:nvSpPr>
        <p:spPr/>
        <p:txBody>
          <a:bodyPr/>
          <a:lstStyle/>
          <a:p>
            <a:r>
              <a:rPr lang="en-US" dirty="0" smtClean="0"/>
              <a:t>FEAR DREAD ANXIETY</a:t>
            </a:r>
          </a:p>
          <a:p>
            <a:r>
              <a:rPr lang="en-US" dirty="0" smtClean="0"/>
              <a:t>These emotions dominate our Post-Covid World </a:t>
            </a:r>
          </a:p>
          <a:p>
            <a:r>
              <a:rPr lang="en-US" dirty="0" smtClean="0"/>
              <a:t>How do you combat these potentially ‘deadly viruses’?</a:t>
            </a:r>
          </a:p>
          <a:p>
            <a:r>
              <a:rPr lang="en-US" dirty="0" smtClean="0"/>
              <a:t>Simply be a Family Physician – listen to the patient, take a history, diagnose the problems (acute and chronic), use clinical acumen and experience and begin treatment</a:t>
            </a:r>
            <a:endParaRPr lang="en-US" dirty="0"/>
          </a:p>
        </p:txBody>
      </p:sp>
    </p:spTree>
    <p:extLst>
      <p:ext uri="{BB962C8B-B14F-4D97-AF65-F5344CB8AC3E}">
        <p14:creationId xmlns:p14="http://schemas.microsoft.com/office/powerpoint/2010/main" val="2847504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Listening to the patient(s)</a:t>
            </a:r>
          </a:p>
          <a:p>
            <a:r>
              <a:rPr lang="en-US" dirty="0" smtClean="0"/>
              <a:t>CURRENT CHALLENGES:</a:t>
            </a:r>
          </a:p>
          <a:p>
            <a:r>
              <a:rPr lang="en-US" dirty="0" smtClean="0"/>
              <a:t>Post-Covid PTSD (EVERYONE)         Time Demands</a:t>
            </a:r>
          </a:p>
          <a:p>
            <a:r>
              <a:rPr lang="en-US" dirty="0" smtClean="0"/>
              <a:t>Staff Shortages                                  Documentation (Hamster Wheel Phenomenon)</a:t>
            </a:r>
          </a:p>
          <a:p>
            <a:r>
              <a:rPr lang="en-US" dirty="0" smtClean="0"/>
              <a:t>Health Disparities                             Social Determinants of Health</a:t>
            </a:r>
          </a:p>
          <a:p>
            <a:r>
              <a:rPr lang="en-US" dirty="0" smtClean="0"/>
              <a:t>Not Enough FM Physicians                Inadequate Reimbursement for FM</a:t>
            </a:r>
          </a:p>
          <a:p>
            <a:r>
              <a:rPr lang="en-US" dirty="0" smtClean="0"/>
              <a:t>Value-Based Care                             Not enough FM Physicians Seeing Patients (Joyless)</a:t>
            </a:r>
          </a:p>
          <a:p>
            <a:endParaRPr lang="en-US" dirty="0" smtClean="0"/>
          </a:p>
          <a:p>
            <a:endParaRPr lang="en-US" dirty="0" smtClean="0"/>
          </a:p>
          <a:p>
            <a:endParaRPr lang="en-US" dirty="0"/>
          </a:p>
        </p:txBody>
      </p:sp>
    </p:spTree>
    <p:extLst>
      <p:ext uri="{BB962C8B-B14F-4D97-AF65-F5344CB8AC3E}">
        <p14:creationId xmlns:p14="http://schemas.microsoft.com/office/powerpoint/2010/main" val="1761845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CLINICAL ACUMEN AND EXPERIENCE</a:t>
            </a:r>
          </a:p>
          <a:p>
            <a:pPr marL="0" indent="0">
              <a:buNone/>
            </a:pPr>
            <a:endParaRPr lang="en-US" dirty="0" smtClean="0"/>
          </a:p>
          <a:p>
            <a:r>
              <a:rPr lang="en-US" dirty="0" smtClean="0"/>
              <a:t>PARTNERSHIP OF 17 YEARS STATED BY UNC Family Medicine and Piedmont Health Services (PHS), a FQHC in North Carolina</a:t>
            </a:r>
          </a:p>
          <a:p>
            <a:r>
              <a:rPr lang="en-US" dirty="0" smtClean="0"/>
              <a:t>Partnership now includes the original two plus UNC Health Care and UNC Medical School</a:t>
            </a:r>
          </a:p>
          <a:p>
            <a:r>
              <a:rPr lang="en-US" dirty="0" smtClean="0"/>
              <a:t>CAROLINA HEALTHNET – FOUNDATION OF THE PARTNERSHIP	</a:t>
            </a:r>
            <a:endParaRPr lang="en-US" dirty="0"/>
          </a:p>
        </p:txBody>
      </p:sp>
    </p:spTree>
    <p:extLst>
      <p:ext uri="{BB962C8B-B14F-4D97-AF65-F5344CB8AC3E}">
        <p14:creationId xmlns:p14="http://schemas.microsoft.com/office/powerpoint/2010/main" val="2964899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a:bodyPr>
          <a:lstStyle/>
          <a:p>
            <a:r>
              <a:rPr lang="en-US" dirty="0" smtClean="0"/>
              <a:t>CLINICAL ACUMEN AND EXPERIENCE – In the midst of fear, dread and anxiety we can forget our knowledge and history</a:t>
            </a:r>
          </a:p>
          <a:p>
            <a:r>
              <a:rPr lang="en-US" dirty="0" smtClean="0"/>
              <a:t>CAROLINA HEALTHNET (17 YEARS) – in 2023 Duke Endowment Independently Evaluated the Program -</a:t>
            </a:r>
          </a:p>
          <a:p>
            <a:r>
              <a:rPr lang="en-US" dirty="0" smtClean="0"/>
              <a:t>‘Right Care, Right Time, Right Place’ or Mission + Quality creates Margin</a:t>
            </a:r>
          </a:p>
          <a:p>
            <a:r>
              <a:rPr lang="en-US" dirty="0" smtClean="0"/>
              <a:t>In 2023, 2497 new uninsured patients referred to PHS through this program (average of 2,200 / year during the life of the program</a:t>
            </a:r>
          </a:p>
          <a:p>
            <a:r>
              <a:rPr lang="en-US" dirty="0" smtClean="0"/>
              <a:t>Results – 39% Decrease in Avoidable ED Visits and 35% Decrease in Avoidable Admissions</a:t>
            </a:r>
          </a:p>
          <a:p>
            <a:endParaRPr lang="en-US" dirty="0"/>
          </a:p>
        </p:txBody>
      </p:sp>
    </p:spTree>
    <p:extLst>
      <p:ext uri="{BB962C8B-B14F-4D97-AF65-F5344CB8AC3E}">
        <p14:creationId xmlns:p14="http://schemas.microsoft.com/office/powerpoint/2010/main" val="4026052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CLINICAL ACUMEN AND EXPERIENCE (Cont.)</a:t>
            </a:r>
          </a:p>
          <a:p>
            <a:r>
              <a:rPr lang="en-US" dirty="0" smtClean="0"/>
              <a:t>Independent Review by Duke Endowment - </a:t>
            </a:r>
            <a:r>
              <a:rPr lang="en-US" b="1" dirty="0" smtClean="0"/>
              <a:t>$43M saved for UNC in avoidable hospital costs (ED and Inpatient Combined)</a:t>
            </a:r>
          </a:p>
          <a:p>
            <a:r>
              <a:rPr lang="en-US" b="1" dirty="0" smtClean="0"/>
              <a:t>Other Successes –</a:t>
            </a:r>
          </a:p>
          <a:p>
            <a:r>
              <a:rPr lang="en-US" dirty="0" smtClean="0"/>
              <a:t>UNC FM Residency Expansion </a:t>
            </a:r>
          </a:p>
          <a:p>
            <a:r>
              <a:rPr lang="en-US" dirty="0" smtClean="0"/>
              <a:t>Two FQHC Continuity Sites for UNC FM Residency – (3/3/3 at each site) 18 Family Medicine Residents of the 42 at UNC FM Residency</a:t>
            </a:r>
          </a:p>
          <a:p>
            <a:endParaRPr lang="en-US" dirty="0"/>
          </a:p>
        </p:txBody>
      </p:sp>
    </p:spTree>
    <p:extLst>
      <p:ext uri="{BB962C8B-B14F-4D97-AF65-F5344CB8AC3E}">
        <p14:creationId xmlns:p14="http://schemas.microsoft.com/office/powerpoint/2010/main" val="24313310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(Continued)</a:t>
            </a:r>
          </a:p>
          <a:p>
            <a:r>
              <a:rPr lang="en-US" dirty="0" smtClean="0"/>
              <a:t>Increased Utilization of NHS Loan repayment Program</a:t>
            </a:r>
          </a:p>
          <a:p>
            <a:r>
              <a:rPr lang="en-US" dirty="0" smtClean="0"/>
              <a:t>Affordable option for expanding FM Residency through partnership</a:t>
            </a:r>
          </a:p>
          <a:p>
            <a:r>
              <a:rPr lang="en-US" dirty="0" smtClean="0"/>
              <a:t>IFC Homeless Program – utilizing FM Residents to provide ‘Street Medicine”</a:t>
            </a:r>
          </a:p>
          <a:p>
            <a:r>
              <a:rPr lang="en-US" dirty="0" smtClean="0"/>
              <a:t>Maternal Health with FM Physicians and Residents (UNC Chatham Hospital)</a:t>
            </a:r>
          </a:p>
          <a:p>
            <a:r>
              <a:rPr lang="en-US" dirty="0" smtClean="0"/>
              <a:t>PACE  Program of All-Inclusive Care for the Elderly </a:t>
            </a:r>
            <a:endParaRPr lang="en-US" dirty="0"/>
          </a:p>
        </p:txBody>
      </p:sp>
    </p:spTree>
    <p:extLst>
      <p:ext uri="{BB962C8B-B14F-4D97-AF65-F5344CB8AC3E}">
        <p14:creationId xmlns:p14="http://schemas.microsoft.com/office/powerpoint/2010/main" val="1043872955"/>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TM10001114[[fn=Gallery]]</Template>
  <TotalTime>86</TotalTime>
  <Words>651</Words>
  <Application>Microsoft Office PowerPoint</Application>
  <PresentationFormat>Widescreen</PresentationFormat>
  <Paragraphs>58</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Gill Sans MT</vt:lpstr>
      <vt:lpstr>Gallery</vt:lpstr>
      <vt:lpstr>Family Medicine leadership consortium  Wachington,      FAMILY LEADERSHP CONSORTIUM  August 15,2024</vt:lpstr>
      <vt:lpstr>The Future is Bright for Family Medicine</vt:lpstr>
      <vt:lpstr>Quotes for reflection</vt:lpstr>
      <vt:lpstr>MAKING THE FUTURE BRIGHT</vt:lpstr>
      <vt:lpstr>PowerPoint Presentation</vt:lpstr>
      <vt:lpstr>PowerPoint Presentation</vt:lpstr>
      <vt:lpstr> </vt:lpstr>
      <vt:lpstr>PowerPoint Presentation</vt:lpstr>
      <vt:lpstr>PowerPoint Presentation</vt:lpstr>
      <vt:lpstr>PowerPoint Presentation</vt:lpstr>
      <vt:lpstr>HOW FAMILY MEDICINE IS THE BRIGHT LIGHT FOR HEALTH CARE REFORM</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Family Medicine leadership consortium  Wachington, DC  August 15,2024</dc:title>
  <dc:creator>Brian Toomey</dc:creator>
  <cp:lastModifiedBy>Brian Toomey</cp:lastModifiedBy>
  <cp:revision>10</cp:revision>
  <dcterms:created xsi:type="dcterms:W3CDTF">2024-08-11T11:24:19Z</dcterms:created>
  <dcterms:modified xsi:type="dcterms:W3CDTF">2024-08-11T12:50:31Z</dcterms:modified>
</cp:coreProperties>
</file>