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2" r:id="rId2"/>
    <p:sldMasterId id="2147483674" r:id="rId3"/>
    <p:sldMasterId id="2147483676" r:id="rId4"/>
  </p:sldMasterIdLst>
  <p:sldIdLst>
    <p:sldId id="257" r:id="rId5"/>
    <p:sldId id="265" r:id="rId6"/>
    <p:sldId id="262" r:id="rId7"/>
    <p:sldId id="258" r:id="rId8"/>
    <p:sldId id="2303" r:id="rId9"/>
    <p:sldId id="2272" r:id="rId10"/>
    <p:sldId id="2297" r:id="rId11"/>
    <p:sldId id="2304" r:id="rId12"/>
    <p:sldId id="2299" r:id="rId13"/>
    <p:sldId id="2301" r:id="rId14"/>
    <p:sldId id="2305" r:id="rId15"/>
    <p:sldId id="2298" r:id="rId16"/>
    <p:sldId id="2296" r:id="rId17"/>
    <p:sldId id="2302" r:id="rId18"/>
    <p:sldId id="2314" r:id="rId19"/>
    <p:sldId id="266" r:id="rId20"/>
    <p:sldId id="26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>
        <p:scale>
          <a:sx n="85" d="100"/>
          <a:sy n="85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58283155781996E-2"/>
          <c:y val="0.11124234470691165"/>
          <c:w val="0.94773583449127685"/>
          <c:h val="0.41699541345210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Hospitals</c:v>
                </c:pt>
                <c:pt idx="1">
                  <c:v>Nursing Homes</c:v>
                </c:pt>
                <c:pt idx="2">
                  <c:v>Dialysis Facilities</c:v>
                </c:pt>
                <c:pt idx="3">
                  <c:v>Home Health Agencies</c:v>
                </c:pt>
                <c:pt idx="4">
                  <c:v>Physical/Speech Therapy</c:v>
                </c:pt>
                <c:pt idx="5">
                  <c:v>Hospices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0.24</c:v>
                </c:pt>
                <c:pt idx="1">
                  <c:v>0.7</c:v>
                </c:pt>
                <c:pt idx="2">
                  <c:v>0.93</c:v>
                </c:pt>
                <c:pt idx="3">
                  <c:v>0.83</c:v>
                </c:pt>
                <c:pt idx="4">
                  <c:v>0.45</c:v>
                </c:pt>
                <c:pt idx="5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EA-4957-85C0-8928CAEA7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1211951"/>
        <c:axId val="1211533311"/>
      </c:barChart>
      <c:catAx>
        <c:axId val="1321211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1533311"/>
        <c:crosses val="autoZero"/>
        <c:auto val="1"/>
        <c:lblAlgn val="ctr"/>
        <c:lblOffset val="100"/>
        <c:noMultiLvlLbl val="0"/>
      </c:catAx>
      <c:valAx>
        <c:axId val="121153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211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1B8E-4084-9901-FF46-E9A856F0C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70933"/>
            <a:ext cx="6858000" cy="600926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88C60-DF39-639F-05FA-98EABEA97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403835"/>
            <a:ext cx="6858000" cy="15395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745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4E48-D834-A13D-A4D3-EF3292B96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70201"/>
            <a:ext cx="6858000" cy="661873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5DBB6-5587-984A-5737-80C3DA2B4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50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CD166-2380-44DE-8865-2EEAA0E58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113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4E48-D834-A13D-A4D3-EF3292B96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70201"/>
            <a:ext cx="6858000" cy="661873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5DBB6-5587-984A-5737-80C3DA2B4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81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4E48-D834-A13D-A4D3-EF3292B96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497344"/>
            <a:ext cx="6858000" cy="661873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18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AB54F-119F-2942-5A76-1B3CF883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AA862-D32A-7B02-5CBE-DE18097AF38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D28E-C42A-3250-B209-79A5879A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63094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748D5-74DD-AEA5-015F-96F21F337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026763"/>
            <a:ext cx="7886700" cy="25404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31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D931-11C2-0B72-86BD-5B998BA1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65A5D-D407-AD90-7C1F-3FC06EA202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115490"/>
            <a:ext cx="3867150" cy="3262312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233FC-4C55-BF68-EC3D-2005D4B6E6E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115490"/>
            <a:ext cx="3867150" cy="3262312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14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D522-14BF-13E7-90DA-76A1CDD9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12339"/>
            <a:ext cx="7886700" cy="6191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36228-1354-B910-5419-773CDA4B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1965E-0A44-8C2C-B0F6-13976672D6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0E1244-8BD1-6294-B877-DDDBE2F13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34A5D-68F5-48DA-40E9-263E4949019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2482-ED19-32AD-596D-49F7411A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7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21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A22A-061A-5BA6-C4E3-800A001A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899"/>
            <a:ext cx="2949575" cy="163672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966F4-4346-0DFD-A0D4-2284990CD1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7788" y="342899"/>
            <a:ext cx="4629150" cy="40528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36E0A-7315-6BA0-9A56-A9B3D9E28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375554"/>
            <a:ext cx="2949575" cy="20265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03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8FFE-7323-44AF-A503-9534B5E4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899"/>
            <a:ext cx="2949575" cy="173099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9A8BAB-A408-0B54-B7FA-8BC17C1C2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342899"/>
            <a:ext cx="4629150" cy="40528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3859B-1408-BEAA-066F-A066B6B60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300140"/>
            <a:ext cx="2949575" cy="21019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7E120-2D18-7BE5-BDB5-AF64BE4C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0830CAC-A2AC-4A47-95D1-255F46949B2C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49C8C-6E6E-05AE-365E-6294255A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6FB41-EECA-3BB0-63A3-9D3C4187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56C9BFF-4E1C-9C4E-B98E-3165261B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1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creen with a purple border&#10;&#10;Description automatically generated">
            <a:extLst>
              <a:ext uri="{FF2B5EF4-FFF2-40B4-BE49-F238E27FC236}">
                <a16:creationId xmlns:a16="http://schemas.microsoft.com/office/drawing/2014/main" id="{7229D823-3BAB-C68A-9232-192D7E1B27D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79470-C0E1-B8EB-13EC-4DF6D907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4779"/>
            <a:ext cx="7886700" cy="5561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56249-DC21-707F-F489-F090FD561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93509"/>
            <a:ext cx="7886700" cy="3538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74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C9A5431-EB88-C24B-D7E5-A285120C0D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CFEA0-34AA-5BFB-9B3E-3322CF49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CCA43-B198-CED6-47B5-FA96A8EB3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23D27-3973-55F0-E071-D74046A44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93FE-9A1F-4146-B581-FECC047D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7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nk background with a blue border&#10;&#10;Description automatically generated">
            <a:extLst>
              <a:ext uri="{FF2B5EF4-FFF2-40B4-BE49-F238E27FC236}">
                <a16:creationId xmlns:a16="http://schemas.microsoft.com/office/drawing/2014/main" id="{2B1B7D25-B344-7609-C523-75025AC744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CFEA0-34AA-5BFB-9B3E-3322CF49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CCA43-B198-CED6-47B5-FA96A8EB3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23D27-3973-55F0-E071-D74046A44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93FE-9A1F-4146-B581-FECC047D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alm trees&#10;&#10;Description automatically generated">
            <a:extLst>
              <a:ext uri="{FF2B5EF4-FFF2-40B4-BE49-F238E27FC236}">
                <a16:creationId xmlns:a16="http://schemas.microsoft.com/office/drawing/2014/main" id="{D5DD17A7-99D5-083A-F4BD-D7E5068CAE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CFEA0-34AA-5BFB-9B3E-3322CF49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CCA43-B198-CED6-47B5-FA96A8EB3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23D27-3973-55F0-E071-D74046A44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93FE-9A1F-4146-B581-FECC047D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4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policy.usc.edu/article/favorable-selection-ups-the-ante-on-medicare-advantage-payment-reform/" TargetMode="External"/><Relationship Id="rId2" Type="http://schemas.openxmlformats.org/officeDocument/2006/relationships/hyperlink" Target="https://www.medpac.gov/wp-content/uploads/2023/03/Ch11_Mar23_MedPAC_Report_To_Congress_SEC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1468-0009.12647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F724-5F05-E3EF-E73A-B944F857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602673"/>
            <a:ext cx="6858000" cy="1669186"/>
          </a:xfrm>
        </p:spPr>
        <p:txBody>
          <a:bodyPr>
            <a:normAutofit/>
          </a:bodyPr>
          <a:lstStyle/>
          <a:p>
            <a:r>
              <a:rPr lang="en-US" dirty="0"/>
              <a:t>Family Medicine and the Counterculture Revolution for Our Times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CF2E8-D0C1-F0B2-A481-8A5CB745C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054" y="2383054"/>
            <a:ext cx="7439891" cy="15395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STFM Leland Blanchard Memorial Lecture</a:t>
            </a:r>
          </a:p>
          <a:p>
            <a:r>
              <a:rPr lang="en-US" dirty="0"/>
              <a:t>Kevin Grumbach, MD</a:t>
            </a:r>
          </a:p>
          <a:p>
            <a:r>
              <a:rPr lang="en-US" dirty="0"/>
              <a:t>UCSF Department of Family &amp; Community Medicine</a:t>
            </a:r>
          </a:p>
          <a:p>
            <a:r>
              <a:rPr lang="en-US" dirty="0"/>
              <a:t>May 6, 2024</a:t>
            </a:r>
          </a:p>
        </p:txBody>
      </p:sp>
    </p:spTree>
    <p:extLst>
      <p:ext uri="{BB962C8B-B14F-4D97-AF65-F5344CB8AC3E}">
        <p14:creationId xmlns:p14="http://schemas.microsoft.com/office/powerpoint/2010/main" val="173183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F22C-E37B-0963-D540-60FA526B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68" y="144615"/>
            <a:ext cx="7886700" cy="556182"/>
          </a:xfrm>
        </p:spPr>
        <p:txBody>
          <a:bodyPr>
            <a:normAutofit fontScale="90000"/>
          </a:bodyPr>
          <a:lstStyle/>
          <a:p>
            <a:r>
              <a:rPr lang="en-US" dirty="0"/>
              <a:t>Overpayments to Medicare Advantage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F0D7F-A1A6-5F71-DC72-07ED2B033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3563"/>
            <a:ext cx="7886700" cy="3333018"/>
          </a:xfrm>
        </p:spPr>
        <p:txBody>
          <a:bodyPr>
            <a:normAutofit/>
          </a:bodyPr>
          <a:lstStyle/>
          <a:p>
            <a:r>
              <a:rPr lang="en-US" dirty="0"/>
              <a:t>Due to </a:t>
            </a:r>
            <a:r>
              <a:rPr lang="en-US" dirty="0" err="1"/>
              <a:t>overcoding</a:t>
            </a:r>
            <a:r>
              <a:rPr lang="en-US" dirty="0"/>
              <a:t>, biased selection of enrollees, other maneuvers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Estimates range from $27B to $75B+ annually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500" dirty="0"/>
              <a:t>Sources: </a:t>
            </a:r>
            <a:r>
              <a:rPr lang="en-US" sz="1350" u="sng" dirty="0">
                <a:solidFill>
                  <a:srgbClr val="1155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Medicare Status Report</a:t>
            </a: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,” pp. 354, </a:t>
            </a:r>
            <a:r>
              <a:rPr lang="en-US" sz="13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MedPAC</a:t>
            </a: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March 2023; S Lieberman and P Ginsburg, “</a:t>
            </a:r>
            <a:r>
              <a:rPr lang="en-US" sz="1350" u="sng" dirty="0">
                <a:solidFill>
                  <a:srgbClr val="1155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Favorable Selection Ups the Ante on Medicare Advantage Payment Reform</a:t>
            </a: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,” </a:t>
            </a:r>
            <a:r>
              <a:rPr lang="en-US" sz="13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USC Schaeffer</a:t>
            </a: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June 13, 2023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6105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74B8-53A5-24B9-05A1-531E23D2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Massive Corporate Consolidation is Occurring</a:t>
            </a:r>
          </a:p>
        </p:txBody>
      </p:sp>
    </p:spTree>
    <p:extLst>
      <p:ext uri="{BB962C8B-B14F-4D97-AF65-F5344CB8AC3E}">
        <p14:creationId xmlns:p14="http://schemas.microsoft.com/office/powerpoint/2010/main" val="324254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3C0A-E6E4-F4CF-AC40-1EF768F6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11A7D3-D003-9C37-A3B3-84464C1B8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93" y="-13983"/>
            <a:ext cx="9331586" cy="4781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C11818-EF06-49E8-E61E-264A679DD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410" y="0"/>
            <a:ext cx="3369383" cy="5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2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3FDF4D-81EB-9AEB-13ED-4B3B33F37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6" y="571500"/>
            <a:ext cx="7336366" cy="4184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A6E7B-5323-53AF-EC8F-1A8BD12C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43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Disney-</a:t>
            </a:r>
            <a:r>
              <a:rPr lang="en-US" dirty="0" err="1"/>
              <a:t>ification</a:t>
            </a:r>
            <a:r>
              <a:rPr lang="en-US" dirty="0"/>
              <a:t> of Health Care</a:t>
            </a:r>
          </a:p>
        </p:txBody>
      </p:sp>
    </p:spTree>
    <p:extLst>
      <p:ext uri="{BB962C8B-B14F-4D97-AF65-F5344CB8AC3E}">
        <p14:creationId xmlns:p14="http://schemas.microsoft.com/office/powerpoint/2010/main" val="3556703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408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4F102-4E3D-B18B-65E1-266A3E1B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6873"/>
            <a:ext cx="7772400" cy="523228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Inspiration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572B98-21EC-FFD4-E0E1-A5B9D22654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38" y="166562"/>
            <a:ext cx="2953062" cy="44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4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F724-5F05-E3EF-E73A-B944F857E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CF2E8-D0C1-F0B2-A481-8A5CB745C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</a:rPr>
              <a:t>Please evaluate this presentation </a:t>
            </a:r>
            <a:br>
              <a:rPr lang="en-US" sz="2000" b="0" i="0" dirty="0">
                <a:effectLst/>
                <a:latin typeface="Arial" panose="020B0604020202020204" pitchFamily="34" charset="0"/>
              </a:rPr>
            </a:br>
            <a:r>
              <a:rPr lang="en-US" sz="2000" b="0" i="0" dirty="0">
                <a:effectLst/>
                <a:latin typeface="Arial" panose="020B0604020202020204" pitchFamily="34" charset="0"/>
              </a:rPr>
              <a:t>in the conference mobile app.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575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E4D6-E784-9FFE-BEB1-02B89D586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40813"/>
            <a:ext cx="6858000" cy="66187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5842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F724-5F05-E3EF-E73A-B944F857E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CF2E8-D0C1-F0B2-A481-8A5CB745C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 receive royalties as a co-author of the book Understanding Health Policy</a:t>
            </a:r>
          </a:p>
        </p:txBody>
      </p:sp>
    </p:spTree>
    <p:extLst>
      <p:ext uri="{BB962C8B-B14F-4D97-AF65-F5344CB8AC3E}">
        <p14:creationId xmlns:p14="http://schemas.microsoft.com/office/powerpoint/2010/main" val="285884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81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A5D5-149B-9026-9610-28D008A7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Kevin Does Know How to Use Power Point</a:t>
            </a:r>
          </a:p>
        </p:txBody>
      </p:sp>
    </p:spTree>
    <p:extLst>
      <p:ext uri="{BB962C8B-B14F-4D97-AF65-F5344CB8AC3E}">
        <p14:creationId xmlns:p14="http://schemas.microsoft.com/office/powerpoint/2010/main" val="97114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74B8-53A5-24B9-05A1-531E23D2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For-profit corporations are dominating health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0577A-25BC-0D0D-ABD0-36BABC03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6315"/>
            <a:ext cx="7886700" cy="2826010"/>
          </a:xfrm>
        </p:spPr>
        <p:txBody>
          <a:bodyPr/>
          <a:lstStyle/>
          <a:p>
            <a:r>
              <a:rPr lang="en-US" dirty="0"/>
              <a:t>Publicly traded for-profit corporations</a:t>
            </a:r>
          </a:p>
          <a:p>
            <a:r>
              <a:rPr lang="en-US" dirty="0"/>
              <a:t>Private equity</a:t>
            </a:r>
          </a:p>
        </p:txBody>
      </p:sp>
    </p:spTree>
    <p:extLst>
      <p:ext uri="{BB962C8B-B14F-4D97-AF65-F5344CB8AC3E}">
        <p14:creationId xmlns:p14="http://schemas.microsoft.com/office/powerpoint/2010/main" val="411635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D383-90CD-AD53-B087-2F88C6F0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1450"/>
            <a:ext cx="7772400" cy="857250"/>
          </a:xfrm>
        </p:spPr>
        <p:txBody>
          <a:bodyPr/>
          <a:lstStyle/>
          <a:p>
            <a:r>
              <a:rPr lang="en-US" dirty="0"/>
              <a:t>For-Profit Ownership, 2020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3637FA-FB0B-3F27-DE91-CDF00D1FB7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514779"/>
              </p:ext>
            </p:extLst>
          </p:nvPr>
        </p:nvGraphicFramePr>
        <p:xfrm>
          <a:off x="342900" y="685800"/>
          <a:ext cx="8286750" cy="3730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B58E4CF-9EA1-173C-02C8-D667AD3BD907}"/>
              </a:ext>
            </a:extLst>
          </p:cNvPr>
          <p:cNvSpPr txBox="1"/>
          <p:nvPr/>
        </p:nvSpPr>
        <p:spPr>
          <a:xfrm>
            <a:off x="342900" y="4330088"/>
            <a:ext cx="811530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Gaffney et al., Milbank Quarterly 2023 </a:t>
            </a:r>
            <a:r>
              <a:rPr lang="en-US" sz="1200" dirty="0">
                <a:solidFill>
                  <a:srgbClr val="7676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dirty="0"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https://doi.org/10.1111/1468-0009.12647</a:t>
            </a:r>
            <a:endParaRPr lang="en-US" sz="1200" dirty="0">
              <a:latin typeface="Open Sans" panose="020B0606030504020204" pitchFamily="34" charset="0"/>
            </a:endParaRP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5126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55E81-7569-CD40-031B-CCF82EA6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2684"/>
            <a:ext cx="88011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0" dirty="0">
                <a:latin typeface="Open Sans" panose="020B0606030504020204" pitchFamily="34" charset="0"/>
              </a:rPr>
              <a:t>Percent of Physicians Self-Employed and Employed by For-Profit, Not-for-Profit, and Government Entities, 1994</a:t>
            </a:r>
            <a:r>
              <a:rPr lang="en-US" sz="2700" b="0" i="0" dirty="0">
                <a:effectLst/>
                <a:latin typeface="Open Sans" panose="020B0606030504020204" pitchFamily="34" charset="0"/>
              </a:rPr>
              <a:t>–2020</a:t>
            </a:r>
            <a:endParaRPr lang="en-US" sz="2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666DEF-8693-BBD7-39C2-8206584BC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30" y="802887"/>
            <a:ext cx="6824546" cy="38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8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074B8-53A5-24B9-05A1-531E23D2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US is Privatizing Publicly Financed  Programs</a:t>
            </a:r>
          </a:p>
        </p:txBody>
      </p:sp>
    </p:spTree>
    <p:extLst>
      <p:ext uri="{BB962C8B-B14F-4D97-AF65-F5344CB8AC3E}">
        <p14:creationId xmlns:p14="http://schemas.microsoft.com/office/powerpoint/2010/main" val="200215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2EFB-9040-8B4E-3601-00CEF3D93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4522"/>
            <a:ext cx="7772400" cy="857250"/>
          </a:xfrm>
        </p:spPr>
        <p:txBody>
          <a:bodyPr/>
          <a:lstStyle/>
          <a:p>
            <a:pPr algn="ctr"/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UnitedHealth Health Insurance Revenues </a:t>
            </a:r>
            <a:b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From Private and Public Sources, U.S., 2010-2022</a:t>
            </a:r>
            <a:endParaRPr lang="en-US" sz="5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8CD28D-E145-3ED6-F53F-544655CCF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869465"/>
            <a:ext cx="6286500" cy="37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01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N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C006F"/>
      </a:accent1>
      <a:accent2>
        <a:srgbClr val="0096D3"/>
      </a:accent2>
      <a:accent3>
        <a:srgbClr val="095592"/>
      </a:accent3>
      <a:accent4>
        <a:srgbClr val="DE758C"/>
      </a:accent4>
      <a:accent5>
        <a:srgbClr val="400051"/>
      </a:accent5>
      <a:accent6>
        <a:srgbClr val="CC88A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AN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C006F"/>
      </a:accent1>
      <a:accent2>
        <a:srgbClr val="0096D3"/>
      </a:accent2>
      <a:accent3>
        <a:srgbClr val="095592"/>
      </a:accent3>
      <a:accent4>
        <a:srgbClr val="DE758C"/>
      </a:accent4>
      <a:accent5>
        <a:srgbClr val="400051"/>
      </a:accent5>
      <a:accent6>
        <a:srgbClr val="CC88A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AN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C006F"/>
      </a:accent1>
      <a:accent2>
        <a:srgbClr val="0096D3"/>
      </a:accent2>
      <a:accent3>
        <a:srgbClr val="095592"/>
      </a:accent3>
      <a:accent4>
        <a:srgbClr val="DE758C"/>
      </a:accent4>
      <a:accent5>
        <a:srgbClr val="400051"/>
      </a:accent5>
      <a:accent6>
        <a:srgbClr val="CC88A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AN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C006F"/>
      </a:accent1>
      <a:accent2>
        <a:srgbClr val="0096D3"/>
      </a:accent2>
      <a:accent3>
        <a:srgbClr val="095592"/>
      </a:accent3>
      <a:accent4>
        <a:srgbClr val="DE758C"/>
      </a:accent4>
      <a:accent5>
        <a:srgbClr val="400051"/>
      </a:accent5>
      <a:accent6>
        <a:srgbClr val="CC88A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</TotalTime>
  <Words>214</Words>
  <Application>Microsoft Office PowerPoint</Application>
  <PresentationFormat>On-screen Show (16:9)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Open Sans</vt:lpstr>
      <vt:lpstr>Times New Roman</vt:lpstr>
      <vt:lpstr>Custom Design</vt:lpstr>
      <vt:lpstr>1_Custom Design</vt:lpstr>
      <vt:lpstr>2_Custom Design</vt:lpstr>
      <vt:lpstr>3_Custom Design</vt:lpstr>
      <vt:lpstr>Family Medicine and the Counterculture Revolution for Our Times</vt:lpstr>
      <vt:lpstr>Disclosures</vt:lpstr>
      <vt:lpstr>PowerPoint Presentation</vt:lpstr>
      <vt:lpstr>Kevin Does Know How to Use Power Point</vt:lpstr>
      <vt:lpstr>For-profit corporations are dominating health care</vt:lpstr>
      <vt:lpstr>For-Profit Ownership, 2020</vt:lpstr>
      <vt:lpstr>Percent of Physicians Self-Employed and Employed by For-Profit, Not-for-Profit, and Government Entities, 1994–2020</vt:lpstr>
      <vt:lpstr>The US is Privatizing Publicly Financed  Programs</vt:lpstr>
      <vt:lpstr>UnitedHealth Health Insurance Revenues  From Private and Public Sources, U.S., 2010-2022</vt:lpstr>
      <vt:lpstr>Overpayments to Medicare Advantage Plans</vt:lpstr>
      <vt:lpstr>Massive Corporate Consolidation is Occurring</vt:lpstr>
      <vt:lpstr>PowerPoint Presentation</vt:lpstr>
      <vt:lpstr>The Disney-ification of Health Care</vt:lpstr>
      <vt:lpstr>PowerPoint Presentation</vt:lpstr>
      <vt:lpstr>Finding Inspiration</vt:lpstr>
      <vt:lpstr>Evaluation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Grumbach, Kevin</cp:lastModifiedBy>
  <cp:revision>10</cp:revision>
  <dcterms:created xsi:type="dcterms:W3CDTF">2022-08-26T15:15:24Z</dcterms:created>
  <dcterms:modified xsi:type="dcterms:W3CDTF">2024-05-05T23:26:31Z</dcterms:modified>
</cp:coreProperties>
</file>