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74" r:id="rId4"/>
  </p:sldMasterIdLst>
  <p:notesMasterIdLst>
    <p:notesMasterId r:id="rId46"/>
  </p:notesMasterIdLst>
  <p:sldIdLst>
    <p:sldId id="256" r:id="rId5"/>
    <p:sldId id="386" r:id="rId6"/>
    <p:sldId id="260" r:id="rId7"/>
    <p:sldId id="266" r:id="rId8"/>
    <p:sldId id="537" r:id="rId9"/>
    <p:sldId id="401" r:id="rId10"/>
    <p:sldId id="303" r:id="rId11"/>
    <p:sldId id="392" r:id="rId12"/>
    <p:sldId id="263" r:id="rId13"/>
    <p:sldId id="549" r:id="rId14"/>
    <p:sldId id="446" r:id="rId15"/>
    <p:sldId id="262" r:id="rId16"/>
    <p:sldId id="277" r:id="rId17"/>
    <p:sldId id="449" r:id="rId18"/>
    <p:sldId id="267" r:id="rId19"/>
    <p:sldId id="539" r:id="rId20"/>
    <p:sldId id="538" r:id="rId21"/>
    <p:sldId id="287" r:id="rId22"/>
    <p:sldId id="447" r:id="rId23"/>
    <p:sldId id="544" r:id="rId24"/>
    <p:sldId id="425" r:id="rId25"/>
    <p:sldId id="318" r:id="rId26"/>
    <p:sldId id="546" r:id="rId27"/>
    <p:sldId id="345" r:id="rId28"/>
    <p:sldId id="535" r:id="rId29"/>
    <p:sldId id="271" r:id="rId30"/>
    <p:sldId id="391" r:id="rId31"/>
    <p:sldId id="540" r:id="rId32"/>
    <p:sldId id="547" r:id="rId33"/>
    <p:sldId id="541" r:id="rId34"/>
    <p:sldId id="545" r:id="rId35"/>
    <p:sldId id="396" r:id="rId36"/>
    <p:sldId id="397" r:id="rId37"/>
    <p:sldId id="395" r:id="rId38"/>
    <p:sldId id="399" r:id="rId39"/>
    <p:sldId id="420" r:id="rId40"/>
    <p:sldId id="453" r:id="rId41"/>
    <p:sldId id="270" r:id="rId42"/>
    <p:sldId id="261" r:id="rId43"/>
    <p:sldId id="536" r:id="rId44"/>
    <p:sldId id="548"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67"/>
    <p:restoredTop sz="66578"/>
  </p:normalViewPr>
  <p:slideViewPr>
    <p:cSldViewPr snapToGrid="0">
      <p:cViewPr varScale="1">
        <p:scale>
          <a:sx n="97" d="100"/>
          <a:sy n="97" d="100"/>
        </p:scale>
        <p:origin x="1602" y="84"/>
      </p:cViewPr>
      <p:guideLst/>
    </p:cSldViewPr>
  </p:slideViewPr>
  <p:outlineViewPr>
    <p:cViewPr>
      <p:scale>
        <a:sx n="33" d="100"/>
        <a:sy n="33" d="100"/>
      </p:scale>
      <p:origin x="0" y="-1901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7EF4-8C7F-4F16-8198-6E892E72E7C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839A237-CF34-48D5-A434-3DCE5AD06504}">
      <dgm:prSet/>
      <dgm:spPr>
        <a:solidFill>
          <a:schemeClr val="accent6">
            <a:lumMod val="75000"/>
          </a:schemeClr>
        </a:solidFill>
      </dgm:spPr>
      <dgm:t>
        <a:bodyPr/>
        <a:lstStyle/>
        <a:p>
          <a:r>
            <a:rPr lang="en-US" b="0" i="0" dirty="0"/>
            <a:t>What You Need to Know About ACGME and ABFM Expectations for a Shift to Competency-Based Medical Education</a:t>
          </a:r>
          <a:endParaRPr lang="en-US" dirty="0"/>
        </a:p>
      </dgm:t>
    </dgm:pt>
    <dgm:pt modelId="{7A86E522-0134-41FF-96DC-CD63A948F230}" type="parTrans" cxnId="{847B98F8-1AB5-414D-83D1-6127ED2C6C13}">
      <dgm:prSet/>
      <dgm:spPr/>
      <dgm:t>
        <a:bodyPr/>
        <a:lstStyle/>
        <a:p>
          <a:endParaRPr lang="en-US"/>
        </a:p>
      </dgm:t>
    </dgm:pt>
    <dgm:pt modelId="{04371770-1B75-4B96-ADAD-008822ADB55A}" type="sibTrans" cxnId="{847B98F8-1AB5-414D-83D1-6127ED2C6C13}">
      <dgm:prSet/>
      <dgm:spPr/>
      <dgm:t>
        <a:bodyPr/>
        <a:lstStyle/>
        <a:p>
          <a:endParaRPr lang="en-US" dirty="0"/>
        </a:p>
      </dgm:t>
    </dgm:pt>
    <dgm:pt modelId="{BC385E67-CFDE-4D1C-A711-4F07A63EAB24}">
      <dgm:prSet/>
      <dgm:spPr>
        <a:solidFill>
          <a:schemeClr val="accent6">
            <a:lumMod val="75000"/>
          </a:schemeClr>
        </a:solidFill>
      </dgm:spPr>
      <dgm:t>
        <a:bodyPr/>
        <a:lstStyle/>
        <a:p>
          <a:r>
            <a:rPr lang="en-US" b="0" i="0" dirty="0"/>
            <a:t>Reflections, Goals, &amp; Objectives – Oh My! Best Practices for Creating ILPs</a:t>
          </a:r>
          <a:endParaRPr lang="en-US" dirty="0"/>
        </a:p>
      </dgm:t>
    </dgm:pt>
    <dgm:pt modelId="{B6FBF3B6-F89A-45DF-BF2A-503E5BBB95C3}" type="parTrans" cxnId="{52C268AB-665B-4143-9A6B-9F8D373C35EC}">
      <dgm:prSet/>
      <dgm:spPr/>
      <dgm:t>
        <a:bodyPr/>
        <a:lstStyle/>
        <a:p>
          <a:endParaRPr lang="en-US"/>
        </a:p>
      </dgm:t>
    </dgm:pt>
    <dgm:pt modelId="{8403A7C6-AEEE-4CD8-8685-D043CEF786CC}" type="sibTrans" cxnId="{52C268AB-665B-4143-9A6B-9F8D373C35EC}">
      <dgm:prSet/>
      <dgm:spPr/>
      <dgm:t>
        <a:bodyPr/>
        <a:lstStyle/>
        <a:p>
          <a:endParaRPr lang="en-US" dirty="0"/>
        </a:p>
      </dgm:t>
    </dgm:pt>
    <dgm:pt modelId="{BBEB746E-B3AA-49B5-B56B-BB894F727F65}">
      <dgm:prSet/>
      <dgm:spPr>
        <a:solidFill>
          <a:schemeClr val="accent6">
            <a:lumMod val="75000"/>
          </a:schemeClr>
        </a:solidFill>
      </dgm:spPr>
      <dgm:t>
        <a:bodyPr/>
        <a:lstStyle/>
        <a:p>
          <a:r>
            <a:rPr lang="en-US" b="0" i="0" dirty="0"/>
            <a:t>Let’s Talk About Entrustment</a:t>
          </a:r>
          <a:endParaRPr lang="en-US" dirty="0"/>
        </a:p>
      </dgm:t>
    </dgm:pt>
    <dgm:pt modelId="{0545C93C-0AA9-4310-A495-5E319A8C19F2}" type="parTrans" cxnId="{EB610885-EB8B-4D19-BAB8-8100CEC3EFD6}">
      <dgm:prSet/>
      <dgm:spPr/>
      <dgm:t>
        <a:bodyPr/>
        <a:lstStyle/>
        <a:p>
          <a:endParaRPr lang="en-US"/>
        </a:p>
      </dgm:t>
    </dgm:pt>
    <dgm:pt modelId="{16D3E6B0-4D09-4A3A-B626-8356603B2F9B}" type="sibTrans" cxnId="{EB610885-EB8B-4D19-BAB8-8100CEC3EFD6}">
      <dgm:prSet/>
      <dgm:spPr/>
      <dgm:t>
        <a:bodyPr/>
        <a:lstStyle/>
        <a:p>
          <a:endParaRPr lang="en-US" dirty="0"/>
        </a:p>
      </dgm:t>
    </dgm:pt>
    <dgm:pt modelId="{E4D21C19-D733-48B2-B153-C6EDB2B9E264}">
      <dgm:prSet/>
      <dgm:spPr>
        <a:solidFill>
          <a:schemeClr val="accent6">
            <a:lumMod val="75000"/>
          </a:schemeClr>
        </a:solidFill>
      </dgm:spPr>
      <dgm:t>
        <a:bodyPr/>
        <a:lstStyle/>
        <a:p>
          <a:r>
            <a:rPr lang="en-US" b="0" i="0" dirty="0"/>
            <a:t>Assessment Tools for CBME and the Core Outcomes</a:t>
          </a:r>
          <a:endParaRPr lang="en-US" dirty="0"/>
        </a:p>
      </dgm:t>
    </dgm:pt>
    <dgm:pt modelId="{C3E9F0A4-E70D-4DE4-AEF8-E1D74A50D7C3}" type="parTrans" cxnId="{30052F6E-DCD5-4708-9525-6EDA87142A31}">
      <dgm:prSet/>
      <dgm:spPr/>
      <dgm:t>
        <a:bodyPr/>
        <a:lstStyle/>
        <a:p>
          <a:endParaRPr lang="en-US"/>
        </a:p>
      </dgm:t>
    </dgm:pt>
    <dgm:pt modelId="{924F8124-1E22-4ED1-87E1-72FFEBD57D12}" type="sibTrans" cxnId="{30052F6E-DCD5-4708-9525-6EDA87142A31}">
      <dgm:prSet/>
      <dgm:spPr/>
      <dgm:t>
        <a:bodyPr/>
        <a:lstStyle/>
        <a:p>
          <a:endParaRPr lang="en-US" dirty="0"/>
        </a:p>
      </dgm:t>
    </dgm:pt>
    <dgm:pt modelId="{FFB87410-5AD4-4727-ADB2-25F33D96CE5B}">
      <dgm:prSet/>
      <dgm:spPr>
        <a:solidFill>
          <a:schemeClr val="accent6">
            <a:lumMod val="75000"/>
          </a:schemeClr>
        </a:solidFill>
      </dgm:spPr>
      <dgm:t>
        <a:bodyPr/>
        <a:lstStyle/>
        <a:p>
          <a:r>
            <a:rPr lang="en-US" b="0" i="0" dirty="0"/>
            <a:t>Building CBME Into Faculty Development</a:t>
          </a:r>
          <a:endParaRPr lang="en-US" dirty="0"/>
        </a:p>
      </dgm:t>
    </dgm:pt>
    <dgm:pt modelId="{AB3727FA-7C52-4605-90F5-782F9C093AC9}" type="parTrans" cxnId="{61A88BC7-7485-48B1-A7E5-49275F694C15}">
      <dgm:prSet/>
      <dgm:spPr/>
      <dgm:t>
        <a:bodyPr/>
        <a:lstStyle/>
        <a:p>
          <a:endParaRPr lang="en-US"/>
        </a:p>
      </dgm:t>
    </dgm:pt>
    <dgm:pt modelId="{7BD2512E-7ABE-46E2-B6B3-921AB7826D93}" type="sibTrans" cxnId="{61A88BC7-7485-48B1-A7E5-49275F694C15}">
      <dgm:prSet/>
      <dgm:spPr/>
      <dgm:t>
        <a:bodyPr/>
        <a:lstStyle/>
        <a:p>
          <a:endParaRPr lang="en-US" dirty="0"/>
        </a:p>
      </dgm:t>
    </dgm:pt>
    <dgm:pt modelId="{F1C2B634-EE27-41EE-94F1-9649C02FCF01}">
      <dgm:prSet/>
      <dgm:spPr>
        <a:solidFill>
          <a:schemeClr val="accent6">
            <a:lumMod val="75000"/>
          </a:schemeClr>
        </a:solidFill>
      </dgm:spPr>
      <dgm:t>
        <a:bodyPr/>
        <a:lstStyle/>
        <a:p>
          <a:r>
            <a:rPr lang="en-US" b="0" i="0" dirty="0"/>
            <a:t>Advisors and Coaches: The Evolving Role of Faculty and Resident Relationships</a:t>
          </a:r>
          <a:endParaRPr lang="en-US" dirty="0"/>
        </a:p>
      </dgm:t>
    </dgm:pt>
    <dgm:pt modelId="{292AA1C7-221D-473B-ADB4-2D51DB5D52B7}" type="parTrans" cxnId="{E401CE16-33D1-478C-924B-0DEF88F1FF19}">
      <dgm:prSet/>
      <dgm:spPr/>
      <dgm:t>
        <a:bodyPr/>
        <a:lstStyle/>
        <a:p>
          <a:endParaRPr lang="en-US"/>
        </a:p>
      </dgm:t>
    </dgm:pt>
    <dgm:pt modelId="{D981AC0F-F501-48F4-A480-7028DC6C7658}" type="sibTrans" cxnId="{E401CE16-33D1-478C-924B-0DEF88F1FF19}">
      <dgm:prSet/>
      <dgm:spPr/>
      <dgm:t>
        <a:bodyPr/>
        <a:lstStyle/>
        <a:p>
          <a:endParaRPr lang="en-US" dirty="0"/>
        </a:p>
      </dgm:t>
    </dgm:pt>
    <dgm:pt modelId="{9A835DD2-63C8-459E-B857-671682E3ABFC}">
      <dgm:prSet/>
      <dgm:spPr>
        <a:solidFill>
          <a:schemeClr val="accent6">
            <a:lumMod val="75000"/>
          </a:schemeClr>
        </a:solidFill>
      </dgm:spPr>
      <dgm:t>
        <a:bodyPr/>
        <a:lstStyle/>
        <a:p>
          <a:r>
            <a:rPr lang="en-US" b="0" i="0" dirty="0"/>
            <a:t>Individualized Learning and Resident Assessment: A CBME Orientation for Residents</a:t>
          </a:r>
          <a:endParaRPr lang="en-US" dirty="0"/>
        </a:p>
      </dgm:t>
    </dgm:pt>
    <dgm:pt modelId="{020763F1-DFD6-4A8C-B394-1766EF163EE3}" type="parTrans" cxnId="{07D5C644-2AF7-4D35-A06B-8D4EE29DAA6F}">
      <dgm:prSet/>
      <dgm:spPr/>
      <dgm:t>
        <a:bodyPr/>
        <a:lstStyle/>
        <a:p>
          <a:endParaRPr lang="en-US"/>
        </a:p>
      </dgm:t>
    </dgm:pt>
    <dgm:pt modelId="{19F6E1FE-CA6E-433B-B39A-504E1CA2D91C}" type="sibTrans" cxnId="{07D5C644-2AF7-4D35-A06B-8D4EE29DAA6F}">
      <dgm:prSet/>
      <dgm:spPr/>
      <dgm:t>
        <a:bodyPr/>
        <a:lstStyle/>
        <a:p>
          <a:endParaRPr lang="en-US" dirty="0"/>
        </a:p>
      </dgm:t>
    </dgm:pt>
    <dgm:pt modelId="{A4333725-E329-4089-BC84-F64AE79A1EE2}">
      <dgm:prSet/>
      <dgm:spPr>
        <a:solidFill>
          <a:schemeClr val="accent6">
            <a:lumMod val="75000"/>
          </a:schemeClr>
        </a:solidFill>
      </dgm:spPr>
      <dgm:t>
        <a:bodyPr/>
        <a:lstStyle/>
        <a:p>
          <a:r>
            <a:rPr lang="en-US" b="0" i="0" dirty="0"/>
            <a:t>Fostering Master Adaptive Learning and a Growth Mindset in Your Program</a:t>
          </a:r>
        </a:p>
      </dgm:t>
    </dgm:pt>
    <dgm:pt modelId="{63A647FB-B009-45DF-9A19-F194E4954F54}" type="parTrans" cxnId="{48476654-6298-4571-B6DA-2991F7A6FC56}">
      <dgm:prSet/>
      <dgm:spPr/>
      <dgm:t>
        <a:bodyPr/>
        <a:lstStyle/>
        <a:p>
          <a:endParaRPr lang="en-US"/>
        </a:p>
      </dgm:t>
    </dgm:pt>
    <dgm:pt modelId="{D99E2514-2059-43C1-A05B-56F2AC27D3EF}" type="sibTrans" cxnId="{48476654-6298-4571-B6DA-2991F7A6FC56}">
      <dgm:prSet/>
      <dgm:spPr/>
      <dgm:t>
        <a:bodyPr/>
        <a:lstStyle/>
        <a:p>
          <a:endParaRPr lang="en-US" dirty="0"/>
        </a:p>
      </dgm:t>
    </dgm:pt>
    <dgm:pt modelId="{33A20CC1-411D-4B27-B1F5-663CB30E678F}">
      <dgm:prSet/>
      <dgm:spPr>
        <a:solidFill>
          <a:schemeClr val="accent6">
            <a:lumMod val="75000"/>
          </a:schemeClr>
        </a:solidFill>
      </dgm:spPr>
      <dgm:t>
        <a:bodyPr/>
        <a:lstStyle/>
        <a:p>
          <a:r>
            <a:rPr lang="en-US" b="0" i="0" dirty="0"/>
            <a:t>How to Effectively Use Electives to Help Residents Attain Competency in the Core Outcomes</a:t>
          </a:r>
          <a:endParaRPr lang="en-US" dirty="0"/>
        </a:p>
      </dgm:t>
    </dgm:pt>
    <dgm:pt modelId="{DC535CF1-E100-487D-AA51-591D44E1F8D3}" type="parTrans" cxnId="{C524658B-6B82-4544-9609-67CDC9BE7B79}">
      <dgm:prSet/>
      <dgm:spPr/>
      <dgm:t>
        <a:bodyPr/>
        <a:lstStyle/>
        <a:p>
          <a:endParaRPr lang="en-US"/>
        </a:p>
      </dgm:t>
    </dgm:pt>
    <dgm:pt modelId="{4350E811-32FF-4A24-9CEB-65F7DE7AC53F}" type="sibTrans" cxnId="{C524658B-6B82-4544-9609-67CDC9BE7B79}">
      <dgm:prSet/>
      <dgm:spPr/>
      <dgm:t>
        <a:bodyPr/>
        <a:lstStyle/>
        <a:p>
          <a:endParaRPr lang="en-US" dirty="0"/>
        </a:p>
      </dgm:t>
    </dgm:pt>
    <dgm:pt modelId="{11F88920-3089-49AE-A733-E6CA71B93767}">
      <dgm:prSet/>
      <dgm:spPr>
        <a:solidFill>
          <a:schemeClr val="accent6">
            <a:lumMod val="75000"/>
          </a:schemeClr>
        </a:solidFill>
      </dgm:spPr>
      <dgm:t>
        <a:bodyPr/>
        <a:lstStyle/>
        <a:p>
          <a:r>
            <a:rPr lang="en-US" b="0" i="0" dirty="0"/>
            <a:t>The Role of Resident Portfolios in Competency-Based Assessment</a:t>
          </a:r>
          <a:endParaRPr lang="en-US" dirty="0"/>
        </a:p>
      </dgm:t>
    </dgm:pt>
    <dgm:pt modelId="{7C6E1346-8A2F-4D44-B9F5-23663D7CECC5}" type="parTrans" cxnId="{612FF082-4E53-401B-A5DF-9A7479535974}">
      <dgm:prSet/>
      <dgm:spPr/>
      <dgm:t>
        <a:bodyPr/>
        <a:lstStyle/>
        <a:p>
          <a:endParaRPr lang="en-US"/>
        </a:p>
      </dgm:t>
    </dgm:pt>
    <dgm:pt modelId="{B5D3C262-6D0E-4FC8-8A04-F242A520974E}" type="sibTrans" cxnId="{612FF082-4E53-401B-A5DF-9A7479535974}">
      <dgm:prSet/>
      <dgm:spPr/>
      <dgm:t>
        <a:bodyPr/>
        <a:lstStyle/>
        <a:p>
          <a:endParaRPr lang="en-US" dirty="0"/>
        </a:p>
      </dgm:t>
    </dgm:pt>
    <dgm:pt modelId="{7CFE6AE9-08B8-4589-8CB9-8BBC6F0789CE}">
      <dgm:prSet/>
      <dgm:spPr>
        <a:solidFill>
          <a:schemeClr val="accent6">
            <a:lumMod val="75000"/>
          </a:schemeClr>
        </a:solidFill>
      </dgm:spPr>
      <dgm:t>
        <a:bodyPr/>
        <a:lstStyle/>
        <a:p>
          <a:r>
            <a:rPr lang="en-US" b="0" i="0" dirty="0"/>
            <a:t>Managing Assessment Burden in CBME</a:t>
          </a:r>
          <a:endParaRPr lang="en-US" dirty="0"/>
        </a:p>
      </dgm:t>
    </dgm:pt>
    <dgm:pt modelId="{284FB738-9A54-4A44-A102-B2644FE9897F}" type="parTrans" cxnId="{EA290B1E-3684-43B6-A9B0-EC9F0ACAE85B}">
      <dgm:prSet/>
      <dgm:spPr/>
      <dgm:t>
        <a:bodyPr/>
        <a:lstStyle/>
        <a:p>
          <a:endParaRPr lang="en-US"/>
        </a:p>
      </dgm:t>
    </dgm:pt>
    <dgm:pt modelId="{1E9D218B-178F-47D3-8F98-6431FCC2FF2B}" type="sibTrans" cxnId="{EA290B1E-3684-43B6-A9B0-EC9F0ACAE85B}">
      <dgm:prSet/>
      <dgm:spPr/>
      <dgm:t>
        <a:bodyPr/>
        <a:lstStyle/>
        <a:p>
          <a:endParaRPr lang="en-US"/>
        </a:p>
      </dgm:t>
    </dgm:pt>
    <dgm:pt modelId="{2FB3D7DF-9600-4452-A687-C5F7551DAB8E}">
      <dgm:prSet/>
      <dgm:spPr>
        <a:solidFill>
          <a:schemeClr val="accent6">
            <a:lumMod val="75000"/>
          </a:schemeClr>
        </a:solidFill>
      </dgm:spPr>
      <dgm:t>
        <a:bodyPr/>
        <a:lstStyle/>
        <a:p>
          <a:r>
            <a:rPr lang="en-US" b="0" i="0" dirty="0"/>
            <a:t>How to Have Reflective Feedback Conversations and Develop a Culture of Effective Feedback</a:t>
          </a:r>
          <a:endParaRPr lang="en-US" dirty="0"/>
        </a:p>
      </dgm:t>
    </dgm:pt>
    <dgm:pt modelId="{3C2115D7-31B5-452D-9069-552BCB2BF41C}" type="parTrans" cxnId="{035AC194-2CA9-4275-AD9F-7AD9FBE1A8CA}">
      <dgm:prSet/>
      <dgm:spPr/>
      <dgm:t>
        <a:bodyPr/>
        <a:lstStyle/>
        <a:p>
          <a:endParaRPr lang="en-US"/>
        </a:p>
      </dgm:t>
    </dgm:pt>
    <dgm:pt modelId="{360FD7B9-4FEA-4001-A3DD-7228A441F524}" type="sibTrans" cxnId="{035AC194-2CA9-4275-AD9F-7AD9FBE1A8CA}">
      <dgm:prSet/>
      <dgm:spPr/>
      <dgm:t>
        <a:bodyPr/>
        <a:lstStyle/>
        <a:p>
          <a:endParaRPr lang="en-US" dirty="0"/>
        </a:p>
      </dgm:t>
    </dgm:pt>
    <dgm:pt modelId="{7E110835-E231-4AB0-900D-48A215566515}" type="pres">
      <dgm:prSet presAssocID="{96107EF4-8C7F-4F16-8198-6E892E72E7C6}" presName="Name0" presStyleCnt="0">
        <dgm:presLayoutVars>
          <dgm:dir/>
          <dgm:resizeHandles val="exact"/>
        </dgm:presLayoutVars>
      </dgm:prSet>
      <dgm:spPr/>
    </dgm:pt>
    <dgm:pt modelId="{69414E76-5C09-4958-92FC-DE29AD77749E}" type="pres">
      <dgm:prSet presAssocID="{3839A237-CF34-48D5-A434-3DCE5AD06504}" presName="node" presStyleLbl="node1" presStyleIdx="0" presStyleCnt="12">
        <dgm:presLayoutVars>
          <dgm:bulletEnabled val="1"/>
        </dgm:presLayoutVars>
      </dgm:prSet>
      <dgm:spPr/>
    </dgm:pt>
    <dgm:pt modelId="{AD27097A-1234-4C52-B6C3-9EA426301AD5}" type="pres">
      <dgm:prSet presAssocID="{04371770-1B75-4B96-ADAD-008822ADB55A}" presName="sibTrans" presStyleLbl="sibTrans1D1" presStyleIdx="0" presStyleCnt="11"/>
      <dgm:spPr/>
    </dgm:pt>
    <dgm:pt modelId="{8E8914D5-B086-412E-968C-99150B7E5857}" type="pres">
      <dgm:prSet presAssocID="{04371770-1B75-4B96-ADAD-008822ADB55A}" presName="connectorText" presStyleLbl="sibTrans1D1" presStyleIdx="0" presStyleCnt="11"/>
      <dgm:spPr/>
    </dgm:pt>
    <dgm:pt modelId="{B45E0497-BE5C-4831-B8D0-DE948117B52F}" type="pres">
      <dgm:prSet presAssocID="{BC385E67-CFDE-4D1C-A711-4F07A63EAB24}" presName="node" presStyleLbl="node1" presStyleIdx="1" presStyleCnt="12">
        <dgm:presLayoutVars>
          <dgm:bulletEnabled val="1"/>
        </dgm:presLayoutVars>
      </dgm:prSet>
      <dgm:spPr/>
    </dgm:pt>
    <dgm:pt modelId="{EB037C12-E6B9-49D0-979E-D9B931443F67}" type="pres">
      <dgm:prSet presAssocID="{8403A7C6-AEEE-4CD8-8685-D043CEF786CC}" presName="sibTrans" presStyleLbl="sibTrans1D1" presStyleIdx="1" presStyleCnt="11"/>
      <dgm:spPr/>
    </dgm:pt>
    <dgm:pt modelId="{5B89A532-0DC0-4CF8-A21D-CF342F551F32}" type="pres">
      <dgm:prSet presAssocID="{8403A7C6-AEEE-4CD8-8685-D043CEF786CC}" presName="connectorText" presStyleLbl="sibTrans1D1" presStyleIdx="1" presStyleCnt="11"/>
      <dgm:spPr/>
    </dgm:pt>
    <dgm:pt modelId="{1DC601F2-6D71-4316-81A4-440EF11E3DD4}" type="pres">
      <dgm:prSet presAssocID="{BBEB746E-B3AA-49B5-B56B-BB894F727F65}" presName="node" presStyleLbl="node1" presStyleIdx="2" presStyleCnt="12">
        <dgm:presLayoutVars>
          <dgm:bulletEnabled val="1"/>
        </dgm:presLayoutVars>
      </dgm:prSet>
      <dgm:spPr/>
    </dgm:pt>
    <dgm:pt modelId="{101BE565-C1DE-4541-8A7A-2BD371943C62}" type="pres">
      <dgm:prSet presAssocID="{16D3E6B0-4D09-4A3A-B626-8356603B2F9B}" presName="sibTrans" presStyleLbl="sibTrans1D1" presStyleIdx="2" presStyleCnt="11"/>
      <dgm:spPr/>
    </dgm:pt>
    <dgm:pt modelId="{8C49B477-8A1F-43B2-BACA-9C36D3A5FBB7}" type="pres">
      <dgm:prSet presAssocID="{16D3E6B0-4D09-4A3A-B626-8356603B2F9B}" presName="connectorText" presStyleLbl="sibTrans1D1" presStyleIdx="2" presStyleCnt="11"/>
      <dgm:spPr/>
    </dgm:pt>
    <dgm:pt modelId="{72647815-24D9-4039-AD70-45573170EF8F}" type="pres">
      <dgm:prSet presAssocID="{E4D21C19-D733-48B2-B153-C6EDB2B9E264}" presName="node" presStyleLbl="node1" presStyleIdx="3" presStyleCnt="12">
        <dgm:presLayoutVars>
          <dgm:bulletEnabled val="1"/>
        </dgm:presLayoutVars>
      </dgm:prSet>
      <dgm:spPr/>
    </dgm:pt>
    <dgm:pt modelId="{F35D3D10-9BDE-419D-8286-38C2B346B8BB}" type="pres">
      <dgm:prSet presAssocID="{924F8124-1E22-4ED1-87E1-72FFEBD57D12}" presName="sibTrans" presStyleLbl="sibTrans1D1" presStyleIdx="3" presStyleCnt="11"/>
      <dgm:spPr/>
    </dgm:pt>
    <dgm:pt modelId="{20082F1A-722B-4464-97FD-06324481ABB5}" type="pres">
      <dgm:prSet presAssocID="{924F8124-1E22-4ED1-87E1-72FFEBD57D12}" presName="connectorText" presStyleLbl="sibTrans1D1" presStyleIdx="3" presStyleCnt="11"/>
      <dgm:spPr/>
    </dgm:pt>
    <dgm:pt modelId="{C276D6CD-5FF1-42DB-B578-86D5777DF90F}" type="pres">
      <dgm:prSet presAssocID="{FFB87410-5AD4-4727-ADB2-25F33D96CE5B}" presName="node" presStyleLbl="node1" presStyleIdx="4" presStyleCnt="12">
        <dgm:presLayoutVars>
          <dgm:bulletEnabled val="1"/>
        </dgm:presLayoutVars>
      </dgm:prSet>
      <dgm:spPr/>
    </dgm:pt>
    <dgm:pt modelId="{E132CDAE-3AA0-4A20-A2B8-A95F709B67F9}" type="pres">
      <dgm:prSet presAssocID="{7BD2512E-7ABE-46E2-B6B3-921AB7826D93}" presName="sibTrans" presStyleLbl="sibTrans1D1" presStyleIdx="4" presStyleCnt="11"/>
      <dgm:spPr/>
    </dgm:pt>
    <dgm:pt modelId="{2CA916FC-9E50-4DAA-9E2E-DD116CCBB87A}" type="pres">
      <dgm:prSet presAssocID="{7BD2512E-7ABE-46E2-B6B3-921AB7826D93}" presName="connectorText" presStyleLbl="sibTrans1D1" presStyleIdx="4" presStyleCnt="11"/>
      <dgm:spPr/>
    </dgm:pt>
    <dgm:pt modelId="{3E744D5B-5ACE-48F4-94AF-2A438560568F}" type="pres">
      <dgm:prSet presAssocID="{F1C2B634-EE27-41EE-94F1-9649C02FCF01}" presName="node" presStyleLbl="node1" presStyleIdx="5" presStyleCnt="12">
        <dgm:presLayoutVars>
          <dgm:bulletEnabled val="1"/>
        </dgm:presLayoutVars>
      </dgm:prSet>
      <dgm:spPr/>
    </dgm:pt>
    <dgm:pt modelId="{0A1E9122-8BFB-44EF-B66D-082EC9EF8C84}" type="pres">
      <dgm:prSet presAssocID="{D981AC0F-F501-48F4-A480-7028DC6C7658}" presName="sibTrans" presStyleLbl="sibTrans1D1" presStyleIdx="5" presStyleCnt="11"/>
      <dgm:spPr/>
    </dgm:pt>
    <dgm:pt modelId="{6B5EB85D-5BCE-4B4D-B7B3-A0E7D4C93974}" type="pres">
      <dgm:prSet presAssocID="{D981AC0F-F501-48F4-A480-7028DC6C7658}" presName="connectorText" presStyleLbl="sibTrans1D1" presStyleIdx="5" presStyleCnt="11"/>
      <dgm:spPr/>
    </dgm:pt>
    <dgm:pt modelId="{9B1A9E99-8170-43DD-A5EF-6CBDD263A294}" type="pres">
      <dgm:prSet presAssocID="{9A835DD2-63C8-459E-B857-671682E3ABFC}" presName="node" presStyleLbl="node1" presStyleIdx="6" presStyleCnt="12">
        <dgm:presLayoutVars>
          <dgm:bulletEnabled val="1"/>
        </dgm:presLayoutVars>
      </dgm:prSet>
      <dgm:spPr/>
    </dgm:pt>
    <dgm:pt modelId="{A01A9AA6-6924-4AE6-9CEE-75354524D3F4}" type="pres">
      <dgm:prSet presAssocID="{19F6E1FE-CA6E-433B-B39A-504E1CA2D91C}" presName="sibTrans" presStyleLbl="sibTrans1D1" presStyleIdx="6" presStyleCnt="11"/>
      <dgm:spPr/>
    </dgm:pt>
    <dgm:pt modelId="{9B20155C-C175-435A-A14B-8D38FD4EDAA3}" type="pres">
      <dgm:prSet presAssocID="{19F6E1FE-CA6E-433B-B39A-504E1CA2D91C}" presName="connectorText" presStyleLbl="sibTrans1D1" presStyleIdx="6" presStyleCnt="11"/>
      <dgm:spPr/>
    </dgm:pt>
    <dgm:pt modelId="{D2C3A1C0-2B48-4DD1-A2F5-8B179543C8C7}" type="pres">
      <dgm:prSet presAssocID="{2FB3D7DF-9600-4452-A687-C5F7551DAB8E}" presName="node" presStyleLbl="node1" presStyleIdx="7" presStyleCnt="12">
        <dgm:presLayoutVars>
          <dgm:bulletEnabled val="1"/>
        </dgm:presLayoutVars>
      </dgm:prSet>
      <dgm:spPr/>
    </dgm:pt>
    <dgm:pt modelId="{7213F3B3-996F-4A23-A34E-9B17566D49CC}" type="pres">
      <dgm:prSet presAssocID="{360FD7B9-4FEA-4001-A3DD-7228A441F524}" presName="sibTrans" presStyleLbl="sibTrans1D1" presStyleIdx="7" presStyleCnt="11"/>
      <dgm:spPr/>
    </dgm:pt>
    <dgm:pt modelId="{24D8A95D-C738-440E-8478-6E56118C4A16}" type="pres">
      <dgm:prSet presAssocID="{360FD7B9-4FEA-4001-A3DD-7228A441F524}" presName="connectorText" presStyleLbl="sibTrans1D1" presStyleIdx="7" presStyleCnt="11"/>
      <dgm:spPr/>
    </dgm:pt>
    <dgm:pt modelId="{0A937FB3-8E52-41A0-AB45-230B5548849A}" type="pres">
      <dgm:prSet presAssocID="{A4333725-E329-4089-BC84-F64AE79A1EE2}" presName="node" presStyleLbl="node1" presStyleIdx="8" presStyleCnt="12">
        <dgm:presLayoutVars>
          <dgm:bulletEnabled val="1"/>
        </dgm:presLayoutVars>
      </dgm:prSet>
      <dgm:spPr/>
    </dgm:pt>
    <dgm:pt modelId="{539CF0CF-0278-474C-BE18-462B38E6AE7F}" type="pres">
      <dgm:prSet presAssocID="{D99E2514-2059-43C1-A05B-56F2AC27D3EF}" presName="sibTrans" presStyleLbl="sibTrans1D1" presStyleIdx="8" presStyleCnt="11"/>
      <dgm:spPr/>
    </dgm:pt>
    <dgm:pt modelId="{ACD44BCB-A8A8-4B2C-AC60-099458A7576C}" type="pres">
      <dgm:prSet presAssocID="{D99E2514-2059-43C1-A05B-56F2AC27D3EF}" presName="connectorText" presStyleLbl="sibTrans1D1" presStyleIdx="8" presStyleCnt="11"/>
      <dgm:spPr/>
    </dgm:pt>
    <dgm:pt modelId="{2F21B4E4-9B3F-40D7-8ADA-D0EA996DA8BF}" type="pres">
      <dgm:prSet presAssocID="{33A20CC1-411D-4B27-B1F5-663CB30E678F}" presName="node" presStyleLbl="node1" presStyleIdx="9" presStyleCnt="12">
        <dgm:presLayoutVars>
          <dgm:bulletEnabled val="1"/>
        </dgm:presLayoutVars>
      </dgm:prSet>
      <dgm:spPr/>
    </dgm:pt>
    <dgm:pt modelId="{7831DF42-027B-46D5-84EE-F29B72ACC6EA}" type="pres">
      <dgm:prSet presAssocID="{4350E811-32FF-4A24-9CEB-65F7DE7AC53F}" presName="sibTrans" presStyleLbl="sibTrans1D1" presStyleIdx="9" presStyleCnt="11"/>
      <dgm:spPr/>
    </dgm:pt>
    <dgm:pt modelId="{A7600CDD-3FEB-4EA4-B62F-3296D20D5442}" type="pres">
      <dgm:prSet presAssocID="{4350E811-32FF-4A24-9CEB-65F7DE7AC53F}" presName="connectorText" presStyleLbl="sibTrans1D1" presStyleIdx="9" presStyleCnt="11"/>
      <dgm:spPr/>
    </dgm:pt>
    <dgm:pt modelId="{904C07CE-5A8C-45EC-9DA5-77816003994E}" type="pres">
      <dgm:prSet presAssocID="{11F88920-3089-49AE-A733-E6CA71B93767}" presName="node" presStyleLbl="node1" presStyleIdx="10" presStyleCnt="12">
        <dgm:presLayoutVars>
          <dgm:bulletEnabled val="1"/>
        </dgm:presLayoutVars>
      </dgm:prSet>
      <dgm:spPr/>
    </dgm:pt>
    <dgm:pt modelId="{4B74F9E6-F2E5-4157-87AD-09AD1D66EB15}" type="pres">
      <dgm:prSet presAssocID="{B5D3C262-6D0E-4FC8-8A04-F242A520974E}" presName="sibTrans" presStyleLbl="sibTrans1D1" presStyleIdx="10" presStyleCnt="11"/>
      <dgm:spPr/>
    </dgm:pt>
    <dgm:pt modelId="{41E31A2D-3858-4F2C-8D98-B78775AD75E9}" type="pres">
      <dgm:prSet presAssocID="{B5D3C262-6D0E-4FC8-8A04-F242A520974E}" presName="connectorText" presStyleLbl="sibTrans1D1" presStyleIdx="10" presStyleCnt="11"/>
      <dgm:spPr/>
    </dgm:pt>
    <dgm:pt modelId="{4E4DF0EC-602F-4BD3-ACAC-1A339023A937}" type="pres">
      <dgm:prSet presAssocID="{7CFE6AE9-08B8-4589-8CB9-8BBC6F0789CE}" presName="node" presStyleLbl="node1" presStyleIdx="11" presStyleCnt="12">
        <dgm:presLayoutVars>
          <dgm:bulletEnabled val="1"/>
        </dgm:presLayoutVars>
      </dgm:prSet>
      <dgm:spPr/>
    </dgm:pt>
  </dgm:ptLst>
  <dgm:cxnLst>
    <dgm:cxn modelId="{24932A0D-E5D5-4D40-8B71-327FC7BA4612}" type="presOf" srcId="{4350E811-32FF-4A24-9CEB-65F7DE7AC53F}" destId="{7831DF42-027B-46D5-84EE-F29B72ACC6EA}" srcOrd="0" destOrd="0" presId="urn:microsoft.com/office/officeart/2016/7/layout/RepeatingBendingProcessNew"/>
    <dgm:cxn modelId="{E401CE16-33D1-478C-924B-0DEF88F1FF19}" srcId="{96107EF4-8C7F-4F16-8198-6E892E72E7C6}" destId="{F1C2B634-EE27-41EE-94F1-9649C02FCF01}" srcOrd="5" destOrd="0" parTransId="{292AA1C7-221D-473B-ADB4-2D51DB5D52B7}" sibTransId="{D981AC0F-F501-48F4-A480-7028DC6C7658}"/>
    <dgm:cxn modelId="{A3978917-0B46-478D-8FFB-C888E9CB0FFD}" type="presOf" srcId="{D99E2514-2059-43C1-A05B-56F2AC27D3EF}" destId="{ACD44BCB-A8A8-4B2C-AC60-099458A7576C}" srcOrd="1" destOrd="0" presId="urn:microsoft.com/office/officeart/2016/7/layout/RepeatingBendingProcessNew"/>
    <dgm:cxn modelId="{EA290B1E-3684-43B6-A9B0-EC9F0ACAE85B}" srcId="{96107EF4-8C7F-4F16-8198-6E892E72E7C6}" destId="{7CFE6AE9-08B8-4589-8CB9-8BBC6F0789CE}" srcOrd="11" destOrd="0" parTransId="{284FB738-9A54-4A44-A102-B2644FE9897F}" sibTransId="{1E9D218B-178F-47D3-8F98-6431FCC2FF2B}"/>
    <dgm:cxn modelId="{D9E79328-CDF9-4208-B8F4-CE46F18303AE}" type="presOf" srcId="{19F6E1FE-CA6E-433B-B39A-504E1CA2D91C}" destId="{9B20155C-C175-435A-A14B-8D38FD4EDAA3}" srcOrd="1" destOrd="0" presId="urn:microsoft.com/office/officeart/2016/7/layout/RepeatingBendingProcessNew"/>
    <dgm:cxn modelId="{03EAD52C-8275-4664-A032-749C28AD9C27}" type="presOf" srcId="{BC385E67-CFDE-4D1C-A711-4F07A63EAB24}" destId="{B45E0497-BE5C-4831-B8D0-DE948117B52F}" srcOrd="0" destOrd="0" presId="urn:microsoft.com/office/officeart/2016/7/layout/RepeatingBendingProcessNew"/>
    <dgm:cxn modelId="{74C8642F-BDED-4930-B3C2-70171FF04CBE}" type="presOf" srcId="{924F8124-1E22-4ED1-87E1-72FFEBD57D12}" destId="{20082F1A-722B-4464-97FD-06324481ABB5}" srcOrd="1" destOrd="0" presId="urn:microsoft.com/office/officeart/2016/7/layout/RepeatingBendingProcessNew"/>
    <dgm:cxn modelId="{3541BA32-DA8B-4534-924C-8FD5C1F3E620}" type="presOf" srcId="{33A20CC1-411D-4B27-B1F5-663CB30E678F}" destId="{2F21B4E4-9B3F-40D7-8ADA-D0EA996DA8BF}" srcOrd="0" destOrd="0" presId="urn:microsoft.com/office/officeart/2016/7/layout/RepeatingBendingProcessNew"/>
    <dgm:cxn modelId="{BEA74933-5A1B-408A-B607-57D0780BFBAB}" type="presOf" srcId="{360FD7B9-4FEA-4001-A3DD-7228A441F524}" destId="{7213F3B3-996F-4A23-A34E-9B17566D49CC}" srcOrd="0" destOrd="0" presId="urn:microsoft.com/office/officeart/2016/7/layout/RepeatingBendingProcessNew"/>
    <dgm:cxn modelId="{B551A439-C1E2-435C-9DEC-451A41EC0C5E}" type="presOf" srcId="{D981AC0F-F501-48F4-A480-7028DC6C7658}" destId="{0A1E9122-8BFB-44EF-B66D-082EC9EF8C84}" srcOrd="0" destOrd="0" presId="urn:microsoft.com/office/officeart/2016/7/layout/RepeatingBendingProcessNew"/>
    <dgm:cxn modelId="{85FEAA39-E3BC-4964-9A21-E22C2A61B956}" type="presOf" srcId="{19F6E1FE-CA6E-433B-B39A-504E1CA2D91C}" destId="{A01A9AA6-6924-4AE6-9CEE-75354524D3F4}" srcOrd="0" destOrd="0" presId="urn:microsoft.com/office/officeart/2016/7/layout/RepeatingBendingProcessNew"/>
    <dgm:cxn modelId="{AF07E162-1AE3-4893-B8F6-CC0D35ACE9C1}" type="presOf" srcId="{96107EF4-8C7F-4F16-8198-6E892E72E7C6}" destId="{7E110835-E231-4AB0-900D-48A215566515}" srcOrd="0" destOrd="0" presId="urn:microsoft.com/office/officeart/2016/7/layout/RepeatingBendingProcessNew"/>
    <dgm:cxn modelId="{07D5C644-2AF7-4D35-A06B-8D4EE29DAA6F}" srcId="{96107EF4-8C7F-4F16-8198-6E892E72E7C6}" destId="{9A835DD2-63C8-459E-B857-671682E3ABFC}" srcOrd="6" destOrd="0" parTransId="{020763F1-DFD6-4A8C-B394-1766EF163EE3}" sibTransId="{19F6E1FE-CA6E-433B-B39A-504E1CA2D91C}"/>
    <dgm:cxn modelId="{EA7E4967-F766-4C3B-9B99-E7B02F262BAD}" type="presOf" srcId="{360FD7B9-4FEA-4001-A3DD-7228A441F524}" destId="{24D8A95D-C738-440E-8478-6E56118C4A16}" srcOrd="1" destOrd="0" presId="urn:microsoft.com/office/officeart/2016/7/layout/RepeatingBendingProcessNew"/>
    <dgm:cxn modelId="{FA57EA69-08C1-4F01-AB53-ED038DDC5191}" type="presOf" srcId="{8403A7C6-AEEE-4CD8-8685-D043CEF786CC}" destId="{5B89A532-0DC0-4CF8-A21D-CF342F551F32}" srcOrd="1" destOrd="0" presId="urn:microsoft.com/office/officeart/2016/7/layout/RepeatingBendingProcessNew"/>
    <dgm:cxn modelId="{786D144A-0F7D-433C-B396-37D57EA71C70}" type="presOf" srcId="{3839A237-CF34-48D5-A434-3DCE5AD06504}" destId="{69414E76-5C09-4958-92FC-DE29AD77749E}" srcOrd="0" destOrd="0" presId="urn:microsoft.com/office/officeart/2016/7/layout/RepeatingBendingProcessNew"/>
    <dgm:cxn modelId="{2E4CED4B-3686-4C09-8796-551B15F818A6}" type="presOf" srcId="{4350E811-32FF-4A24-9CEB-65F7DE7AC53F}" destId="{A7600CDD-3FEB-4EA4-B62F-3296D20D5442}" srcOrd="1" destOrd="0" presId="urn:microsoft.com/office/officeart/2016/7/layout/RepeatingBendingProcessNew"/>
    <dgm:cxn modelId="{A6E6C56C-2E00-4043-98E1-0BBF2F15B4ED}" type="presOf" srcId="{D981AC0F-F501-48F4-A480-7028DC6C7658}" destId="{6B5EB85D-5BCE-4B4D-B7B3-A0E7D4C93974}" srcOrd="1" destOrd="0" presId="urn:microsoft.com/office/officeart/2016/7/layout/RepeatingBendingProcessNew"/>
    <dgm:cxn modelId="{30052F6E-DCD5-4708-9525-6EDA87142A31}" srcId="{96107EF4-8C7F-4F16-8198-6E892E72E7C6}" destId="{E4D21C19-D733-48B2-B153-C6EDB2B9E264}" srcOrd="3" destOrd="0" parTransId="{C3E9F0A4-E70D-4DE4-AEF8-E1D74A50D7C3}" sibTransId="{924F8124-1E22-4ED1-87E1-72FFEBD57D12}"/>
    <dgm:cxn modelId="{9AE1C550-5B7C-423B-B056-2684197A39E5}" type="presOf" srcId="{7BD2512E-7ABE-46E2-B6B3-921AB7826D93}" destId="{E132CDAE-3AA0-4A20-A2B8-A95F709B67F9}" srcOrd="0" destOrd="0" presId="urn:microsoft.com/office/officeart/2016/7/layout/RepeatingBendingProcessNew"/>
    <dgm:cxn modelId="{7A4B9C52-99DE-4446-8017-5DC3AB5F7790}" type="presOf" srcId="{04371770-1B75-4B96-ADAD-008822ADB55A}" destId="{8E8914D5-B086-412E-968C-99150B7E5857}" srcOrd="1" destOrd="0" presId="urn:microsoft.com/office/officeart/2016/7/layout/RepeatingBendingProcessNew"/>
    <dgm:cxn modelId="{CBA7CE52-46A7-4DC9-B57C-7E1323719E0C}" type="presOf" srcId="{F1C2B634-EE27-41EE-94F1-9649C02FCF01}" destId="{3E744D5B-5ACE-48F4-94AF-2A438560568F}" srcOrd="0" destOrd="0" presId="urn:microsoft.com/office/officeart/2016/7/layout/RepeatingBendingProcessNew"/>
    <dgm:cxn modelId="{48476654-6298-4571-B6DA-2991F7A6FC56}" srcId="{96107EF4-8C7F-4F16-8198-6E892E72E7C6}" destId="{A4333725-E329-4089-BC84-F64AE79A1EE2}" srcOrd="8" destOrd="0" parTransId="{63A647FB-B009-45DF-9A19-F194E4954F54}" sibTransId="{D99E2514-2059-43C1-A05B-56F2AC27D3EF}"/>
    <dgm:cxn modelId="{9C45E859-B83B-4276-B925-DBD275760E0E}" type="presOf" srcId="{8403A7C6-AEEE-4CD8-8685-D043CEF786CC}" destId="{EB037C12-E6B9-49D0-979E-D9B931443F67}" srcOrd="0" destOrd="0" presId="urn:microsoft.com/office/officeart/2016/7/layout/RepeatingBendingProcessNew"/>
    <dgm:cxn modelId="{1859937B-C1F7-4033-8FD5-423CFB8FC80A}" type="presOf" srcId="{E4D21C19-D733-48B2-B153-C6EDB2B9E264}" destId="{72647815-24D9-4039-AD70-45573170EF8F}" srcOrd="0" destOrd="0" presId="urn:microsoft.com/office/officeart/2016/7/layout/RepeatingBendingProcessNew"/>
    <dgm:cxn modelId="{612FF082-4E53-401B-A5DF-9A7479535974}" srcId="{96107EF4-8C7F-4F16-8198-6E892E72E7C6}" destId="{11F88920-3089-49AE-A733-E6CA71B93767}" srcOrd="10" destOrd="0" parTransId="{7C6E1346-8A2F-4D44-B9F5-23663D7CECC5}" sibTransId="{B5D3C262-6D0E-4FC8-8A04-F242A520974E}"/>
    <dgm:cxn modelId="{58E45C84-8BAD-4245-BF5B-0D4DFE657967}" type="presOf" srcId="{7CFE6AE9-08B8-4589-8CB9-8BBC6F0789CE}" destId="{4E4DF0EC-602F-4BD3-ACAC-1A339023A937}" srcOrd="0" destOrd="0" presId="urn:microsoft.com/office/officeart/2016/7/layout/RepeatingBendingProcessNew"/>
    <dgm:cxn modelId="{EB610885-EB8B-4D19-BAB8-8100CEC3EFD6}" srcId="{96107EF4-8C7F-4F16-8198-6E892E72E7C6}" destId="{BBEB746E-B3AA-49B5-B56B-BB894F727F65}" srcOrd="2" destOrd="0" parTransId="{0545C93C-0AA9-4310-A495-5E319A8C19F2}" sibTransId="{16D3E6B0-4D09-4A3A-B626-8356603B2F9B}"/>
    <dgm:cxn modelId="{C524658B-6B82-4544-9609-67CDC9BE7B79}" srcId="{96107EF4-8C7F-4F16-8198-6E892E72E7C6}" destId="{33A20CC1-411D-4B27-B1F5-663CB30E678F}" srcOrd="9" destOrd="0" parTransId="{DC535CF1-E100-487D-AA51-591D44E1F8D3}" sibTransId="{4350E811-32FF-4A24-9CEB-65F7DE7AC53F}"/>
    <dgm:cxn modelId="{31A30A93-E19F-478E-A324-A86D2231FCB4}" type="presOf" srcId="{2FB3D7DF-9600-4452-A687-C5F7551DAB8E}" destId="{D2C3A1C0-2B48-4DD1-A2F5-8B179543C8C7}" srcOrd="0" destOrd="0" presId="urn:microsoft.com/office/officeart/2016/7/layout/RepeatingBendingProcessNew"/>
    <dgm:cxn modelId="{035AC194-2CA9-4275-AD9F-7AD9FBE1A8CA}" srcId="{96107EF4-8C7F-4F16-8198-6E892E72E7C6}" destId="{2FB3D7DF-9600-4452-A687-C5F7551DAB8E}" srcOrd="7" destOrd="0" parTransId="{3C2115D7-31B5-452D-9069-552BCB2BF41C}" sibTransId="{360FD7B9-4FEA-4001-A3DD-7228A441F524}"/>
    <dgm:cxn modelId="{E2EFDCA2-6099-4891-BED0-74F507AC7AB2}" type="presOf" srcId="{BBEB746E-B3AA-49B5-B56B-BB894F727F65}" destId="{1DC601F2-6D71-4316-81A4-440EF11E3DD4}" srcOrd="0" destOrd="0" presId="urn:microsoft.com/office/officeart/2016/7/layout/RepeatingBendingProcessNew"/>
    <dgm:cxn modelId="{52C268AB-665B-4143-9A6B-9F8D373C35EC}" srcId="{96107EF4-8C7F-4F16-8198-6E892E72E7C6}" destId="{BC385E67-CFDE-4D1C-A711-4F07A63EAB24}" srcOrd="1" destOrd="0" parTransId="{B6FBF3B6-F89A-45DF-BF2A-503E5BBB95C3}" sibTransId="{8403A7C6-AEEE-4CD8-8685-D043CEF786CC}"/>
    <dgm:cxn modelId="{4F8C71AE-C8DF-4C39-A7BF-0750F5AC149D}" type="presOf" srcId="{11F88920-3089-49AE-A733-E6CA71B93767}" destId="{904C07CE-5A8C-45EC-9DA5-77816003994E}" srcOrd="0" destOrd="0" presId="urn:microsoft.com/office/officeart/2016/7/layout/RepeatingBendingProcessNew"/>
    <dgm:cxn modelId="{98F831B0-DEB3-43B2-8390-803D95C356D8}" type="presOf" srcId="{B5D3C262-6D0E-4FC8-8A04-F242A520974E}" destId="{41E31A2D-3858-4F2C-8D98-B78775AD75E9}" srcOrd="1" destOrd="0" presId="urn:microsoft.com/office/officeart/2016/7/layout/RepeatingBendingProcessNew"/>
    <dgm:cxn modelId="{AF51C5B3-7FAD-4484-AAAB-2DBEF3D5B41F}" type="presOf" srcId="{B5D3C262-6D0E-4FC8-8A04-F242A520974E}" destId="{4B74F9E6-F2E5-4157-87AD-09AD1D66EB15}" srcOrd="0" destOrd="0" presId="urn:microsoft.com/office/officeart/2016/7/layout/RepeatingBendingProcessNew"/>
    <dgm:cxn modelId="{02C96AB7-3B1E-488D-AF2B-46E847D8EAF6}" type="presOf" srcId="{FFB87410-5AD4-4727-ADB2-25F33D96CE5B}" destId="{C276D6CD-5FF1-42DB-B578-86D5777DF90F}" srcOrd="0" destOrd="0" presId="urn:microsoft.com/office/officeart/2016/7/layout/RepeatingBendingProcessNew"/>
    <dgm:cxn modelId="{54B688B8-73F7-4130-A6C4-C4B83A854456}" type="presOf" srcId="{9A835DD2-63C8-459E-B857-671682E3ABFC}" destId="{9B1A9E99-8170-43DD-A5EF-6CBDD263A294}" srcOrd="0" destOrd="0" presId="urn:microsoft.com/office/officeart/2016/7/layout/RepeatingBendingProcessNew"/>
    <dgm:cxn modelId="{DC1262BE-10D8-4F04-BCA0-F97F1A1027B9}" type="presOf" srcId="{A4333725-E329-4089-BC84-F64AE79A1EE2}" destId="{0A937FB3-8E52-41A0-AB45-230B5548849A}" srcOrd="0" destOrd="0" presId="urn:microsoft.com/office/officeart/2016/7/layout/RepeatingBendingProcessNew"/>
    <dgm:cxn modelId="{61A88BC7-7485-48B1-A7E5-49275F694C15}" srcId="{96107EF4-8C7F-4F16-8198-6E892E72E7C6}" destId="{FFB87410-5AD4-4727-ADB2-25F33D96CE5B}" srcOrd="4" destOrd="0" parTransId="{AB3727FA-7C52-4605-90F5-782F9C093AC9}" sibTransId="{7BD2512E-7ABE-46E2-B6B3-921AB7826D93}"/>
    <dgm:cxn modelId="{0AD749D3-398F-465E-857B-22A5C2352148}" type="presOf" srcId="{16D3E6B0-4D09-4A3A-B626-8356603B2F9B}" destId="{8C49B477-8A1F-43B2-BACA-9C36D3A5FBB7}" srcOrd="1" destOrd="0" presId="urn:microsoft.com/office/officeart/2016/7/layout/RepeatingBendingProcessNew"/>
    <dgm:cxn modelId="{EDB3B4D9-AB76-4E06-ABC8-258FF5971517}" type="presOf" srcId="{924F8124-1E22-4ED1-87E1-72FFEBD57D12}" destId="{F35D3D10-9BDE-419D-8286-38C2B346B8BB}" srcOrd="0" destOrd="0" presId="urn:microsoft.com/office/officeart/2016/7/layout/RepeatingBendingProcessNew"/>
    <dgm:cxn modelId="{0E8150DA-9092-47DB-9ADD-6059DDA5FFBB}" type="presOf" srcId="{16D3E6B0-4D09-4A3A-B626-8356603B2F9B}" destId="{101BE565-C1DE-4541-8A7A-2BD371943C62}" srcOrd="0" destOrd="0" presId="urn:microsoft.com/office/officeart/2016/7/layout/RepeatingBendingProcessNew"/>
    <dgm:cxn modelId="{9B6C52F3-39F6-4D41-A4F8-E4A94AC07818}" type="presOf" srcId="{D99E2514-2059-43C1-A05B-56F2AC27D3EF}" destId="{539CF0CF-0278-474C-BE18-462B38E6AE7F}" srcOrd="0" destOrd="0" presId="urn:microsoft.com/office/officeart/2016/7/layout/RepeatingBendingProcessNew"/>
    <dgm:cxn modelId="{485AF7F4-55CC-4EA1-BB07-CCF5FC2E44B9}" type="presOf" srcId="{04371770-1B75-4B96-ADAD-008822ADB55A}" destId="{AD27097A-1234-4C52-B6C3-9EA426301AD5}" srcOrd="0" destOrd="0" presId="urn:microsoft.com/office/officeart/2016/7/layout/RepeatingBendingProcessNew"/>
    <dgm:cxn modelId="{384E2BF5-C1A8-41A5-B8BC-8345C7E685C2}" type="presOf" srcId="{7BD2512E-7ABE-46E2-B6B3-921AB7826D93}" destId="{2CA916FC-9E50-4DAA-9E2E-DD116CCBB87A}" srcOrd="1" destOrd="0" presId="urn:microsoft.com/office/officeart/2016/7/layout/RepeatingBendingProcessNew"/>
    <dgm:cxn modelId="{847B98F8-1AB5-414D-83D1-6127ED2C6C13}" srcId="{96107EF4-8C7F-4F16-8198-6E892E72E7C6}" destId="{3839A237-CF34-48D5-A434-3DCE5AD06504}" srcOrd="0" destOrd="0" parTransId="{7A86E522-0134-41FF-96DC-CD63A948F230}" sibTransId="{04371770-1B75-4B96-ADAD-008822ADB55A}"/>
    <dgm:cxn modelId="{994D10BA-4A97-4F56-A8BF-750EF16BC8A1}" type="presParOf" srcId="{7E110835-E231-4AB0-900D-48A215566515}" destId="{69414E76-5C09-4958-92FC-DE29AD77749E}" srcOrd="0" destOrd="0" presId="urn:microsoft.com/office/officeart/2016/7/layout/RepeatingBendingProcessNew"/>
    <dgm:cxn modelId="{AD70A29D-D197-4F00-AAF8-DE3F39514C3B}" type="presParOf" srcId="{7E110835-E231-4AB0-900D-48A215566515}" destId="{AD27097A-1234-4C52-B6C3-9EA426301AD5}" srcOrd="1" destOrd="0" presId="urn:microsoft.com/office/officeart/2016/7/layout/RepeatingBendingProcessNew"/>
    <dgm:cxn modelId="{875EDC4D-248E-4BB6-8504-83A43D4DC7E7}" type="presParOf" srcId="{AD27097A-1234-4C52-B6C3-9EA426301AD5}" destId="{8E8914D5-B086-412E-968C-99150B7E5857}" srcOrd="0" destOrd="0" presId="urn:microsoft.com/office/officeart/2016/7/layout/RepeatingBendingProcessNew"/>
    <dgm:cxn modelId="{89651877-D1FD-4D4C-ADB0-49B3DB109BD0}" type="presParOf" srcId="{7E110835-E231-4AB0-900D-48A215566515}" destId="{B45E0497-BE5C-4831-B8D0-DE948117B52F}" srcOrd="2" destOrd="0" presId="urn:microsoft.com/office/officeart/2016/7/layout/RepeatingBendingProcessNew"/>
    <dgm:cxn modelId="{B6A58ECE-C797-43D3-B2AF-3C5FA2ABDC36}" type="presParOf" srcId="{7E110835-E231-4AB0-900D-48A215566515}" destId="{EB037C12-E6B9-49D0-979E-D9B931443F67}" srcOrd="3" destOrd="0" presId="urn:microsoft.com/office/officeart/2016/7/layout/RepeatingBendingProcessNew"/>
    <dgm:cxn modelId="{8BBF0CF2-E970-4DC2-9106-54152E217D3C}" type="presParOf" srcId="{EB037C12-E6B9-49D0-979E-D9B931443F67}" destId="{5B89A532-0DC0-4CF8-A21D-CF342F551F32}" srcOrd="0" destOrd="0" presId="urn:microsoft.com/office/officeart/2016/7/layout/RepeatingBendingProcessNew"/>
    <dgm:cxn modelId="{5D37B50B-9129-47FC-B501-5233D585E142}" type="presParOf" srcId="{7E110835-E231-4AB0-900D-48A215566515}" destId="{1DC601F2-6D71-4316-81A4-440EF11E3DD4}" srcOrd="4" destOrd="0" presId="urn:microsoft.com/office/officeart/2016/7/layout/RepeatingBendingProcessNew"/>
    <dgm:cxn modelId="{98ABB9C4-F1F1-4334-9592-A587E72E191F}" type="presParOf" srcId="{7E110835-E231-4AB0-900D-48A215566515}" destId="{101BE565-C1DE-4541-8A7A-2BD371943C62}" srcOrd="5" destOrd="0" presId="urn:microsoft.com/office/officeart/2016/7/layout/RepeatingBendingProcessNew"/>
    <dgm:cxn modelId="{B9A72E86-1EB8-40A7-B4B9-6E0B516D6934}" type="presParOf" srcId="{101BE565-C1DE-4541-8A7A-2BD371943C62}" destId="{8C49B477-8A1F-43B2-BACA-9C36D3A5FBB7}" srcOrd="0" destOrd="0" presId="urn:microsoft.com/office/officeart/2016/7/layout/RepeatingBendingProcessNew"/>
    <dgm:cxn modelId="{FB2A3277-C82D-4EE2-951D-47E51BC6E658}" type="presParOf" srcId="{7E110835-E231-4AB0-900D-48A215566515}" destId="{72647815-24D9-4039-AD70-45573170EF8F}" srcOrd="6" destOrd="0" presId="urn:microsoft.com/office/officeart/2016/7/layout/RepeatingBendingProcessNew"/>
    <dgm:cxn modelId="{8D4B30EE-AD0A-4134-81DC-01A493705865}" type="presParOf" srcId="{7E110835-E231-4AB0-900D-48A215566515}" destId="{F35D3D10-9BDE-419D-8286-38C2B346B8BB}" srcOrd="7" destOrd="0" presId="urn:microsoft.com/office/officeart/2016/7/layout/RepeatingBendingProcessNew"/>
    <dgm:cxn modelId="{DE4DA907-BC0B-4375-9BFD-D1E9A374575A}" type="presParOf" srcId="{F35D3D10-9BDE-419D-8286-38C2B346B8BB}" destId="{20082F1A-722B-4464-97FD-06324481ABB5}" srcOrd="0" destOrd="0" presId="urn:microsoft.com/office/officeart/2016/7/layout/RepeatingBendingProcessNew"/>
    <dgm:cxn modelId="{7EF5931E-0811-4540-9183-4E4EB04159CC}" type="presParOf" srcId="{7E110835-E231-4AB0-900D-48A215566515}" destId="{C276D6CD-5FF1-42DB-B578-86D5777DF90F}" srcOrd="8" destOrd="0" presId="urn:microsoft.com/office/officeart/2016/7/layout/RepeatingBendingProcessNew"/>
    <dgm:cxn modelId="{6852A5B1-AC31-4B3D-93A5-CF0CD7A29E97}" type="presParOf" srcId="{7E110835-E231-4AB0-900D-48A215566515}" destId="{E132CDAE-3AA0-4A20-A2B8-A95F709B67F9}" srcOrd="9" destOrd="0" presId="urn:microsoft.com/office/officeart/2016/7/layout/RepeatingBendingProcessNew"/>
    <dgm:cxn modelId="{3F77CE26-9CBD-425A-B0A3-5D1E0D7E91C8}" type="presParOf" srcId="{E132CDAE-3AA0-4A20-A2B8-A95F709B67F9}" destId="{2CA916FC-9E50-4DAA-9E2E-DD116CCBB87A}" srcOrd="0" destOrd="0" presId="urn:microsoft.com/office/officeart/2016/7/layout/RepeatingBendingProcessNew"/>
    <dgm:cxn modelId="{E6BDB466-4728-483E-A903-8EA7E10406B7}" type="presParOf" srcId="{7E110835-E231-4AB0-900D-48A215566515}" destId="{3E744D5B-5ACE-48F4-94AF-2A438560568F}" srcOrd="10" destOrd="0" presId="urn:microsoft.com/office/officeart/2016/7/layout/RepeatingBendingProcessNew"/>
    <dgm:cxn modelId="{C14613D4-DBED-407A-8F36-95393EF73654}" type="presParOf" srcId="{7E110835-E231-4AB0-900D-48A215566515}" destId="{0A1E9122-8BFB-44EF-B66D-082EC9EF8C84}" srcOrd="11" destOrd="0" presId="urn:microsoft.com/office/officeart/2016/7/layout/RepeatingBendingProcessNew"/>
    <dgm:cxn modelId="{B5A21B59-1837-4F4D-98F0-3F382F5F5FC3}" type="presParOf" srcId="{0A1E9122-8BFB-44EF-B66D-082EC9EF8C84}" destId="{6B5EB85D-5BCE-4B4D-B7B3-A0E7D4C93974}" srcOrd="0" destOrd="0" presId="urn:microsoft.com/office/officeart/2016/7/layout/RepeatingBendingProcessNew"/>
    <dgm:cxn modelId="{976F4D47-EA93-4FD3-9BC9-A90D4B601CAA}" type="presParOf" srcId="{7E110835-E231-4AB0-900D-48A215566515}" destId="{9B1A9E99-8170-43DD-A5EF-6CBDD263A294}" srcOrd="12" destOrd="0" presId="urn:microsoft.com/office/officeart/2016/7/layout/RepeatingBendingProcessNew"/>
    <dgm:cxn modelId="{10C65BA1-2A5F-478E-980E-618DA7C21354}" type="presParOf" srcId="{7E110835-E231-4AB0-900D-48A215566515}" destId="{A01A9AA6-6924-4AE6-9CEE-75354524D3F4}" srcOrd="13" destOrd="0" presId="urn:microsoft.com/office/officeart/2016/7/layout/RepeatingBendingProcessNew"/>
    <dgm:cxn modelId="{4BBDFD42-F9F2-4E88-B302-69DD5911B50B}" type="presParOf" srcId="{A01A9AA6-6924-4AE6-9CEE-75354524D3F4}" destId="{9B20155C-C175-435A-A14B-8D38FD4EDAA3}" srcOrd="0" destOrd="0" presId="urn:microsoft.com/office/officeart/2016/7/layout/RepeatingBendingProcessNew"/>
    <dgm:cxn modelId="{999CC93D-D74A-41EA-B809-6BA3242BDB02}" type="presParOf" srcId="{7E110835-E231-4AB0-900D-48A215566515}" destId="{D2C3A1C0-2B48-4DD1-A2F5-8B179543C8C7}" srcOrd="14" destOrd="0" presId="urn:microsoft.com/office/officeart/2016/7/layout/RepeatingBendingProcessNew"/>
    <dgm:cxn modelId="{F57E71EE-1A71-469E-BC96-BFD67139A240}" type="presParOf" srcId="{7E110835-E231-4AB0-900D-48A215566515}" destId="{7213F3B3-996F-4A23-A34E-9B17566D49CC}" srcOrd="15" destOrd="0" presId="urn:microsoft.com/office/officeart/2016/7/layout/RepeatingBendingProcessNew"/>
    <dgm:cxn modelId="{FF081071-BFED-48D3-AECF-69312D94E2B8}" type="presParOf" srcId="{7213F3B3-996F-4A23-A34E-9B17566D49CC}" destId="{24D8A95D-C738-440E-8478-6E56118C4A16}" srcOrd="0" destOrd="0" presId="urn:microsoft.com/office/officeart/2016/7/layout/RepeatingBendingProcessNew"/>
    <dgm:cxn modelId="{FDB65EA6-4208-47F5-85D1-13D1293FADD8}" type="presParOf" srcId="{7E110835-E231-4AB0-900D-48A215566515}" destId="{0A937FB3-8E52-41A0-AB45-230B5548849A}" srcOrd="16" destOrd="0" presId="urn:microsoft.com/office/officeart/2016/7/layout/RepeatingBendingProcessNew"/>
    <dgm:cxn modelId="{F1E2C725-0614-4286-9579-16FDBC0A2F9F}" type="presParOf" srcId="{7E110835-E231-4AB0-900D-48A215566515}" destId="{539CF0CF-0278-474C-BE18-462B38E6AE7F}" srcOrd="17" destOrd="0" presId="urn:microsoft.com/office/officeart/2016/7/layout/RepeatingBendingProcessNew"/>
    <dgm:cxn modelId="{ECB733DC-6184-4722-8069-549081469F51}" type="presParOf" srcId="{539CF0CF-0278-474C-BE18-462B38E6AE7F}" destId="{ACD44BCB-A8A8-4B2C-AC60-099458A7576C}" srcOrd="0" destOrd="0" presId="urn:microsoft.com/office/officeart/2016/7/layout/RepeatingBendingProcessNew"/>
    <dgm:cxn modelId="{00705206-06F0-4D1B-A4E1-86732975AFC3}" type="presParOf" srcId="{7E110835-E231-4AB0-900D-48A215566515}" destId="{2F21B4E4-9B3F-40D7-8ADA-D0EA996DA8BF}" srcOrd="18" destOrd="0" presId="urn:microsoft.com/office/officeart/2016/7/layout/RepeatingBendingProcessNew"/>
    <dgm:cxn modelId="{61090E60-28C7-4E6D-8CCF-E019601BD7F2}" type="presParOf" srcId="{7E110835-E231-4AB0-900D-48A215566515}" destId="{7831DF42-027B-46D5-84EE-F29B72ACC6EA}" srcOrd="19" destOrd="0" presId="urn:microsoft.com/office/officeart/2016/7/layout/RepeatingBendingProcessNew"/>
    <dgm:cxn modelId="{993A042D-EC58-419B-B3B4-A7ECC13554C5}" type="presParOf" srcId="{7831DF42-027B-46D5-84EE-F29B72ACC6EA}" destId="{A7600CDD-3FEB-4EA4-B62F-3296D20D5442}" srcOrd="0" destOrd="0" presId="urn:microsoft.com/office/officeart/2016/7/layout/RepeatingBendingProcessNew"/>
    <dgm:cxn modelId="{8A7D3629-1D51-4879-89BB-614DF9BD1E51}" type="presParOf" srcId="{7E110835-E231-4AB0-900D-48A215566515}" destId="{904C07CE-5A8C-45EC-9DA5-77816003994E}" srcOrd="20" destOrd="0" presId="urn:microsoft.com/office/officeart/2016/7/layout/RepeatingBendingProcessNew"/>
    <dgm:cxn modelId="{5EBCB525-2D05-4A63-A0CE-11716EA31BE9}" type="presParOf" srcId="{7E110835-E231-4AB0-900D-48A215566515}" destId="{4B74F9E6-F2E5-4157-87AD-09AD1D66EB15}" srcOrd="21" destOrd="0" presId="urn:microsoft.com/office/officeart/2016/7/layout/RepeatingBendingProcessNew"/>
    <dgm:cxn modelId="{4874D55B-C2AB-42D4-9ADC-6533408F04BA}" type="presParOf" srcId="{4B74F9E6-F2E5-4157-87AD-09AD1D66EB15}" destId="{41E31A2D-3858-4F2C-8D98-B78775AD75E9}" srcOrd="0" destOrd="0" presId="urn:microsoft.com/office/officeart/2016/7/layout/RepeatingBendingProcessNew"/>
    <dgm:cxn modelId="{89D96DCF-C789-4C73-AE24-31E02DE49249}" type="presParOf" srcId="{7E110835-E231-4AB0-900D-48A215566515}" destId="{4E4DF0EC-602F-4BD3-ACAC-1A339023A937}"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233F63-511F-BE49-BCE0-1C3DCFBDD7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C5A7539-636E-6145-BEA3-F90202970F0C}">
      <dgm:prSet/>
      <dgm:spPr/>
      <dgm:t>
        <a:bodyPr/>
        <a:lstStyle/>
        <a:p>
          <a:r>
            <a:rPr lang="en-US" dirty="0">
              <a:latin typeface="Calibri" panose="020F0502020204030204" pitchFamily="34" charset="0"/>
              <a:cs typeface="Calibri" panose="020F0502020204030204" pitchFamily="34" charset="0"/>
            </a:rPr>
            <a:t>Procedures</a:t>
          </a:r>
        </a:p>
      </dgm:t>
    </dgm:pt>
    <dgm:pt modelId="{5899CF6D-7637-9643-8087-F6400847A331}" type="parTrans" cxnId="{0F012F99-9453-D34B-8B96-DF6A4E89EEE5}">
      <dgm:prSet/>
      <dgm:spPr/>
      <dgm:t>
        <a:bodyPr/>
        <a:lstStyle/>
        <a:p>
          <a:endParaRPr lang="en-US"/>
        </a:p>
      </dgm:t>
    </dgm:pt>
    <dgm:pt modelId="{24EB1145-EBB0-ED46-98B3-C94248B4AE78}" type="sibTrans" cxnId="{0F012F99-9453-D34B-8B96-DF6A4E89EEE5}">
      <dgm:prSet/>
      <dgm:spPr/>
      <dgm:t>
        <a:bodyPr/>
        <a:lstStyle/>
        <a:p>
          <a:endParaRPr lang="en-US"/>
        </a:p>
      </dgm:t>
    </dgm:pt>
    <dgm:pt modelId="{6B703177-AB03-864A-9E33-1825BD8CA271}">
      <dgm:prSet/>
      <dgm:spPr>
        <a:solidFill>
          <a:schemeClr val="accent2"/>
        </a:solidFill>
      </dgm:spPr>
      <dgm:t>
        <a:bodyPr/>
        <a:lstStyle/>
        <a:p>
          <a:r>
            <a:rPr lang="en-US" dirty="0">
              <a:latin typeface="Calibri" panose="020F0502020204030204" pitchFamily="34" charset="0"/>
              <a:cs typeface="Calibri" panose="020F0502020204030204" pitchFamily="34" charset="0"/>
            </a:rPr>
            <a:t>1:1 precepting</a:t>
          </a:r>
        </a:p>
      </dgm:t>
    </dgm:pt>
    <dgm:pt modelId="{80A0425F-495F-3B47-8344-6AD1E836AC9A}" type="parTrans" cxnId="{9EF938A3-56DC-684F-A7DB-CFD1D1E2AEAD}">
      <dgm:prSet/>
      <dgm:spPr/>
      <dgm:t>
        <a:bodyPr/>
        <a:lstStyle/>
        <a:p>
          <a:endParaRPr lang="en-US"/>
        </a:p>
      </dgm:t>
    </dgm:pt>
    <dgm:pt modelId="{2430F8BD-5715-EC49-82D5-FBA4D3C35137}" type="sibTrans" cxnId="{9EF938A3-56DC-684F-A7DB-CFD1D1E2AEAD}">
      <dgm:prSet/>
      <dgm:spPr/>
      <dgm:t>
        <a:bodyPr/>
        <a:lstStyle/>
        <a:p>
          <a:endParaRPr lang="en-US"/>
        </a:p>
      </dgm:t>
    </dgm:pt>
    <dgm:pt modelId="{4894C6F8-4CEE-6A4E-9162-F8EBB65DE14D}">
      <dgm:prSet/>
      <dgm:spPr>
        <a:solidFill>
          <a:schemeClr val="accent6">
            <a:lumMod val="75000"/>
          </a:schemeClr>
        </a:solidFill>
      </dgm:spPr>
      <dgm:t>
        <a:bodyPr/>
        <a:lstStyle/>
        <a:p>
          <a:r>
            <a:rPr lang="en-US" dirty="0">
              <a:latin typeface="Calibri" panose="020F0502020204030204" pitchFamily="34" charset="0"/>
              <a:cs typeface="Calibri" panose="020F0502020204030204" pitchFamily="34" charset="0"/>
            </a:rPr>
            <a:t>OSCE/simulation</a:t>
          </a:r>
        </a:p>
      </dgm:t>
    </dgm:pt>
    <dgm:pt modelId="{AC2F36D4-B47B-914F-9B4A-CC9A4FB7A5D4}" type="parTrans" cxnId="{82D13CCB-2663-134A-B7D4-385FFE468699}">
      <dgm:prSet/>
      <dgm:spPr/>
      <dgm:t>
        <a:bodyPr/>
        <a:lstStyle/>
        <a:p>
          <a:endParaRPr lang="en-US"/>
        </a:p>
      </dgm:t>
    </dgm:pt>
    <dgm:pt modelId="{AE7558E8-7C11-694A-9977-4E7CC86F2DCA}" type="sibTrans" cxnId="{82D13CCB-2663-134A-B7D4-385FFE468699}">
      <dgm:prSet/>
      <dgm:spPr/>
      <dgm:t>
        <a:bodyPr/>
        <a:lstStyle/>
        <a:p>
          <a:endParaRPr lang="en-US"/>
        </a:p>
      </dgm:t>
    </dgm:pt>
    <dgm:pt modelId="{623E5599-9B16-E749-A655-FF7DD17937DD}">
      <dgm:prSet/>
      <dgm:spPr>
        <a:solidFill>
          <a:schemeClr val="accent6">
            <a:lumMod val="75000"/>
          </a:schemeClr>
        </a:solidFill>
      </dgm:spPr>
      <dgm:t>
        <a:bodyPr/>
        <a:lstStyle/>
        <a:p>
          <a:r>
            <a:rPr lang="en-US" dirty="0">
              <a:latin typeface="Calibri" panose="020F0502020204030204" pitchFamily="34" charset="0"/>
              <a:cs typeface="Calibri" panose="020F0502020204030204" pitchFamily="34" charset="0"/>
            </a:rPr>
            <a:t>Encounter </a:t>
          </a:r>
          <a:r>
            <a:rPr lang="en-US" b="1" dirty="0">
              <a:latin typeface="Calibri" panose="020F0502020204030204" pitchFamily="34" charset="0"/>
              <a:cs typeface="Calibri" panose="020F0502020204030204" pitchFamily="34" charset="0"/>
            </a:rPr>
            <a:t>“snapshots”</a:t>
          </a:r>
        </a:p>
      </dgm:t>
    </dgm:pt>
    <dgm:pt modelId="{4013FAD1-B59C-B949-B519-9F281D00CA56}" type="parTrans" cxnId="{FF84C5D2-C2CE-1044-8135-D8A048C34D6C}">
      <dgm:prSet/>
      <dgm:spPr/>
      <dgm:t>
        <a:bodyPr/>
        <a:lstStyle/>
        <a:p>
          <a:endParaRPr lang="en-US"/>
        </a:p>
      </dgm:t>
    </dgm:pt>
    <dgm:pt modelId="{9D939105-BE96-6D40-874C-72B267444FDF}" type="sibTrans" cxnId="{FF84C5D2-C2CE-1044-8135-D8A048C34D6C}">
      <dgm:prSet/>
      <dgm:spPr/>
      <dgm:t>
        <a:bodyPr/>
        <a:lstStyle/>
        <a:p>
          <a:endParaRPr lang="en-US"/>
        </a:p>
      </dgm:t>
    </dgm:pt>
    <dgm:pt modelId="{06DEFABB-631C-354D-A6F7-3E69C70A57FB}">
      <dgm:prSet/>
      <dgm:spPr/>
      <dgm:t>
        <a:bodyPr/>
        <a:lstStyle/>
        <a:p>
          <a:r>
            <a:rPr lang="en-US" dirty="0">
              <a:latin typeface="Calibri" panose="020F0502020204030204" pitchFamily="34" charset="0"/>
              <a:cs typeface="Calibri" panose="020F0502020204030204" pitchFamily="34" charset="0"/>
            </a:rPr>
            <a:t>History</a:t>
          </a:r>
        </a:p>
      </dgm:t>
    </dgm:pt>
    <dgm:pt modelId="{FF516545-70E0-BF4E-B29F-8F3009740BD3}" type="parTrans" cxnId="{128C6329-270F-7147-A4AA-E3917DC4048B}">
      <dgm:prSet/>
      <dgm:spPr/>
      <dgm:t>
        <a:bodyPr/>
        <a:lstStyle/>
        <a:p>
          <a:endParaRPr lang="en-US"/>
        </a:p>
      </dgm:t>
    </dgm:pt>
    <dgm:pt modelId="{09116CD6-F9B7-8546-B8E8-48CEFDD555BE}" type="sibTrans" cxnId="{128C6329-270F-7147-A4AA-E3917DC4048B}">
      <dgm:prSet/>
      <dgm:spPr/>
      <dgm:t>
        <a:bodyPr/>
        <a:lstStyle/>
        <a:p>
          <a:endParaRPr lang="en-US"/>
        </a:p>
      </dgm:t>
    </dgm:pt>
    <dgm:pt modelId="{E934D171-22F5-534C-90B7-C3A7E40FAAC2}">
      <dgm:prSet/>
      <dgm:spPr/>
      <dgm:t>
        <a:bodyPr/>
        <a:lstStyle/>
        <a:p>
          <a:r>
            <a:rPr lang="en-US" dirty="0">
              <a:latin typeface="Calibri" panose="020F0502020204030204" pitchFamily="34" charset="0"/>
              <a:cs typeface="Calibri" panose="020F0502020204030204" pitchFamily="34" charset="0"/>
            </a:rPr>
            <a:t>PE</a:t>
          </a:r>
        </a:p>
      </dgm:t>
    </dgm:pt>
    <dgm:pt modelId="{E3C74138-E373-F846-98C8-886143D235D9}" type="parTrans" cxnId="{A96BC12E-2F7A-BA43-BAE0-DCA4BCFC6200}">
      <dgm:prSet/>
      <dgm:spPr/>
      <dgm:t>
        <a:bodyPr/>
        <a:lstStyle/>
        <a:p>
          <a:endParaRPr lang="en-US"/>
        </a:p>
      </dgm:t>
    </dgm:pt>
    <dgm:pt modelId="{710AFC2F-FFF2-ED4B-B8B1-B1387C6BDDA2}" type="sibTrans" cxnId="{A96BC12E-2F7A-BA43-BAE0-DCA4BCFC6200}">
      <dgm:prSet/>
      <dgm:spPr/>
      <dgm:t>
        <a:bodyPr/>
        <a:lstStyle/>
        <a:p>
          <a:endParaRPr lang="en-US"/>
        </a:p>
      </dgm:t>
    </dgm:pt>
    <dgm:pt modelId="{B80282AA-65CD-1C4A-BEBC-DE60C5C69B01}">
      <dgm:prSet/>
      <dgm:spPr/>
      <dgm:t>
        <a:bodyPr/>
        <a:lstStyle/>
        <a:p>
          <a:r>
            <a:rPr lang="en-US" dirty="0">
              <a:latin typeface="Calibri" panose="020F0502020204030204" pitchFamily="34" charset="0"/>
              <a:cs typeface="Calibri" panose="020F0502020204030204" pitchFamily="34" charset="0"/>
            </a:rPr>
            <a:t>Clinical reasoning</a:t>
          </a:r>
        </a:p>
      </dgm:t>
    </dgm:pt>
    <dgm:pt modelId="{738A5D62-A087-9442-8BE3-20D2173ED08B}" type="parTrans" cxnId="{F2490919-26A1-C640-9B03-1301E44AE21D}">
      <dgm:prSet/>
      <dgm:spPr/>
      <dgm:t>
        <a:bodyPr/>
        <a:lstStyle/>
        <a:p>
          <a:endParaRPr lang="en-US"/>
        </a:p>
      </dgm:t>
    </dgm:pt>
    <dgm:pt modelId="{59E4F38C-1481-CB47-BA65-4F314698B375}" type="sibTrans" cxnId="{F2490919-26A1-C640-9B03-1301E44AE21D}">
      <dgm:prSet/>
      <dgm:spPr/>
      <dgm:t>
        <a:bodyPr/>
        <a:lstStyle/>
        <a:p>
          <a:endParaRPr lang="en-US"/>
        </a:p>
      </dgm:t>
    </dgm:pt>
    <dgm:pt modelId="{5CE354F1-40BF-6342-8522-94C35358A956}">
      <dgm:prSet/>
      <dgm:spPr/>
      <dgm:t>
        <a:bodyPr/>
        <a:lstStyle/>
        <a:p>
          <a:r>
            <a:rPr lang="en-US" dirty="0">
              <a:latin typeface="Calibri" panose="020F0502020204030204" pitchFamily="34" charset="0"/>
              <a:cs typeface="Calibri" panose="020F0502020204030204" pitchFamily="34" charset="0"/>
            </a:rPr>
            <a:t>Teamwork</a:t>
          </a:r>
        </a:p>
      </dgm:t>
    </dgm:pt>
    <dgm:pt modelId="{DA56B882-0DF7-F845-AD29-9AD90E54D7AE}" type="parTrans" cxnId="{1A8142AF-9545-3744-A39F-3C126E9BCF7E}">
      <dgm:prSet/>
      <dgm:spPr/>
      <dgm:t>
        <a:bodyPr/>
        <a:lstStyle/>
        <a:p>
          <a:endParaRPr lang="en-US"/>
        </a:p>
      </dgm:t>
    </dgm:pt>
    <dgm:pt modelId="{C1F3ABB4-E4BD-7B4B-8F07-A37886CF0853}" type="sibTrans" cxnId="{1A8142AF-9545-3744-A39F-3C126E9BCF7E}">
      <dgm:prSet/>
      <dgm:spPr/>
      <dgm:t>
        <a:bodyPr/>
        <a:lstStyle/>
        <a:p>
          <a:endParaRPr lang="en-US"/>
        </a:p>
      </dgm:t>
    </dgm:pt>
    <dgm:pt modelId="{005FB5AA-6503-0E47-802F-125F57AA9D13}">
      <dgm:prSet/>
      <dgm:spPr/>
      <dgm:t>
        <a:bodyPr/>
        <a:lstStyle/>
        <a:p>
          <a:r>
            <a:rPr lang="en-US" dirty="0">
              <a:latin typeface="Calibri" panose="020F0502020204030204" pitchFamily="34" charset="0"/>
              <a:cs typeface="Calibri" panose="020F0502020204030204" pitchFamily="34" charset="0"/>
            </a:rPr>
            <a:t>Professionalism</a:t>
          </a:r>
        </a:p>
      </dgm:t>
    </dgm:pt>
    <dgm:pt modelId="{2FF7A4D8-0F0F-7143-9450-9C700E1F12A0}" type="parTrans" cxnId="{CDD7139F-7B84-3446-9255-54F82DF6A652}">
      <dgm:prSet/>
      <dgm:spPr/>
      <dgm:t>
        <a:bodyPr/>
        <a:lstStyle/>
        <a:p>
          <a:endParaRPr lang="en-US"/>
        </a:p>
      </dgm:t>
    </dgm:pt>
    <dgm:pt modelId="{C3D9B763-B6A7-BB40-BA49-60A1C2D7C3FC}" type="sibTrans" cxnId="{CDD7139F-7B84-3446-9255-54F82DF6A652}">
      <dgm:prSet/>
      <dgm:spPr/>
      <dgm:t>
        <a:bodyPr/>
        <a:lstStyle/>
        <a:p>
          <a:endParaRPr lang="en-US"/>
        </a:p>
      </dgm:t>
    </dgm:pt>
    <dgm:pt modelId="{8BDB2DF1-BFA1-0A40-BEA2-BCA45E17CE84}">
      <dgm:prSet/>
      <dgm:spPr/>
      <dgm:t>
        <a:bodyPr/>
        <a:lstStyle/>
        <a:p>
          <a:r>
            <a:rPr lang="en-US" dirty="0">
              <a:latin typeface="Calibri" panose="020F0502020204030204" pitchFamily="34" charset="0"/>
              <a:cs typeface="Calibri" panose="020F0502020204030204" pitchFamily="34" charset="0"/>
            </a:rPr>
            <a:t>Shared decision making</a:t>
          </a:r>
        </a:p>
      </dgm:t>
    </dgm:pt>
    <dgm:pt modelId="{EA44F4C5-A80B-FA47-9108-0F3DB13CC427}" type="sibTrans" cxnId="{4388CBA7-2AEB-0B4C-A5A5-2E92D112E115}">
      <dgm:prSet/>
      <dgm:spPr/>
      <dgm:t>
        <a:bodyPr/>
        <a:lstStyle/>
        <a:p>
          <a:endParaRPr lang="en-US"/>
        </a:p>
      </dgm:t>
    </dgm:pt>
    <dgm:pt modelId="{FC6D117A-49B8-FC41-8CFF-55770101591D}" type="parTrans" cxnId="{4388CBA7-2AEB-0B4C-A5A5-2E92D112E115}">
      <dgm:prSet/>
      <dgm:spPr/>
      <dgm:t>
        <a:bodyPr/>
        <a:lstStyle/>
        <a:p>
          <a:endParaRPr lang="en-US"/>
        </a:p>
      </dgm:t>
    </dgm:pt>
    <dgm:pt modelId="{898CA324-766C-E84F-94C0-D9FA1A445113}" type="pres">
      <dgm:prSet presAssocID="{80233F63-511F-BE49-BCE0-1C3DCFBDD7FC}" presName="linear" presStyleCnt="0">
        <dgm:presLayoutVars>
          <dgm:animLvl val="lvl"/>
          <dgm:resizeHandles val="exact"/>
        </dgm:presLayoutVars>
      </dgm:prSet>
      <dgm:spPr/>
    </dgm:pt>
    <dgm:pt modelId="{AEF37A8D-B460-5646-98DB-8279A7326F00}" type="pres">
      <dgm:prSet presAssocID="{BC5A7539-636E-6145-BEA3-F90202970F0C}" presName="parentText" presStyleLbl="node1" presStyleIdx="0" presStyleCnt="4">
        <dgm:presLayoutVars>
          <dgm:chMax val="0"/>
          <dgm:bulletEnabled val="1"/>
        </dgm:presLayoutVars>
      </dgm:prSet>
      <dgm:spPr/>
    </dgm:pt>
    <dgm:pt modelId="{CB900C80-15DC-D94B-B763-912D53D01988}" type="pres">
      <dgm:prSet presAssocID="{24EB1145-EBB0-ED46-98B3-C94248B4AE78}" presName="spacer" presStyleCnt="0"/>
      <dgm:spPr/>
    </dgm:pt>
    <dgm:pt modelId="{8D71CB24-92AB-4A48-B994-F10ABB35F4FC}" type="pres">
      <dgm:prSet presAssocID="{4894C6F8-4CEE-6A4E-9162-F8EBB65DE14D}" presName="parentText" presStyleLbl="node1" presStyleIdx="1" presStyleCnt="4">
        <dgm:presLayoutVars>
          <dgm:chMax val="0"/>
          <dgm:bulletEnabled val="1"/>
        </dgm:presLayoutVars>
      </dgm:prSet>
      <dgm:spPr/>
    </dgm:pt>
    <dgm:pt modelId="{1F3D912D-DE23-E44B-B13E-C74DE96A9AA4}" type="pres">
      <dgm:prSet presAssocID="{AE7558E8-7C11-694A-9977-4E7CC86F2DCA}" presName="spacer" presStyleCnt="0"/>
      <dgm:spPr/>
    </dgm:pt>
    <dgm:pt modelId="{EAF9C6BD-045B-1C40-B596-F159A5720195}" type="pres">
      <dgm:prSet presAssocID="{6B703177-AB03-864A-9E33-1825BD8CA271}" presName="parentText" presStyleLbl="node1" presStyleIdx="2" presStyleCnt="4">
        <dgm:presLayoutVars>
          <dgm:chMax val="0"/>
          <dgm:bulletEnabled val="1"/>
        </dgm:presLayoutVars>
      </dgm:prSet>
      <dgm:spPr/>
    </dgm:pt>
    <dgm:pt modelId="{1B6BBC1E-343E-B74E-A15D-68770893796A}" type="pres">
      <dgm:prSet presAssocID="{2430F8BD-5715-EC49-82D5-FBA4D3C35137}" presName="spacer" presStyleCnt="0"/>
      <dgm:spPr/>
    </dgm:pt>
    <dgm:pt modelId="{C446FD64-1EA5-024F-A0DB-CC88BA053E46}" type="pres">
      <dgm:prSet presAssocID="{623E5599-9B16-E749-A655-FF7DD17937DD}" presName="parentText" presStyleLbl="node1" presStyleIdx="3" presStyleCnt="4">
        <dgm:presLayoutVars>
          <dgm:chMax val="0"/>
          <dgm:bulletEnabled val="1"/>
        </dgm:presLayoutVars>
      </dgm:prSet>
      <dgm:spPr/>
    </dgm:pt>
    <dgm:pt modelId="{775C189F-FF46-3F45-8359-7279965152B4}" type="pres">
      <dgm:prSet presAssocID="{623E5599-9B16-E749-A655-FF7DD17937DD}" presName="childText" presStyleLbl="revTx" presStyleIdx="0" presStyleCnt="1">
        <dgm:presLayoutVars>
          <dgm:bulletEnabled val="1"/>
        </dgm:presLayoutVars>
      </dgm:prSet>
      <dgm:spPr/>
    </dgm:pt>
  </dgm:ptLst>
  <dgm:cxnLst>
    <dgm:cxn modelId="{F2490919-26A1-C640-9B03-1301E44AE21D}" srcId="{623E5599-9B16-E749-A655-FF7DD17937DD}" destId="{B80282AA-65CD-1C4A-BEBC-DE60C5C69B01}" srcOrd="2" destOrd="0" parTransId="{738A5D62-A087-9442-8BE3-20D2173ED08B}" sibTransId="{59E4F38C-1481-CB47-BA65-4F314698B375}"/>
    <dgm:cxn modelId="{B6696519-B3E0-DF45-8750-B5532441042C}" type="presOf" srcId="{BC5A7539-636E-6145-BEA3-F90202970F0C}" destId="{AEF37A8D-B460-5646-98DB-8279A7326F00}" srcOrd="0" destOrd="0" presId="urn:microsoft.com/office/officeart/2005/8/layout/vList2"/>
    <dgm:cxn modelId="{D67C2320-11BE-374D-BF50-70EFDDC8DE66}" type="presOf" srcId="{4894C6F8-4CEE-6A4E-9162-F8EBB65DE14D}" destId="{8D71CB24-92AB-4A48-B994-F10ABB35F4FC}" srcOrd="0" destOrd="0" presId="urn:microsoft.com/office/officeart/2005/8/layout/vList2"/>
    <dgm:cxn modelId="{128C6329-270F-7147-A4AA-E3917DC4048B}" srcId="{623E5599-9B16-E749-A655-FF7DD17937DD}" destId="{06DEFABB-631C-354D-A6F7-3E69C70A57FB}" srcOrd="0" destOrd="0" parTransId="{FF516545-70E0-BF4E-B29F-8F3009740BD3}" sibTransId="{09116CD6-F9B7-8546-B8E8-48CEFDD555BE}"/>
    <dgm:cxn modelId="{A96BC12E-2F7A-BA43-BAE0-DCA4BCFC6200}" srcId="{623E5599-9B16-E749-A655-FF7DD17937DD}" destId="{E934D171-22F5-534C-90B7-C3A7E40FAAC2}" srcOrd="1" destOrd="0" parTransId="{E3C74138-E373-F846-98C8-886143D235D9}" sibTransId="{710AFC2F-FFF2-ED4B-B8B1-B1387C6BDDA2}"/>
    <dgm:cxn modelId="{80AE433A-AB8D-2F4D-8B1E-9F53D76AB535}" type="presOf" srcId="{B80282AA-65CD-1C4A-BEBC-DE60C5C69B01}" destId="{775C189F-FF46-3F45-8359-7279965152B4}" srcOrd="0" destOrd="2" presId="urn:microsoft.com/office/officeart/2005/8/layout/vList2"/>
    <dgm:cxn modelId="{D836395F-2BAD-0447-8D44-A9FF863A1827}" type="presOf" srcId="{623E5599-9B16-E749-A655-FF7DD17937DD}" destId="{C446FD64-1EA5-024F-A0DB-CC88BA053E46}" srcOrd="0" destOrd="0" presId="urn:microsoft.com/office/officeart/2005/8/layout/vList2"/>
    <dgm:cxn modelId="{4290A460-BB51-F443-AD31-DCE9B069BCDD}" type="presOf" srcId="{E934D171-22F5-534C-90B7-C3A7E40FAAC2}" destId="{775C189F-FF46-3F45-8359-7279965152B4}" srcOrd="0" destOrd="1" presId="urn:microsoft.com/office/officeart/2005/8/layout/vList2"/>
    <dgm:cxn modelId="{0820E460-A073-3545-858F-CBDBB7F86B58}" type="presOf" srcId="{06DEFABB-631C-354D-A6F7-3E69C70A57FB}" destId="{775C189F-FF46-3F45-8359-7279965152B4}" srcOrd="0" destOrd="0" presId="urn:microsoft.com/office/officeart/2005/8/layout/vList2"/>
    <dgm:cxn modelId="{AC194D56-A405-6545-BF07-CDAA4F99F543}" type="presOf" srcId="{5CE354F1-40BF-6342-8522-94C35358A956}" destId="{775C189F-FF46-3F45-8359-7279965152B4}" srcOrd="0" destOrd="4" presId="urn:microsoft.com/office/officeart/2005/8/layout/vList2"/>
    <dgm:cxn modelId="{0F012F99-9453-D34B-8B96-DF6A4E89EEE5}" srcId="{80233F63-511F-BE49-BCE0-1C3DCFBDD7FC}" destId="{BC5A7539-636E-6145-BEA3-F90202970F0C}" srcOrd="0" destOrd="0" parTransId="{5899CF6D-7637-9643-8087-F6400847A331}" sibTransId="{24EB1145-EBB0-ED46-98B3-C94248B4AE78}"/>
    <dgm:cxn modelId="{CDD7139F-7B84-3446-9255-54F82DF6A652}" srcId="{623E5599-9B16-E749-A655-FF7DD17937DD}" destId="{005FB5AA-6503-0E47-802F-125F57AA9D13}" srcOrd="5" destOrd="0" parTransId="{2FF7A4D8-0F0F-7143-9450-9C700E1F12A0}" sibTransId="{C3D9B763-B6A7-BB40-BA49-60A1C2D7C3FC}"/>
    <dgm:cxn modelId="{9EF938A3-56DC-684F-A7DB-CFD1D1E2AEAD}" srcId="{80233F63-511F-BE49-BCE0-1C3DCFBDD7FC}" destId="{6B703177-AB03-864A-9E33-1825BD8CA271}" srcOrd="2" destOrd="0" parTransId="{80A0425F-495F-3B47-8344-6AD1E836AC9A}" sibTransId="{2430F8BD-5715-EC49-82D5-FBA4D3C35137}"/>
    <dgm:cxn modelId="{4388CBA7-2AEB-0B4C-A5A5-2E92D112E115}" srcId="{623E5599-9B16-E749-A655-FF7DD17937DD}" destId="{8BDB2DF1-BFA1-0A40-BEA2-BCA45E17CE84}" srcOrd="3" destOrd="0" parTransId="{FC6D117A-49B8-FC41-8CFF-55770101591D}" sibTransId="{EA44F4C5-A80B-FA47-9108-0F3DB13CC427}"/>
    <dgm:cxn modelId="{1FA1EAAA-D6F1-5244-82E1-A3005927CFC1}" type="presOf" srcId="{8BDB2DF1-BFA1-0A40-BEA2-BCA45E17CE84}" destId="{775C189F-FF46-3F45-8359-7279965152B4}" srcOrd="0" destOrd="3" presId="urn:microsoft.com/office/officeart/2005/8/layout/vList2"/>
    <dgm:cxn modelId="{1A8142AF-9545-3744-A39F-3C126E9BCF7E}" srcId="{623E5599-9B16-E749-A655-FF7DD17937DD}" destId="{5CE354F1-40BF-6342-8522-94C35358A956}" srcOrd="4" destOrd="0" parTransId="{DA56B882-0DF7-F845-AD29-9AD90E54D7AE}" sibTransId="{C1F3ABB4-E4BD-7B4B-8F07-A37886CF0853}"/>
    <dgm:cxn modelId="{82D13CCB-2663-134A-B7D4-385FFE468699}" srcId="{80233F63-511F-BE49-BCE0-1C3DCFBDD7FC}" destId="{4894C6F8-4CEE-6A4E-9162-F8EBB65DE14D}" srcOrd="1" destOrd="0" parTransId="{AC2F36D4-B47B-914F-9B4A-CC9A4FB7A5D4}" sibTransId="{AE7558E8-7C11-694A-9977-4E7CC86F2DCA}"/>
    <dgm:cxn modelId="{92B0B1D0-140C-A843-857A-48A9C6E042AC}" type="presOf" srcId="{80233F63-511F-BE49-BCE0-1C3DCFBDD7FC}" destId="{898CA324-766C-E84F-94C0-D9FA1A445113}" srcOrd="0" destOrd="0" presId="urn:microsoft.com/office/officeart/2005/8/layout/vList2"/>
    <dgm:cxn modelId="{FF84C5D2-C2CE-1044-8135-D8A048C34D6C}" srcId="{80233F63-511F-BE49-BCE0-1C3DCFBDD7FC}" destId="{623E5599-9B16-E749-A655-FF7DD17937DD}" srcOrd="3" destOrd="0" parTransId="{4013FAD1-B59C-B949-B519-9F281D00CA56}" sibTransId="{9D939105-BE96-6D40-874C-72B267444FDF}"/>
    <dgm:cxn modelId="{9CCD39DD-DF8D-5840-AB47-74D3746332CF}" type="presOf" srcId="{005FB5AA-6503-0E47-802F-125F57AA9D13}" destId="{775C189F-FF46-3F45-8359-7279965152B4}" srcOrd="0" destOrd="5" presId="urn:microsoft.com/office/officeart/2005/8/layout/vList2"/>
    <dgm:cxn modelId="{2C24E5EA-D727-0D4C-9A2F-61C35AA89048}" type="presOf" srcId="{6B703177-AB03-864A-9E33-1825BD8CA271}" destId="{EAF9C6BD-045B-1C40-B596-F159A5720195}" srcOrd="0" destOrd="0" presId="urn:microsoft.com/office/officeart/2005/8/layout/vList2"/>
    <dgm:cxn modelId="{6FD6E9D8-7FF3-704A-BA85-55072DE1B0B0}" type="presParOf" srcId="{898CA324-766C-E84F-94C0-D9FA1A445113}" destId="{AEF37A8D-B460-5646-98DB-8279A7326F00}" srcOrd="0" destOrd="0" presId="urn:microsoft.com/office/officeart/2005/8/layout/vList2"/>
    <dgm:cxn modelId="{0B787995-480A-E044-A7F8-4AE4367A1DA4}" type="presParOf" srcId="{898CA324-766C-E84F-94C0-D9FA1A445113}" destId="{CB900C80-15DC-D94B-B763-912D53D01988}" srcOrd="1" destOrd="0" presId="urn:microsoft.com/office/officeart/2005/8/layout/vList2"/>
    <dgm:cxn modelId="{E11E6AAD-3C66-114E-A1A8-42F2C85668BB}" type="presParOf" srcId="{898CA324-766C-E84F-94C0-D9FA1A445113}" destId="{8D71CB24-92AB-4A48-B994-F10ABB35F4FC}" srcOrd="2" destOrd="0" presId="urn:microsoft.com/office/officeart/2005/8/layout/vList2"/>
    <dgm:cxn modelId="{FBFEF19F-0145-D348-B050-B33ACE8712AC}" type="presParOf" srcId="{898CA324-766C-E84F-94C0-D9FA1A445113}" destId="{1F3D912D-DE23-E44B-B13E-C74DE96A9AA4}" srcOrd="3" destOrd="0" presId="urn:microsoft.com/office/officeart/2005/8/layout/vList2"/>
    <dgm:cxn modelId="{22125F66-1AB0-0D44-90A1-426FA16A067E}" type="presParOf" srcId="{898CA324-766C-E84F-94C0-D9FA1A445113}" destId="{EAF9C6BD-045B-1C40-B596-F159A5720195}" srcOrd="4" destOrd="0" presId="urn:microsoft.com/office/officeart/2005/8/layout/vList2"/>
    <dgm:cxn modelId="{F83E04F6-53D3-D64C-BDAC-F3FBCF34CACB}" type="presParOf" srcId="{898CA324-766C-E84F-94C0-D9FA1A445113}" destId="{1B6BBC1E-343E-B74E-A15D-68770893796A}" srcOrd="5" destOrd="0" presId="urn:microsoft.com/office/officeart/2005/8/layout/vList2"/>
    <dgm:cxn modelId="{E5C6AE52-DC09-8C4B-B1B2-D2B1563A989E}" type="presParOf" srcId="{898CA324-766C-E84F-94C0-D9FA1A445113}" destId="{C446FD64-1EA5-024F-A0DB-CC88BA053E46}" srcOrd="6" destOrd="0" presId="urn:microsoft.com/office/officeart/2005/8/layout/vList2"/>
    <dgm:cxn modelId="{4E47DE37-9421-714D-833D-C76E8805763E}" type="presParOf" srcId="{898CA324-766C-E84F-94C0-D9FA1A445113}" destId="{775C189F-FF46-3F45-8359-7279965152B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218AE0-FEB8-194E-9BB4-579CE28349D0}"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2E902092-B1B3-1C41-ACA5-9E3CABF7CEF0}">
      <dgm:prSet/>
      <dgm:spPr/>
      <dgm:t>
        <a:bodyPr/>
        <a:lstStyle/>
        <a:p>
          <a:pPr algn="ctr"/>
          <a:r>
            <a:rPr lang="en-US" b="1" i="0" dirty="0"/>
            <a:t>Frequent use at multiple points using multiple methods</a:t>
          </a:r>
          <a:endParaRPr lang="en-US" b="1" dirty="0"/>
        </a:p>
      </dgm:t>
    </dgm:pt>
    <dgm:pt modelId="{7BEFD980-184D-C940-82B9-234A486ACDF9}" type="parTrans" cxnId="{B82DE9AB-9A86-CD48-818C-93254ED8104C}">
      <dgm:prSet/>
      <dgm:spPr/>
      <dgm:t>
        <a:bodyPr/>
        <a:lstStyle/>
        <a:p>
          <a:endParaRPr lang="en-US"/>
        </a:p>
      </dgm:t>
    </dgm:pt>
    <dgm:pt modelId="{24DD0052-D39A-324C-B51B-F615736AB963}" type="sibTrans" cxnId="{B82DE9AB-9A86-CD48-818C-93254ED8104C}">
      <dgm:prSet/>
      <dgm:spPr/>
      <dgm:t>
        <a:bodyPr/>
        <a:lstStyle/>
        <a:p>
          <a:endParaRPr lang="en-US"/>
        </a:p>
      </dgm:t>
    </dgm:pt>
    <dgm:pt modelId="{CA0D4220-8DD2-2B44-A44F-D009D2698D5C}">
      <dgm:prSet/>
      <dgm:spPr/>
      <dgm:t>
        <a:bodyPr/>
        <a:lstStyle/>
        <a:p>
          <a:pPr algn="ctr"/>
          <a:r>
            <a:rPr lang="en-US" b="1" i="0" dirty="0"/>
            <a:t>More formative with direct observation</a:t>
          </a:r>
          <a:endParaRPr lang="en-US" b="1" dirty="0"/>
        </a:p>
      </dgm:t>
    </dgm:pt>
    <dgm:pt modelId="{D281E9F2-E324-3C4A-9C00-29129DB867D2}" type="parTrans" cxnId="{BC1ED779-1D08-B341-AA48-F3B46E3EB60F}">
      <dgm:prSet/>
      <dgm:spPr/>
      <dgm:t>
        <a:bodyPr/>
        <a:lstStyle/>
        <a:p>
          <a:endParaRPr lang="en-US"/>
        </a:p>
      </dgm:t>
    </dgm:pt>
    <dgm:pt modelId="{94AA0D9B-61FE-ED4E-A7D6-62E6C28BDC13}" type="sibTrans" cxnId="{BC1ED779-1D08-B341-AA48-F3B46E3EB60F}">
      <dgm:prSet/>
      <dgm:spPr/>
      <dgm:t>
        <a:bodyPr/>
        <a:lstStyle/>
        <a:p>
          <a:endParaRPr lang="en-US"/>
        </a:p>
      </dgm:t>
    </dgm:pt>
    <dgm:pt modelId="{5FD6EDCB-B6C7-EE41-AA4F-6C979823526F}">
      <dgm:prSet/>
      <dgm:spPr/>
      <dgm:t>
        <a:bodyPr/>
        <a:lstStyle/>
        <a:p>
          <a:pPr algn="ctr"/>
          <a:r>
            <a:rPr lang="en-US" b="1" i="0" dirty="0"/>
            <a:t>Align with Goals and Objectives</a:t>
          </a:r>
          <a:endParaRPr lang="en-US" b="1" dirty="0"/>
        </a:p>
      </dgm:t>
    </dgm:pt>
    <dgm:pt modelId="{A3CE9EFB-48E0-004E-898E-DED860E02D27}" type="parTrans" cxnId="{1BD76DE0-06BC-E646-8DAC-4A0C7E63C030}">
      <dgm:prSet/>
      <dgm:spPr/>
      <dgm:t>
        <a:bodyPr/>
        <a:lstStyle/>
        <a:p>
          <a:endParaRPr lang="en-US"/>
        </a:p>
      </dgm:t>
    </dgm:pt>
    <dgm:pt modelId="{09A48A14-EECC-7B45-A7CB-3A9A81B57EAE}" type="sibTrans" cxnId="{1BD76DE0-06BC-E646-8DAC-4A0C7E63C030}">
      <dgm:prSet/>
      <dgm:spPr/>
      <dgm:t>
        <a:bodyPr/>
        <a:lstStyle/>
        <a:p>
          <a:endParaRPr lang="en-US"/>
        </a:p>
      </dgm:t>
    </dgm:pt>
    <dgm:pt modelId="{335C1446-DB02-D746-A8C5-22581734D85B}">
      <dgm:prSet/>
      <dgm:spPr/>
      <dgm:t>
        <a:bodyPr/>
        <a:lstStyle/>
        <a:p>
          <a:pPr algn="ctr"/>
          <a:r>
            <a:rPr lang="en-US" b="1" i="0" dirty="0"/>
            <a:t>Incorporate Milestones </a:t>
          </a:r>
          <a:r>
            <a:rPr lang="en-US" b="1" i="1" dirty="0"/>
            <a:t>and</a:t>
          </a:r>
          <a:r>
            <a:rPr lang="en-US" b="1" i="0" dirty="0"/>
            <a:t> </a:t>
          </a:r>
          <a:r>
            <a:rPr lang="en-US" b="1" dirty="0"/>
            <a:t>Target Outcomes</a:t>
          </a:r>
        </a:p>
      </dgm:t>
    </dgm:pt>
    <dgm:pt modelId="{139A8440-9879-484E-B88C-9A6509F287E1}" type="parTrans" cxnId="{40F1C90A-4CA5-2348-99A5-659F2F7989E8}">
      <dgm:prSet/>
      <dgm:spPr/>
      <dgm:t>
        <a:bodyPr/>
        <a:lstStyle/>
        <a:p>
          <a:endParaRPr lang="en-US"/>
        </a:p>
      </dgm:t>
    </dgm:pt>
    <dgm:pt modelId="{4B6FD6E1-D5FA-5E46-BFD4-E7B4B711BCA9}" type="sibTrans" cxnId="{40F1C90A-4CA5-2348-99A5-659F2F7989E8}">
      <dgm:prSet/>
      <dgm:spPr/>
      <dgm:t>
        <a:bodyPr/>
        <a:lstStyle/>
        <a:p>
          <a:endParaRPr lang="en-US"/>
        </a:p>
      </dgm:t>
    </dgm:pt>
    <dgm:pt modelId="{8CAB5D87-68D0-264A-B88A-394F8425916A}">
      <dgm:prSet/>
      <dgm:spPr/>
      <dgm:t>
        <a:bodyPr/>
        <a:lstStyle/>
        <a:p>
          <a:pPr algn="ctr"/>
          <a:r>
            <a:rPr lang="en-US" b="1" i="0" dirty="0"/>
            <a:t>Use progressive entrustment type scales</a:t>
          </a:r>
          <a:endParaRPr lang="en-US" b="1" dirty="0"/>
        </a:p>
      </dgm:t>
    </dgm:pt>
    <dgm:pt modelId="{3A48E7EF-1015-5043-B004-3A6EB1B2B0C5}" type="parTrans" cxnId="{E653948E-578B-7147-8B95-94E2517F9B51}">
      <dgm:prSet/>
      <dgm:spPr/>
      <dgm:t>
        <a:bodyPr/>
        <a:lstStyle/>
        <a:p>
          <a:endParaRPr lang="en-US"/>
        </a:p>
      </dgm:t>
    </dgm:pt>
    <dgm:pt modelId="{8002AC7E-D20E-7444-ADB3-1B67E40C6D3B}" type="sibTrans" cxnId="{E653948E-578B-7147-8B95-94E2517F9B51}">
      <dgm:prSet/>
      <dgm:spPr/>
      <dgm:t>
        <a:bodyPr/>
        <a:lstStyle/>
        <a:p>
          <a:endParaRPr lang="en-US"/>
        </a:p>
      </dgm:t>
    </dgm:pt>
    <dgm:pt modelId="{27E7923C-AAFA-E64D-BA2A-7ADA3ABC3390}" type="pres">
      <dgm:prSet presAssocID="{55218AE0-FEB8-194E-9BB4-579CE28349D0}" presName="linear" presStyleCnt="0">
        <dgm:presLayoutVars>
          <dgm:animLvl val="lvl"/>
          <dgm:resizeHandles val="exact"/>
        </dgm:presLayoutVars>
      </dgm:prSet>
      <dgm:spPr/>
    </dgm:pt>
    <dgm:pt modelId="{4AEF296D-B70E-7541-96D9-8C12657359ED}" type="pres">
      <dgm:prSet presAssocID="{5FD6EDCB-B6C7-EE41-AA4F-6C979823526F}" presName="parentText" presStyleLbl="node1" presStyleIdx="0" presStyleCnt="5">
        <dgm:presLayoutVars>
          <dgm:chMax val="0"/>
          <dgm:bulletEnabled val="1"/>
        </dgm:presLayoutVars>
      </dgm:prSet>
      <dgm:spPr/>
    </dgm:pt>
    <dgm:pt modelId="{2884FFFC-CC7F-0D46-B462-ADBA67296600}" type="pres">
      <dgm:prSet presAssocID="{09A48A14-EECC-7B45-A7CB-3A9A81B57EAE}" presName="spacer" presStyleCnt="0"/>
      <dgm:spPr/>
    </dgm:pt>
    <dgm:pt modelId="{E0EA1AA7-B02E-F44E-945C-76C6EA75226F}" type="pres">
      <dgm:prSet presAssocID="{2E902092-B1B3-1C41-ACA5-9E3CABF7CEF0}" presName="parentText" presStyleLbl="node1" presStyleIdx="1" presStyleCnt="5">
        <dgm:presLayoutVars>
          <dgm:chMax val="0"/>
          <dgm:bulletEnabled val="1"/>
        </dgm:presLayoutVars>
      </dgm:prSet>
      <dgm:spPr/>
    </dgm:pt>
    <dgm:pt modelId="{B974EBCE-8992-AF46-B0FC-B95E1043128D}" type="pres">
      <dgm:prSet presAssocID="{24DD0052-D39A-324C-B51B-F615736AB963}" presName="spacer" presStyleCnt="0"/>
      <dgm:spPr/>
    </dgm:pt>
    <dgm:pt modelId="{87399AA3-A609-F34E-B962-B8D5C10AD035}" type="pres">
      <dgm:prSet presAssocID="{CA0D4220-8DD2-2B44-A44F-D009D2698D5C}" presName="parentText" presStyleLbl="node1" presStyleIdx="2" presStyleCnt="5">
        <dgm:presLayoutVars>
          <dgm:chMax val="0"/>
          <dgm:bulletEnabled val="1"/>
        </dgm:presLayoutVars>
      </dgm:prSet>
      <dgm:spPr/>
    </dgm:pt>
    <dgm:pt modelId="{F5AE17B7-6F30-4D43-A78F-0BC01636AF66}" type="pres">
      <dgm:prSet presAssocID="{94AA0D9B-61FE-ED4E-A7D6-62E6C28BDC13}" presName="spacer" presStyleCnt="0"/>
      <dgm:spPr/>
    </dgm:pt>
    <dgm:pt modelId="{DACA456F-6811-284B-90FD-08C548AE7C9F}" type="pres">
      <dgm:prSet presAssocID="{8CAB5D87-68D0-264A-B88A-394F8425916A}" presName="parentText" presStyleLbl="node1" presStyleIdx="3" presStyleCnt="5">
        <dgm:presLayoutVars>
          <dgm:chMax val="0"/>
          <dgm:bulletEnabled val="1"/>
        </dgm:presLayoutVars>
      </dgm:prSet>
      <dgm:spPr/>
    </dgm:pt>
    <dgm:pt modelId="{7630D09B-6529-534A-B907-34D36A3BE570}" type="pres">
      <dgm:prSet presAssocID="{8002AC7E-D20E-7444-ADB3-1B67E40C6D3B}" presName="spacer" presStyleCnt="0"/>
      <dgm:spPr/>
    </dgm:pt>
    <dgm:pt modelId="{90DADB8A-5702-3C43-A83F-9AD36E4CC83C}" type="pres">
      <dgm:prSet presAssocID="{335C1446-DB02-D746-A8C5-22581734D85B}" presName="parentText" presStyleLbl="node1" presStyleIdx="4" presStyleCnt="5">
        <dgm:presLayoutVars>
          <dgm:chMax val="0"/>
          <dgm:bulletEnabled val="1"/>
        </dgm:presLayoutVars>
      </dgm:prSet>
      <dgm:spPr/>
    </dgm:pt>
  </dgm:ptLst>
  <dgm:cxnLst>
    <dgm:cxn modelId="{40F1C90A-4CA5-2348-99A5-659F2F7989E8}" srcId="{55218AE0-FEB8-194E-9BB4-579CE28349D0}" destId="{335C1446-DB02-D746-A8C5-22581734D85B}" srcOrd="4" destOrd="0" parTransId="{139A8440-9879-484E-B88C-9A6509F287E1}" sibTransId="{4B6FD6E1-D5FA-5E46-BFD4-E7B4B711BCA9}"/>
    <dgm:cxn modelId="{D699D330-8658-A146-9CAD-EB9A36A5D079}" type="presOf" srcId="{CA0D4220-8DD2-2B44-A44F-D009D2698D5C}" destId="{87399AA3-A609-F34E-B962-B8D5C10AD035}" srcOrd="0" destOrd="0" presId="urn:microsoft.com/office/officeart/2005/8/layout/vList2"/>
    <dgm:cxn modelId="{35EF2E42-8410-5F42-B020-044DD10B74CC}" type="presOf" srcId="{335C1446-DB02-D746-A8C5-22581734D85B}" destId="{90DADB8A-5702-3C43-A83F-9AD36E4CC83C}" srcOrd="0" destOrd="0" presId="urn:microsoft.com/office/officeart/2005/8/layout/vList2"/>
    <dgm:cxn modelId="{BC1ED779-1D08-B341-AA48-F3B46E3EB60F}" srcId="{55218AE0-FEB8-194E-9BB4-579CE28349D0}" destId="{CA0D4220-8DD2-2B44-A44F-D009D2698D5C}" srcOrd="2" destOrd="0" parTransId="{D281E9F2-E324-3C4A-9C00-29129DB867D2}" sibTransId="{94AA0D9B-61FE-ED4E-A7D6-62E6C28BDC13}"/>
    <dgm:cxn modelId="{2800647B-4E6C-744B-B421-D8BFCFD97345}" type="presOf" srcId="{55218AE0-FEB8-194E-9BB4-579CE28349D0}" destId="{27E7923C-AAFA-E64D-BA2A-7ADA3ABC3390}" srcOrd="0" destOrd="0" presId="urn:microsoft.com/office/officeart/2005/8/layout/vList2"/>
    <dgm:cxn modelId="{E653948E-578B-7147-8B95-94E2517F9B51}" srcId="{55218AE0-FEB8-194E-9BB4-579CE28349D0}" destId="{8CAB5D87-68D0-264A-B88A-394F8425916A}" srcOrd="3" destOrd="0" parTransId="{3A48E7EF-1015-5043-B004-3A6EB1B2B0C5}" sibTransId="{8002AC7E-D20E-7444-ADB3-1B67E40C6D3B}"/>
    <dgm:cxn modelId="{0D82BDA1-3BE5-BC4E-BA67-9306273BE8DE}" type="presOf" srcId="{8CAB5D87-68D0-264A-B88A-394F8425916A}" destId="{DACA456F-6811-284B-90FD-08C548AE7C9F}" srcOrd="0" destOrd="0" presId="urn:microsoft.com/office/officeart/2005/8/layout/vList2"/>
    <dgm:cxn modelId="{B82DE9AB-9A86-CD48-818C-93254ED8104C}" srcId="{55218AE0-FEB8-194E-9BB4-579CE28349D0}" destId="{2E902092-B1B3-1C41-ACA5-9E3CABF7CEF0}" srcOrd="1" destOrd="0" parTransId="{7BEFD980-184D-C940-82B9-234A486ACDF9}" sibTransId="{24DD0052-D39A-324C-B51B-F615736AB963}"/>
    <dgm:cxn modelId="{372B61DC-D60E-CE45-8D6B-4AF59CC21969}" type="presOf" srcId="{5FD6EDCB-B6C7-EE41-AA4F-6C979823526F}" destId="{4AEF296D-B70E-7541-96D9-8C12657359ED}" srcOrd="0" destOrd="0" presId="urn:microsoft.com/office/officeart/2005/8/layout/vList2"/>
    <dgm:cxn modelId="{1BD76DE0-06BC-E646-8DAC-4A0C7E63C030}" srcId="{55218AE0-FEB8-194E-9BB4-579CE28349D0}" destId="{5FD6EDCB-B6C7-EE41-AA4F-6C979823526F}" srcOrd="0" destOrd="0" parTransId="{A3CE9EFB-48E0-004E-898E-DED860E02D27}" sibTransId="{09A48A14-EECC-7B45-A7CB-3A9A81B57EAE}"/>
    <dgm:cxn modelId="{C0B9D6EB-492E-644F-877D-F498EC7CB101}" type="presOf" srcId="{2E902092-B1B3-1C41-ACA5-9E3CABF7CEF0}" destId="{E0EA1AA7-B02E-F44E-945C-76C6EA75226F}" srcOrd="0" destOrd="0" presId="urn:microsoft.com/office/officeart/2005/8/layout/vList2"/>
    <dgm:cxn modelId="{C88F4F04-8CF2-924C-B8D4-AB7CABE50DE4}" type="presParOf" srcId="{27E7923C-AAFA-E64D-BA2A-7ADA3ABC3390}" destId="{4AEF296D-B70E-7541-96D9-8C12657359ED}" srcOrd="0" destOrd="0" presId="urn:microsoft.com/office/officeart/2005/8/layout/vList2"/>
    <dgm:cxn modelId="{F1E96F5B-88F3-424B-9B6B-8839A0188D7F}" type="presParOf" srcId="{27E7923C-AAFA-E64D-BA2A-7ADA3ABC3390}" destId="{2884FFFC-CC7F-0D46-B462-ADBA67296600}" srcOrd="1" destOrd="0" presId="urn:microsoft.com/office/officeart/2005/8/layout/vList2"/>
    <dgm:cxn modelId="{FD2EFB07-9CB1-8A46-B840-AF34FE6031B4}" type="presParOf" srcId="{27E7923C-AAFA-E64D-BA2A-7ADA3ABC3390}" destId="{E0EA1AA7-B02E-F44E-945C-76C6EA75226F}" srcOrd="2" destOrd="0" presId="urn:microsoft.com/office/officeart/2005/8/layout/vList2"/>
    <dgm:cxn modelId="{529A8D4D-B2ED-1B46-9C54-2A4CED240B57}" type="presParOf" srcId="{27E7923C-AAFA-E64D-BA2A-7ADA3ABC3390}" destId="{B974EBCE-8992-AF46-B0FC-B95E1043128D}" srcOrd="3" destOrd="0" presId="urn:microsoft.com/office/officeart/2005/8/layout/vList2"/>
    <dgm:cxn modelId="{74BAAF32-60BB-B842-ADC0-CF645E219498}" type="presParOf" srcId="{27E7923C-AAFA-E64D-BA2A-7ADA3ABC3390}" destId="{87399AA3-A609-F34E-B962-B8D5C10AD035}" srcOrd="4" destOrd="0" presId="urn:microsoft.com/office/officeart/2005/8/layout/vList2"/>
    <dgm:cxn modelId="{BD06436B-40FC-9B41-B5FF-060E1E826DA1}" type="presParOf" srcId="{27E7923C-AAFA-E64D-BA2A-7ADA3ABC3390}" destId="{F5AE17B7-6F30-4D43-A78F-0BC01636AF66}" srcOrd="5" destOrd="0" presId="urn:microsoft.com/office/officeart/2005/8/layout/vList2"/>
    <dgm:cxn modelId="{085FEE51-9F42-8549-A021-750A6C267184}" type="presParOf" srcId="{27E7923C-AAFA-E64D-BA2A-7ADA3ABC3390}" destId="{DACA456F-6811-284B-90FD-08C548AE7C9F}" srcOrd="6" destOrd="0" presId="urn:microsoft.com/office/officeart/2005/8/layout/vList2"/>
    <dgm:cxn modelId="{0909EF78-FEA4-DD4A-AAEA-55DF8ED129BA}" type="presParOf" srcId="{27E7923C-AAFA-E64D-BA2A-7ADA3ABC3390}" destId="{7630D09B-6529-534A-B907-34D36A3BE570}" srcOrd="7" destOrd="0" presId="urn:microsoft.com/office/officeart/2005/8/layout/vList2"/>
    <dgm:cxn modelId="{FE94B143-D8C0-FB4F-A27E-E4D0FBBB5DBA}" type="presParOf" srcId="{27E7923C-AAFA-E64D-BA2A-7ADA3ABC3390}" destId="{90DADB8A-5702-3C43-A83F-9AD36E4CC83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91E0CA-9481-AB41-964D-F6AB657D4F5B}"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1E930CC7-EE6F-594C-911F-C3BE8510D896}">
      <dgm:prSet/>
      <dgm:spPr>
        <a:solidFill>
          <a:schemeClr val="accent6">
            <a:lumMod val="75000"/>
          </a:schemeClr>
        </a:solidFill>
      </dgm:spPr>
      <dgm:t>
        <a:bodyPr/>
        <a:lstStyle/>
        <a:p>
          <a:r>
            <a:rPr lang="en-US" b="1" i="0" dirty="0">
              <a:solidFill>
                <a:schemeClr val="bg1"/>
              </a:solidFill>
            </a:rPr>
            <a:t>Assessment system</a:t>
          </a:r>
          <a:endParaRPr lang="en-US" b="1" dirty="0">
            <a:solidFill>
              <a:schemeClr val="bg1"/>
            </a:solidFill>
          </a:endParaRPr>
        </a:p>
      </dgm:t>
    </dgm:pt>
    <dgm:pt modelId="{E6C11AE0-F352-D641-8E56-6F213040DE68}" type="parTrans" cxnId="{112097EF-FFD2-5F46-A662-F691AC6F2A6E}">
      <dgm:prSet/>
      <dgm:spPr/>
      <dgm:t>
        <a:bodyPr/>
        <a:lstStyle/>
        <a:p>
          <a:endParaRPr lang="en-US"/>
        </a:p>
      </dgm:t>
    </dgm:pt>
    <dgm:pt modelId="{A2A444C3-767C-E943-B3A5-10152F84DDA3}" type="sibTrans" cxnId="{112097EF-FFD2-5F46-A662-F691AC6F2A6E}">
      <dgm:prSet/>
      <dgm:spPr/>
      <dgm:t>
        <a:bodyPr/>
        <a:lstStyle/>
        <a:p>
          <a:endParaRPr lang="en-US"/>
        </a:p>
      </dgm:t>
    </dgm:pt>
    <dgm:pt modelId="{A770AFC7-86F1-824F-9308-AB42BF538BB5}">
      <dgm:prSet/>
      <dgm:spPr>
        <a:solidFill>
          <a:schemeClr val="accent2"/>
        </a:solidFill>
      </dgm:spPr>
      <dgm:t>
        <a:bodyPr/>
        <a:lstStyle/>
        <a:p>
          <a:r>
            <a:rPr lang="en-US" b="1" i="0" dirty="0">
              <a:solidFill>
                <a:schemeClr val="bg1"/>
              </a:solidFill>
            </a:rPr>
            <a:t>Assessment tools</a:t>
          </a:r>
          <a:endParaRPr lang="en-US" b="1" dirty="0">
            <a:solidFill>
              <a:schemeClr val="bg1"/>
            </a:solidFill>
          </a:endParaRPr>
        </a:p>
      </dgm:t>
    </dgm:pt>
    <dgm:pt modelId="{607C5E44-B2DD-004C-B7BD-C3713524EE5C}" type="parTrans" cxnId="{12892593-129D-3445-9CD3-DE2C3664CDD3}">
      <dgm:prSet/>
      <dgm:spPr/>
      <dgm:t>
        <a:bodyPr/>
        <a:lstStyle/>
        <a:p>
          <a:endParaRPr lang="en-US"/>
        </a:p>
      </dgm:t>
    </dgm:pt>
    <dgm:pt modelId="{027A436B-554C-7640-BE4F-96D76DA9C068}" type="sibTrans" cxnId="{12892593-129D-3445-9CD3-DE2C3664CDD3}">
      <dgm:prSet/>
      <dgm:spPr/>
      <dgm:t>
        <a:bodyPr/>
        <a:lstStyle/>
        <a:p>
          <a:endParaRPr lang="en-US"/>
        </a:p>
      </dgm:t>
    </dgm:pt>
    <dgm:pt modelId="{4F0C65F6-E9D8-F84F-B80A-36EED2292B36}">
      <dgm:prSet/>
      <dgm:spPr>
        <a:solidFill>
          <a:schemeClr val="accent6">
            <a:lumMod val="75000"/>
          </a:schemeClr>
        </a:solidFill>
      </dgm:spPr>
      <dgm:t>
        <a:bodyPr/>
        <a:lstStyle/>
        <a:p>
          <a:r>
            <a:rPr lang="en-US" b="1" i="0" dirty="0">
              <a:solidFill>
                <a:schemeClr val="bg1"/>
              </a:solidFill>
            </a:rPr>
            <a:t>Assessment question types and rating scales</a:t>
          </a:r>
          <a:endParaRPr lang="en-US" b="1" dirty="0">
            <a:solidFill>
              <a:schemeClr val="bg1"/>
            </a:solidFill>
          </a:endParaRPr>
        </a:p>
      </dgm:t>
    </dgm:pt>
    <dgm:pt modelId="{9B132DE4-E7DB-2C49-94F4-E8B65076D728}" type="parTrans" cxnId="{C03D6A20-DC8E-A748-969C-F6C81E9770DE}">
      <dgm:prSet/>
      <dgm:spPr/>
      <dgm:t>
        <a:bodyPr/>
        <a:lstStyle/>
        <a:p>
          <a:endParaRPr lang="en-US"/>
        </a:p>
      </dgm:t>
    </dgm:pt>
    <dgm:pt modelId="{24514160-9225-7B41-9386-188C7336EC6C}" type="sibTrans" cxnId="{C03D6A20-DC8E-A748-969C-F6C81E9770DE}">
      <dgm:prSet/>
      <dgm:spPr/>
      <dgm:t>
        <a:bodyPr/>
        <a:lstStyle/>
        <a:p>
          <a:endParaRPr lang="en-US"/>
        </a:p>
      </dgm:t>
    </dgm:pt>
    <dgm:pt modelId="{CCDBF0D3-A6E8-FB4A-B80B-74C731536731}" type="pres">
      <dgm:prSet presAssocID="{A691E0CA-9481-AB41-964D-F6AB657D4F5B}" presName="Name0" presStyleCnt="0">
        <dgm:presLayoutVars>
          <dgm:dir/>
          <dgm:animLvl val="lvl"/>
          <dgm:resizeHandles val="exact"/>
        </dgm:presLayoutVars>
      </dgm:prSet>
      <dgm:spPr/>
    </dgm:pt>
    <dgm:pt modelId="{2310F7B5-4C68-AB4A-9F58-37FC832A7723}" type="pres">
      <dgm:prSet presAssocID="{4F0C65F6-E9D8-F84F-B80A-36EED2292B36}" presName="boxAndChildren" presStyleCnt="0"/>
      <dgm:spPr/>
    </dgm:pt>
    <dgm:pt modelId="{CD02E13B-14BA-3C47-9CB7-F3F5298C5CF1}" type="pres">
      <dgm:prSet presAssocID="{4F0C65F6-E9D8-F84F-B80A-36EED2292B36}" presName="parentTextBox" presStyleLbl="node1" presStyleIdx="0" presStyleCnt="3"/>
      <dgm:spPr/>
    </dgm:pt>
    <dgm:pt modelId="{5B072DBF-883F-FD48-8B3C-9DBB027DB108}" type="pres">
      <dgm:prSet presAssocID="{027A436B-554C-7640-BE4F-96D76DA9C068}" presName="sp" presStyleCnt="0"/>
      <dgm:spPr/>
    </dgm:pt>
    <dgm:pt modelId="{189DE04C-971F-FE4B-A97F-F1463868781A}" type="pres">
      <dgm:prSet presAssocID="{A770AFC7-86F1-824F-9308-AB42BF538BB5}" presName="arrowAndChildren" presStyleCnt="0"/>
      <dgm:spPr/>
    </dgm:pt>
    <dgm:pt modelId="{F636DB90-E4EF-E849-9D63-47B16D2941E5}" type="pres">
      <dgm:prSet presAssocID="{A770AFC7-86F1-824F-9308-AB42BF538BB5}" presName="parentTextArrow" presStyleLbl="node1" presStyleIdx="1" presStyleCnt="3"/>
      <dgm:spPr/>
    </dgm:pt>
    <dgm:pt modelId="{C362B27A-69C3-0448-8932-B9D8E0F8FDA1}" type="pres">
      <dgm:prSet presAssocID="{A2A444C3-767C-E943-B3A5-10152F84DDA3}" presName="sp" presStyleCnt="0"/>
      <dgm:spPr/>
    </dgm:pt>
    <dgm:pt modelId="{9431D6A3-0D5D-B447-A241-B2409936FC21}" type="pres">
      <dgm:prSet presAssocID="{1E930CC7-EE6F-594C-911F-C3BE8510D896}" presName="arrowAndChildren" presStyleCnt="0"/>
      <dgm:spPr/>
    </dgm:pt>
    <dgm:pt modelId="{06D2568C-F5EF-D94F-856F-0458984874C7}" type="pres">
      <dgm:prSet presAssocID="{1E930CC7-EE6F-594C-911F-C3BE8510D896}" presName="parentTextArrow" presStyleLbl="node1" presStyleIdx="2" presStyleCnt="3"/>
      <dgm:spPr/>
    </dgm:pt>
  </dgm:ptLst>
  <dgm:cxnLst>
    <dgm:cxn modelId="{C03D6A20-DC8E-A748-969C-F6C81E9770DE}" srcId="{A691E0CA-9481-AB41-964D-F6AB657D4F5B}" destId="{4F0C65F6-E9D8-F84F-B80A-36EED2292B36}" srcOrd="2" destOrd="0" parTransId="{9B132DE4-E7DB-2C49-94F4-E8B65076D728}" sibTransId="{24514160-9225-7B41-9386-188C7336EC6C}"/>
    <dgm:cxn modelId="{71BC476D-5009-B041-9E9E-A94FFC31BB86}" type="presOf" srcId="{4F0C65F6-E9D8-F84F-B80A-36EED2292B36}" destId="{CD02E13B-14BA-3C47-9CB7-F3F5298C5CF1}" srcOrd="0" destOrd="0" presId="urn:microsoft.com/office/officeart/2005/8/layout/process4"/>
    <dgm:cxn modelId="{12892593-129D-3445-9CD3-DE2C3664CDD3}" srcId="{A691E0CA-9481-AB41-964D-F6AB657D4F5B}" destId="{A770AFC7-86F1-824F-9308-AB42BF538BB5}" srcOrd="1" destOrd="0" parTransId="{607C5E44-B2DD-004C-B7BD-C3713524EE5C}" sibTransId="{027A436B-554C-7640-BE4F-96D76DA9C068}"/>
    <dgm:cxn modelId="{DF5946CF-5FFB-C04E-B4F1-775320D8A129}" type="presOf" srcId="{A770AFC7-86F1-824F-9308-AB42BF538BB5}" destId="{F636DB90-E4EF-E849-9D63-47B16D2941E5}" srcOrd="0" destOrd="0" presId="urn:microsoft.com/office/officeart/2005/8/layout/process4"/>
    <dgm:cxn modelId="{0CDF5CDD-AC5F-5447-9D92-DFC2030F0523}" type="presOf" srcId="{1E930CC7-EE6F-594C-911F-C3BE8510D896}" destId="{06D2568C-F5EF-D94F-856F-0458984874C7}" srcOrd="0" destOrd="0" presId="urn:microsoft.com/office/officeart/2005/8/layout/process4"/>
    <dgm:cxn modelId="{112097EF-FFD2-5F46-A662-F691AC6F2A6E}" srcId="{A691E0CA-9481-AB41-964D-F6AB657D4F5B}" destId="{1E930CC7-EE6F-594C-911F-C3BE8510D896}" srcOrd="0" destOrd="0" parTransId="{E6C11AE0-F352-D641-8E56-6F213040DE68}" sibTransId="{A2A444C3-767C-E943-B3A5-10152F84DDA3}"/>
    <dgm:cxn modelId="{75B83DFD-E97F-5A4A-9B99-11D1C07464BC}" type="presOf" srcId="{A691E0CA-9481-AB41-964D-F6AB657D4F5B}" destId="{CCDBF0D3-A6E8-FB4A-B80B-74C731536731}" srcOrd="0" destOrd="0" presId="urn:microsoft.com/office/officeart/2005/8/layout/process4"/>
    <dgm:cxn modelId="{48423EB8-8058-B247-8C46-95CDBE07D4DF}" type="presParOf" srcId="{CCDBF0D3-A6E8-FB4A-B80B-74C731536731}" destId="{2310F7B5-4C68-AB4A-9F58-37FC832A7723}" srcOrd="0" destOrd="0" presId="urn:microsoft.com/office/officeart/2005/8/layout/process4"/>
    <dgm:cxn modelId="{0C870B48-BBFC-2E43-A4D0-91F66752220C}" type="presParOf" srcId="{2310F7B5-4C68-AB4A-9F58-37FC832A7723}" destId="{CD02E13B-14BA-3C47-9CB7-F3F5298C5CF1}" srcOrd="0" destOrd="0" presId="urn:microsoft.com/office/officeart/2005/8/layout/process4"/>
    <dgm:cxn modelId="{A0E4E905-3E25-6541-9BFB-074D22D05DD5}" type="presParOf" srcId="{CCDBF0D3-A6E8-FB4A-B80B-74C731536731}" destId="{5B072DBF-883F-FD48-8B3C-9DBB027DB108}" srcOrd="1" destOrd="0" presId="urn:microsoft.com/office/officeart/2005/8/layout/process4"/>
    <dgm:cxn modelId="{AFBE414A-D542-9049-A737-E0AB9791E011}" type="presParOf" srcId="{CCDBF0D3-A6E8-FB4A-B80B-74C731536731}" destId="{189DE04C-971F-FE4B-A97F-F1463868781A}" srcOrd="2" destOrd="0" presId="urn:microsoft.com/office/officeart/2005/8/layout/process4"/>
    <dgm:cxn modelId="{86A4C359-922E-4742-B50E-378508812E10}" type="presParOf" srcId="{189DE04C-971F-FE4B-A97F-F1463868781A}" destId="{F636DB90-E4EF-E849-9D63-47B16D2941E5}" srcOrd="0" destOrd="0" presId="urn:microsoft.com/office/officeart/2005/8/layout/process4"/>
    <dgm:cxn modelId="{495175CB-F819-CE44-AFFE-16DFAECF9806}" type="presParOf" srcId="{CCDBF0D3-A6E8-FB4A-B80B-74C731536731}" destId="{C362B27A-69C3-0448-8932-B9D8E0F8FDA1}" srcOrd="3" destOrd="0" presId="urn:microsoft.com/office/officeart/2005/8/layout/process4"/>
    <dgm:cxn modelId="{754A947E-451E-6747-804F-2D110A142CCB}" type="presParOf" srcId="{CCDBF0D3-A6E8-FB4A-B80B-74C731536731}" destId="{9431D6A3-0D5D-B447-A241-B2409936FC21}" srcOrd="4" destOrd="0" presId="urn:microsoft.com/office/officeart/2005/8/layout/process4"/>
    <dgm:cxn modelId="{72B5A324-A396-F443-83B4-5802A8308AF5}" type="presParOf" srcId="{9431D6A3-0D5D-B447-A241-B2409936FC21}" destId="{06D2568C-F5EF-D94F-856F-0458984874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4719A-4C76-904C-BF66-6CDF8A5AF07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CEB7277-8F63-1A47-A364-28728F1FCE5F}">
      <dgm:prSet/>
      <dgm:spPr>
        <a:solidFill>
          <a:schemeClr val="accent6">
            <a:lumMod val="75000"/>
          </a:schemeClr>
        </a:solidFill>
      </dgm:spPr>
      <dgm:t>
        <a:bodyPr/>
        <a:lstStyle/>
        <a:p>
          <a:r>
            <a:rPr lang="en-US" b="0" dirty="0">
              <a:latin typeface="Calibri" panose="020F0502020204030204" pitchFamily="34" charset="0"/>
              <a:cs typeface="Calibri" panose="020F0502020204030204" pitchFamily="34" charset="0"/>
            </a:rPr>
            <a:t>Create a </a:t>
          </a:r>
          <a:r>
            <a:rPr lang="en-US" b="0" i="1" dirty="0">
              <a:latin typeface="Calibri" panose="020F0502020204030204" pitchFamily="34" charset="0"/>
              <a:cs typeface="Calibri" panose="020F0502020204030204" pitchFamily="34" charset="0"/>
            </a:rPr>
            <a:t>well rounded </a:t>
          </a:r>
          <a:r>
            <a:rPr lang="en-US" b="0" dirty="0">
              <a:latin typeface="Calibri" panose="020F0502020204030204" pitchFamily="34" charset="0"/>
              <a:cs typeface="Calibri" panose="020F0502020204030204" pitchFamily="34" charset="0"/>
            </a:rPr>
            <a:t>picture of each resident</a:t>
          </a:r>
        </a:p>
      </dgm:t>
    </dgm:pt>
    <dgm:pt modelId="{8C60D4DC-54F5-8D4A-8B73-32AD816FDAD0}" type="parTrans" cxnId="{B499C6C7-DAFF-D54B-90F7-354DF5293E8E}">
      <dgm:prSet/>
      <dgm:spPr/>
      <dgm:t>
        <a:bodyPr/>
        <a:lstStyle/>
        <a:p>
          <a:endParaRPr lang="en-US"/>
        </a:p>
      </dgm:t>
    </dgm:pt>
    <dgm:pt modelId="{5A68AAD6-EDCF-994A-BB20-F7E9CA0F6D74}" type="sibTrans" cxnId="{B499C6C7-DAFF-D54B-90F7-354DF5293E8E}">
      <dgm:prSet/>
      <dgm:spPr/>
      <dgm:t>
        <a:bodyPr/>
        <a:lstStyle/>
        <a:p>
          <a:endParaRPr lang="en-US"/>
        </a:p>
      </dgm:t>
    </dgm:pt>
    <dgm:pt modelId="{733390EB-ECBC-B04B-A0E3-BFA5DCC0CD16}">
      <dgm:prSet/>
      <dgm:spPr>
        <a:solidFill>
          <a:schemeClr val="accent6">
            <a:lumMod val="75000"/>
          </a:schemeClr>
        </a:solidFill>
      </dgm:spPr>
      <dgm:t>
        <a:bodyPr/>
        <a:lstStyle/>
        <a:p>
          <a:r>
            <a:rPr lang="en-US" b="0" i="0" dirty="0">
              <a:latin typeface="Calibri" panose="020F0502020204030204" pitchFamily="34" charset="0"/>
              <a:cs typeface="Calibri" panose="020F0502020204030204" pitchFamily="34" charset="0"/>
            </a:rPr>
            <a:t>Contain both Formative and Summative components</a:t>
          </a:r>
          <a:endParaRPr lang="en-US" b="0" dirty="0">
            <a:latin typeface="Calibri" panose="020F0502020204030204" pitchFamily="34" charset="0"/>
            <a:cs typeface="Calibri" panose="020F0502020204030204" pitchFamily="34" charset="0"/>
          </a:endParaRPr>
        </a:p>
      </dgm:t>
    </dgm:pt>
    <dgm:pt modelId="{D70E60F3-88ED-754E-949F-790BC08E657C}" type="parTrans" cxnId="{C7E5306E-9CF4-BA4C-860D-47D203ACED2B}">
      <dgm:prSet/>
      <dgm:spPr/>
      <dgm:t>
        <a:bodyPr/>
        <a:lstStyle/>
        <a:p>
          <a:endParaRPr lang="en-US"/>
        </a:p>
      </dgm:t>
    </dgm:pt>
    <dgm:pt modelId="{3FBBA30F-4492-8949-9315-B8429A10B5BE}" type="sibTrans" cxnId="{C7E5306E-9CF4-BA4C-860D-47D203ACED2B}">
      <dgm:prSet/>
      <dgm:spPr/>
      <dgm:t>
        <a:bodyPr/>
        <a:lstStyle/>
        <a:p>
          <a:endParaRPr lang="en-US"/>
        </a:p>
      </dgm:t>
    </dgm:pt>
    <dgm:pt modelId="{E4A85D1C-70DE-864E-93B4-22411FA9E4E5}">
      <dgm:prSet/>
      <dgm:spPr>
        <a:solidFill>
          <a:schemeClr val="accent6">
            <a:lumMod val="75000"/>
          </a:schemeClr>
        </a:solidFill>
      </dgm:spPr>
      <dgm:t>
        <a:bodyPr/>
        <a:lstStyle/>
        <a:p>
          <a:r>
            <a:rPr lang="en-US" b="0" i="0" dirty="0">
              <a:latin typeface="Calibri" panose="020F0502020204030204" pitchFamily="34" charset="0"/>
              <a:cs typeface="Calibri" panose="020F0502020204030204" pitchFamily="34" charset="0"/>
            </a:rPr>
            <a:t>Identify areas where the </a:t>
          </a:r>
          <a:r>
            <a:rPr lang="en-US" b="0" i="1" dirty="0">
              <a:latin typeface="Calibri" panose="020F0502020204030204" pitchFamily="34" charset="0"/>
              <a:cs typeface="Calibri" panose="020F0502020204030204" pitchFamily="34" charset="0"/>
            </a:rPr>
            <a:t>program</a:t>
          </a:r>
          <a:r>
            <a:rPr lang="en-US" b="0" i="0" dirty="0">
              <a:latin typeface="Calibri" panose="020F0502020204030204" pitchFamily="34" charset="0"/>
              <a:cs typeface="Calibri" panose="020F0502020204030204" pitchFamily="34" charset="0"/>
            </a:rPr>
            <a:t> can improve</a:t>
          </a:r>
          <a:endParaRPr lang="en-US" b="0" dirty="0">
            <a:latin typeface="Calibri" panose="020F0502020204030204" pitchFamily="34" charset="0"/>
            <a:cs typeface="Calibri" panose="020F0502020204030204" pitchFamily="34" charset="0"/>
          </a:endParaRPr>
        </a:p>
      </dgm:t>
    </dgm:pt>
    <dgm:pt modelId="{F896828E-BC10-CA47-AD3C-138773CB313E}" type="parTrans" cxnId="{FC54B370-719E-FF41-B7D8-05372C906118}">
      <dgm:prSet/>
      <dgm:spPr/>
      <dgm:t>
        <a:bodyPr/>
        <a:lstStyle/>
        <a:p>
          <a:endParaRPr lang="en-US"/>
        </a:p>
      </dgm:t>
    </dgm:pt>
    <dgm:pt modelId="{AD781C99-2849-EC4B-AFE4-4FF412756826}" type="sibTrans" cxnId="{FC54B370-719E-FF41-B7D8-05372C906118}">
      <dgm:prSet/>
      <dgm:spPr/>
      <dgm:t>
        <a:bodyPr/>
        <a:lstStyle/>
        <a:p>
          <a:endParaRPr lang="en-US"/>
        </a:p>
      </dgm:t>
    </dgm:pt>
    <dgm:pt modelId="{F6390893-878E-DB40-9A5A-15846E8466CB}">
      <dgm:prSet/>
      <dgm:spPr>
        <a:solidFill>
          <a:schemeClr val="accent6">
            <a:lumMod val="75000"/>
          </a:schemeClr>
        </a:solidFill>
      </dgm:spPr>
      <dgm:t>
        <a:bodyPr/>
        <a:lstStyle/>
        <a:p>
          <a:r>
            <a:rPr lang="en-US" b="0" i="0" dirty="0">
              <a:latin typeface="Calibri" panose="020F0502020204030204" pitchFamily="34" charset="0"/>
              <a:cs typeface="Calibri" panose="020F0502020204030204" pitchFamily="34" charset="0"/>
            </a:rPr>
            <a:t>Lead to assessment of </a:t>
          </a:r>
          <a:r>
            <a:rPr lang="en-US" b="0" i="1" dirty="0">
              <a:latin typeface="Calibri" panose="020F0502020204030204" pitchFamily="34" charset="0"/>
              <a:cs typeface="Calibri" panose="020F0502020204030204" pitchFamily="34" charset="0"/>
            </a:rPr>
            <a:t>progressive competence towards autonomy</a:t>
          </a:r>
        </a:p>
      </dgm:t>
    </dgm:pt>
    <dgm:pt modelId="{0A696C67-E8AB-374B-AFFB-AB9DBD2CA1A9}" type="parTrans" cxnId="{7CE0D49B-DF3C-F64A-9F3A-8E13BDEF9D62}">
      <dgm:prSet/>
      <dgm:spPr/>
      <dgm:t>
        <a:bodyPr/>
        <a:lstStyle/>
        <a:p>
          <a:endParaRPr lang="en-US"/>
        </a:p>
      </dgm:t>
    </dgm:pt>
    <dgm:pt modelId="{1C0B2278-BDD4-7846-8685-460F193D28F8}" type="sibTrans" cxnId="{7CE0D49B-DF3C-F64A-9F3A-8E13BDEF9D62}">
      <dgm:prSet/>
      <dgm:spPr/>
      <dgm:t>
        <a:bodyPr/>
        <a:lstStyle/>
        <a:p>
          <a:endParaRPr lang="en-US"/>
        </a:p>
      </dgm:t>
    </dgm:pt>
    <dgm:pt modelId="{DA7D5F13-6015-5148-AE81-54198AD2DBD7}">
      <dgm:prSet/>
      <dgm:spPr>
        <a:solidFill>
          <a:schemeClr val="accent6">
            <a:lumMod val="75000"/>
          </a:schemeClr>
        </a:solidFill>
      </dgm:spPr>
      <dgm:t>
        <a:bodyPr/>
        <a:lstStyle/>
        <a:p>
          <a:r>
            <a:rPr lang="en-US" b="0" dirty="0">
              <a:latin typeface="Calibri" panose="020F0502020204030204" pitchFamily="34" charset="0"/>
              <a:cs typeface="Calibri" panose="020F0502020204030204" pitchFamily="34" charset="0"/>
            </a:rPr>
            <a:t>Minimize </a:t>
          </a:r>
          <a:r>
            <a:rPr lang="en-US" b="0" i="1" dirty="0">
              <a:latin typeface="Calibri" panose="020F0502020204030204" pitchFamily="34" charset="0"/>
              <a:cs typeface="Calibri" panose="020F0502020204030204" pitchFamily="34" charset="0"/>
            </a:rPr>
            <a:t>bias</a:t>
          </a:r>
        </a:p>
      </dgm:t>
    </dgm:pt>
    <dgm:pt modelId="{F61DFD5C-6BFB-6A4F-8822-C719FF88F942}" type="parTrans" cxnId="{2EFA528F-BB8D-0940-AAC9-7FA321BA4333}">
      <dgm:prSet/>
      <dgm:spPr/>
      <dgm:t>
        <a:bodyPr/>
        <a:lstStyle/>
        <a:p>
          <a:endParaRPr lang="en-US"/>
        </a:p>
      </dgm:t>
    </dgm:pt>
    <dgm:pt modelId="{FEDF29CF-288C-5B49-9ED6-DDB1B74B5E81}" type="sibTrans" cxnId="{2EFA528F-BB8D-0940-AAC9-7FA321BA4333}">
      <dgm:prSet/>
      <dgm:spPr/>
      <dgm:t>
        <a:bodyPr/>
        <a:lstStyle/>
        <a:p>
          <a:endParaRPr lang="en-US"/>
        </a:p>
      </dgm:t>
    </dgm:pt>
    <dgm:pt modelId="{4DA9171C-28BA-9940-A456-D6CEE43E387C}" type="pres">
      <dgm:prSet presAssocID="{EF74719A-4C76-904C-BF66-6CDF8A5AF07D}" presName="linear" presStyleCnt="0">
        <dgm:presLayoutVars>
          <dgm:animLvl val="lvl"/>
          <dgm:resizeHandles val="exact"/>
        </dgm:presLayoutVars>
      </dgm:prSet>
      <dgm:spPr/>
    </dgm:pt>
    <dgm:pt modelId="{EAA5F870-1DF7-2A47-9FFB-8714263381D1}" type="pres">
      <dgm:prSet presAssocID="{DCEB7277-8F63-1A47-A364-28728F1FCE5F}" presName="parentText" presStyleLbl="node1" presStyleIdx="0" presStyleCnt="5" custLinFactNeighborX="-111" custLinFactNeighborY="12995">
        <dgm:presLayoutVars>
          <dgm:chMax val="0"/>
          <dgm:bulletEnabled val="1"/>
        </dgm:presLayoutVars>
      </dgm:prSet>
      <dgm:spPr/>
    </dgm:pt>
    <dgm:pt modelId="{F383B59B-4C2B-6E48-8660-C2EE052529C3}" type="pres">
      <dgm:prSet presAssocID="{5A68AAD6-EDCF-994A-BB20-F7E9CA0F6D74}" presName="spacer" presStyleCnt="0"/>
      <dgm:spPr/>
    </dgm:pt>
    <dgm:pt modelId="{8ED572B5-B0CB-1D48-9F0B-8FE6C0C677A5}" type="pres">
      <dgm:prSet presAssocID="{F6390893-878E-DB40-9A5A-15846E8466CB}" presName="parentText" presStyleLbl="node1" presStyleIdx="1" presStyleCnt="5">
        <dgm:presLayoutVars>
          <dgm:chMax val="0"/>
          <dgm:bulletEnabled val="1"/>
        </dgm:presLayoutVars>
      </dgm:prSet>
      <dgm:spPr/>
    </dgm:pt>
    <dgm:pt modelId="{CA5DAF9E-5AF9-AF4C-AC09-DAEF9587A53B}" type="pres">
      <dgm:prSet presAssocID="{1C0B2278-BDD4-7846-8685-460F193D28F8}" presName="spacer" presStyleCnt="0"/>
      <dgm:spPr/>
    </dgm:pt>
    <dgm:pt modelId="{9382160B-7946-2848-99F9-3B4D1E6410E2}" type="pres">
      <dgm:prSet presAssocID="{E4A85D1C-70DE-864E-93B4-22411FA9E4E5}" presName="parentText" presStyleLbl="node1" presStyleIdx="2" presStyleCnt="5">
        <dgm:presLayoutVars>
          <dgm:chMax val="0"/>
          <dgm:bulletEnabled val="1"/>
        </dgm:presLayoutVars>
      </dgm:prSet>
      <dgm:spPr/>
    </dgm:pt>
    <dgm:pt modelId="{9F4393A7-49FB-AB4C-8E3C-E228DF8B3052}" type="pres">
      <dgm:prSet presAssocID="{AD781C99-2849-EC4B-AFE4-4FF412756826}" presName="spacer" presStyleCnt="0"/>
      <dgm:spPr/>
    </dgm:pt>
    <dgm:pt modelId="{2D0F53AC-A25E-D64A-9467-174039151DC0}" type="pres">
      <dgm:prSet presAssocID="{DA7D5F13-6015-5148-AE81-54198AD2DBD7}" presName="parentText" presStyleLbl="node1" presStyleIdx="3" presStyleCnt="5">
        <dgm:presLayoutVars>
          <dgm:chMax val="0"/>
          <dgm:bulletEnabled val="1"/>
        </dgm:presLayoutVars>
      </dgm:prSet>
      <dgm:spPr/>
    </dgm:pt>
    <dgm:pt modelId="{9FFD194F-6CDB-5B4C-94EC-BC41D8BA0C2C}" type="pres">
      <dgm:prSet presAssocID="{FEDF29CF-288C-5B49-9ED6-DDB1B74B5E81}" presName="spacer" presStyleCnt="0"/>
      <dgm:spPr/>
    </dgm:pt>
    <dgm:pt modelId="{F3020216-AB23-2F45-B417-B4F67A4DBB2C}" type="pres">
      <dgm:prSet presAssocID="{733390EB-ECBC-B04B-A0E3-BFA5DCC0CD16}" presName="parentText" presStyleLbl="node1" presStyleIdx="4" presStyleCnt="5">
        <dgm:presLayoutVars>
          <dgm:chMax val="0"/>
          <dgm:bulletEnabled val="1"/>
        </dgm:presLayoutVars>
      </dgm:prSet>
      <dgm:spPr/>
    </dgm:pt>
  </dgm:ptLst>
  <dgm:cxnLst>
    <dgm:cxn modelId="{07D3666C-3381-634E-A985-8528A318565E}" type="presOf" srcId="{733390EB-ECBC-B04B-A0E3-BFA5DCC0CD16}" destId="{F3020216-AB23-2F45-B417-B4F67A4DBB2C}" srcOrd="0" destOrd="0" presId="urn:microsoft.com/office/officeart/2005/8/layout/vList2"/>
    <dgm:cxn modelId="{C7E5306E-9CF4-BA4C-860D-47D203ACED2B}" srcId="{EF74719A-4C76-904C-BF66-6CDF8A5AF07D}" destId="{733390EB-ECBC-B04B-A0E3-BFA5DCC0CD16}" srcOrd="4" destOrd="0" parTransId="{D70E60F3-88ED-754E-949F-790BC08E657C}" sibTransId="{3FBBA30F-4492-8949-9315-B8429A10B5BE}"/>
    <dgm:cxn modelId="{B1EF214F-A35B-4348-987B-CBB218F8C496}" type="presOf" srcId="{F6390893-878E-DB40-9A5A-15846E8466CB}" destId="{8ED572B5-B0CB-1D48-9F0B-8FE6C0C677A5}" srcOrd="0" destOrd="0" presId="urn:microsoft.com/office/officeart/2005/8/layout/vList2"/>
    <dgm:cxn modelId="{FC54B370-719E-FF41-B7D8-05372C906118}" srcId="{EF74719A-4C76-904C-BF66-6CDF8A5AF07D}" destId="{E4A85D1C-70DE-864E-93B4-22411FA9E4E5}" srcOrd="2" destOrd="0" parTransId="{F896828E-BC10-CA47-AD3C-138773CB313E}" sibTransId="{AD781C99-2849-EC4B-AFE4-4FF412756826}"/>
    <dgm:cxn modelId="{CD356486-6419-4746-B273-B8E2FEA185DD}" type="presOf" srcId="{DA7D5F13-6015-5148-AE81-54198AD2DBD7}" destId="{2D0F53AC-A25E-D64A-9467-174039151DC0}" srcOrd="0" destOrd="0" presId="urn:microsoft.com/office/officeart/2005/8/layout/vList2"/>
    <dgm:cxn modelId="{2EFA528F-BB8D-0940-AAC9-7FA321BA4333}" srcId="{EF74719A-4C76-904C-BF66-6CDF8A5AF07D}" destId="{DA7D5F13-6015-5148-AE81-54198AD2DBD7}" srcOrd="3" destOrd="0" parTransId="{F61DFD5C-6BFB-6A4F-8822-C719FF88F942}" sibTransId="{FEDF29CF-288C-5B49-9ED6-DDB1B74B5E81}"/>
    <dgm:cxn modelId="{7CE0D49B-DF3C-F64A-9F3A-8E13BDEF9D62}" srcId="{EF74719A-4C76-904C-BF66-6CDF8A5AF07D}" destId="{F6390893-878E-DB40-9A5A-15846E8466CB}" srcOrd="1" destOrd="0" parTransId="{0A696C67-E8AB-374B-AFFB-AB9DBD2CA1A9}" sibTransId="{1C0B2278-BDD4-7846-8685-460F193D28F8}"/>
    <dgm:cxn modelId="{B499C6C7-DAFF-D54B-90F7-354DF5293E8E}" srcId="{EF74719A-4C76-904C-BF66-6CDF8A5AF07D}" destId="{DCEB7277-8F63-1A47-A364-28728F1FCE5F}" srcOrd="0" destOrd="0" parTransId="{8C60D4DC-54F5-8D4A-8B73-32AD816FDAD0}" sibTransId="{5A68AAD6-EDCF-994A-BB20-F7E9CA0F6D74}"/>
    <dgm:cxn modelId="{E268B8D3-39E7-414F-8831-B3FFA066359B}" type="presOf" srcId="{DCEB7277-8F63-1A47-A364-28728F1FCE5F}" destId="{EAA5F870-1DF7-2A47-9FFB-8714263381D1}" srcOrd="0" destOrd="0" presId="urn:microsoft.com/office/officeart/2005/8/layout/vList2"/>
    <dgm:cxn modelId="{4F0BB7EF-7ECD-8F46-8CFC-375FDB35C0E5}" type="presOf" srcId="{E4A85D1C-70DE-864E-93B4-22411FA9E4E5}" destId="{9382160B-7946-2848-99F9-3B4D1E6410E2}" srcOrd="0" destOrd="0" presId="urn:microsoft.com/office/officeart/2005/8/layout/vList2"/>
    <dgm:cxn modelId="{6860C7F4-8DD6-F44E-8A76-6041CCA307C0}" type="presOf" srcId="{EF74719A-4C76-904C-BF66-6CDF8A5AF07D}" destId="{4DA9171C-28BA-9940-A456-D6CEE43E387C}" srcOrd="0" destOrd="0" presId="urn:microsoft.com/office/officeart/2005/8/layout/vList2"/>
    <dgm:cxn modelId="{132EFA86-1F38-7148-8CB7-591F9E504B49}" type="presParOf" srcId="{4DA9171C-28BA-9940-A456-D6CEE43E387C}" destId="{EAA5F870-1DF7-2A47-9FFB-8714263381D1}" srcOrd="0" destOrd="0" presId="urn:microsoft.com/office/officeart/2005/8/layout/vList2"/>
    <dgm:cxn modelId="{5BFB5C50-6A63-9245-ACCE-7F26F2FF9333}" type="presParOf" srcId="{4DA9171C-28BA-9940-A456-D6CEE43E387C}" destId="{F383B59B-4C2B-6E48-8660-C2EE052529C3}" srcOrd="1" destOrd="0" presId="urn:microsoft.com/office/officeart/2005/8/layout/vList2"/>
    <dgm:cxn modelId="{C5AC8A22-BE4D-1244-BF50-6243B8A0BDF5}" type="presParOf" srcId="{4DA9171C-28BA-9940-A456-D6CEE43E387C}" destId="{8ED572B5-B0CB-1D48-9F0B-8FE6C0C677A5}" srcOrd="2" destOrd="0" presId="urn:microsoft.com/office/officeart/2005/8/layout/vList2"/>
    <dgm:cxn modelId="{61068372-D32F-514D-809D-C80F2C5DF79D}" type="presParOf" srcId="{4DA9171C-28BA-9940-A456-D6CEE43E387C}" destId="{CA5DAF9E-5AF9-AF4C-AC09-DAEF9587A53B}" srcOrd="3" destOrd="0" presId="urn:microsoft.com/office/officeart/2005/8/layout/vList2"/>
    <dgm:cxn modelId="{9C3F4788-A95D-4643-8460-2E69A99DB491}" type="presParOf" srcId="{4DA9171C-28BA-9940-A456-D6CEE43E387C}" destId="{9382160B-7946-2848-99F9-3B4D1E6410E2}" srcOrd="4" destOrd="0" presId="urn:microsoft.com/office/officeart/2005/8/layout/vList2"/>
    <dgm:cxn modelId="{A93C2152-2626-8641-8A99-685C61DE758E}" type="presParOf" srcId="{4DA9171C-28BA-9940-A456-D6CEE43E387C}" destId="{9F4393A7-49FB-AB4C-8E3C-E228DF8B3052}" srcOrd="5" destOrd="0" presId="urn:microsoft.com/office/officeart/2005/8/layout/vList2"/>
    <dgm:cxn modelId="{AF1CD8DB-3E9E-9744-B2C8-0F2CDD125547}" type="presParOf" srcId="{4DA9171C-28BA-9940-A456-D6CEE43E387C}" destId="{2D0F53AC-A25E-D64A-9467-174039151DC0}" srcOrd="6" destOrd="0" presId="urn:microsoft.com/office/officeart/2005/8/layout/vList2"/>
    <dgm:cxn modelId="{19064CF3-5F6D-814C-B7B3-7BE73537948E}" type="presParOf" srcId="{4DA9171C-28BA-9940-A456-D6CEE43E387C}" destId="{9FFD194F-6CDB-5B4C-94EC-BC41D8BA0C2C}" srcOrd="7" destOrd="0" presId="urn:microsoft.com/office/officeart/2005/8/layout/vList2"/>
    <dgm:cxn modelId="{EE975B3E-79FB-1045-9913-5AB8D5BF2251}" type="presParOf" srcId="{4DA9171C-28BA-9940-A456-D6CEE43E387C}" destId="{F3020216-AB23-2F45-B417-B4F67A4DBB2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42D7AB-8ABA-6E47-B302-0BF8CA813BB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363B0A7-B71E-F146-9E72-087B0FB8F3F9}">
      <dgm:prSet phldrT="[Text]" custT="1"/>
      <dgm:spPr/>
      <dgm:t>
        <a:bodyPr/>
        <a:lstStyle/>
        <a:p>
          <a:pPr algn="ctr"/>
          <a:r>
            <a:rPr lang="en-US" sz="2400" b="1" dirty="0"/>
            <a:t>Valid</a:t>
          </a:r>
        </a:p>
      </dgm:t>
    </dgm:pt>
    <dgm:pt modelId="{DDE8AD3F-A46C-FD4C-BE62-2480327B2925}" type="parTrans" cxnId="{F51602AB-27AE-9F43-BB8F-1AE60D83A296}">
      <dgm:prSet/>
      <dgm:spPr/>
      <dgm:t>
        <a:bodyPr/>
        <a:lstStyle/>
        <a:p>
          <a:pPr algn="ctr"/>
          <a:endParaRPr lang="en-US"/>
        </a:p>
      </dgm:t>
    </dgm:pt>
    <dgm:pt modelId="{458ED18B-35C0-9F4B-89AC-34CB48FA39C1}" type="sibTrans" cxnId="{F51602AB-27AE-9F43-BB8F-1AE60D83A296}">
      <dgm:prSet/>
      <dgm:spPr/>
      <dgm:t>
        <a:bodyPr/>
        <a:lstStyle/>
        <a:p>
          <a:pPr algn="ctr"/>
          <a:endParaRPr lang="en-US"/>
        </a:p>
      </dgm:t>
    </dgm:pt>
    <dgm:pt modelId="{0C9BB958-1E1B-F048-98ED-47D4A489024A}">
      <dgm:prSet phldrT="[Text]" custT="1"/>
      <dgm:spPr>
        <a:solidFill>
          <a:schemeClr val="accent6">
            <a:lumMod val="75000"/>
          </a:schemeClr>
        </a:solidFill>
      </dgm:spPr>
      <dgm:t>
        <a:bodyPr/>
        <a:lstStyle/>
        <a:p>
          <a:pPr algn="ctr"/>
          <a:r>
            <a:rPr lang="en-US" sz="2400" b="1" dirty="0"/>
            <a:t>Acceptable</a:t>
          </a:r>
        </a:p>
      </dgm:t>
    </dgm:pt>
    <dgm:pt modelId="{44730E4A-C1DB-E640-9771-F32593249691}" type="parTrans" cxnId="{596C01DF-FA88-B54A-9AF3-040FC5E68793}">
      <dgm:prSet/>
      <dgm:spPr/>
      <dgm:t>
        <a:bodyPr/>
        <a:lstStyle/>
        <a:p>
          <a:pPr algn="ctr"/>
          <a:endParaRPr lang="en-US"/>
        </a:p>
      </dgm:t>
    </dgm:pt>
    <dgm:pt modelId="{375DE950-947A-3F46-B27F-D1321002D020}" type="sibTrans" cxnId="{596C01DF-FA88-B54A-9AF3-040FC5E68793}">
      <dgm:prSet/>
      <dgm:spPr/>
      <dgm:t>
        <a:bodyPr/>
        <a:lstStyle/>
        <a:p>
          <a:pPr algn="ctr"/>
          <a:endParaRPr lang="en-US"/>
        </a:p>
      </dgm:t>
    </dgm:pt>
    <dgm:pt modelId="{CB5E0B29-8122-4145-92BC-10FA1BAABCDA}">
      <dgm:prSet custT="1"/>
      <dgm:spPr>
        <a:solidFill>
          <a:schemeClr val="accent6">
            <a:lumMod val="75000"/>
          </a:schemeClr>
        </a:solidFill>
      </dgm:spPr>
      <dgm:t>
        <a:bodyPr/>
        <a:lstStyle/>
        <a:p>
          <a:pPr algn="ctr"/>
          <a:r>
            <a:rPr lang="en-US" sz="2400" b="1" dirty="0"/>
            <a:t>Reliable</a:t>
          </a:r>
        </a:p>
      </dgm:t>
    </dgm:pt>
    <dgm:pt modelId="{1093F842-EFB5-9A4A-B3DF-3BA4C42293FE}" type="parTrans" cxnId="{91072608-22C1-994F-BF84-B9A627755FA6}">
      <dgm:prSet/>
      <dgm:spPr/>
      <dgm:t>
        <a:bodyPr/>
        <a:lstStyle/>
        <a:p>
          <a:pPr algn="ctr"/>
          <a:endParaRPr lang="en-US"/>
        </a:p>
      </dgm:t>
    </dgm:pt>
    <dgm:pt modelId="{28AC5E47-F461-E64F-8849-82C5DD934D1C}" type="sibTrans" cxnId="{91072608-22C1-994F-BF84-B9A627755FA6}">
      <dgm:prSet/>
      <dgm:spPr/>
      <dgm:t>
        <a:bodyPr/>
        <a:lstStyle/>
        <a:p>
          <a:pPr algn="ctr"/>
          <a:endParaRPr lang="en-US"/>
        </a:p>
      </dgm:t>
    </dgm:pt>
    <dgm:pt modelId="{2228E11C-A727-1242-89E3-F19DE227E9CE}">
      <dgm:prSet custT="1"/>
      <dgm:spPr>
        <a:solidFill>
          <a:schemeClr val="accent6">
            <a:lumMod val="75000"/>
          </a:schemeClr>
        </a:solidFill>
      </dgm:spPr>
      <dgm:t>
        <a:bodyPr/>
        <a:lstStyle/>
        <a:p>
          <a:pPr algn="ctr"/>
          <a:r>
            <a:rPr lang="en-US" sz="2400" b="1" dirty="0"/>
            <a:t>Feasible</a:t>
          </a:r>
        </a:p>
      </dgm:t>
    </dgm:pt>
    <dgm:pt modelId="{909CA9A6-68C9-0142-869B-AC13C587CCF8}" type="parTrans" cxnId="{3D7345F3-7037-0644-9289-5B86ADA7A4F4}">
      <dgm:prSet/>
      <dgm:spPr/>
      <dgm:t>
        <a:bodyPr/>
        <a:lstStyle/>
        <a:p>
          <a:pPr algn="ctr"/>
          <a:endParaRPr lang="en-US"/>
        </a:p>
      </dgm:t>
    </dgm:pt>
    <dgm:pt modelId="{E14B5B77-D6FC-8F46-B43C-33A5497E23B8}" type="sibTrans" cxnId="{3D7345F3-7037-0644-9289-5B86ADA7A4F4}">
      <dgm:prSet/>
      <dgm:spPr/>
      <dgm:t>
        <a:bodyPr/>
        <a:lstStyle/>
        <a:p>
          <a:pPr algn="ctr"/>
          <a:endParaRPr lang="en-US"/>
        </a:p>
      </dgm:t>
    </dgm:pt>
    <dgm:pt modelId="{D4C3B147-5178-D642-9115-DA420D0590A5}">
      <dgm:prSet custT="1"/>
      <dgm:spPr>
        <a:solidFill>
          <a:schemeClr val="accent2"/>
        </a:solidFill>
      </dgm:spPr>
      <dgm:t>
        <a:bodyPr/>
        <a:lstStyle/>
        <a:p>
          <a:pPr algn="ctr"/>
          <a:r>
            <a:rPr lang="en-US" sz="2400" b="1" dirty="0"/>
            <a:t>Effective</a:t>
          </a:r>
        </a:p>
      </dgm:t>
    </dgm:pt>
    <dgm:pt modelId="{040CB908-3C8D-324A-8F29-B64A6E333E7C}" type="parTrans" cxnId="{F24827BE-33B1-1149-B236-2CC519D83125}">
      <dgm:prSet/>
      <dgm:spPr/>
      <dgm:t>
        <a:bodyPr/>
        <a:lstStyle/>
        <a:p>
          <a:pPr algn="ctr"/>
          <a:endParaRPr lang="en-US"/>
        </a:p>
      </dgm:t>
    </dgm:pt>
    <dgm:pt modelId="{ABFF7240-B12C-374E-8EEE-10347C078D8A}" type="sibTrans" cxnId="{F24827BE-33B1-1149-B236-2CC519D83125}">
      <dgm:prSet/>
      <dgm:spPr/>
      <dgm:t>
        <a:bodyPr/>
        <a:lstStyle/>
        <a:p>
          <a:pPr algn="ctr"/>
          <a:endParaRPr lang="en-US"/>
        </a:p>
      </dgm:t>
    </dgm:pt>
    <dgm:pt modelId="{BEF54059-F7D2-0445-A4FB-C2705B374EE4}">
      <dgm:prSet custT="1"/>
      <dgm:spPr>
        <a:solidFill>
          <a:schemeClr val="accent2"/>
        </a:solidFill>
      </dgm:spPr>
      <dgm:t>
        <a:bodyPr/>
        <a:lstStyle/>
        <a:p>
          <a:pPr algn="ctr"/>
          <a:r>
            <a:rPr lang="en-US" sz="2400" b="1" dirty="0"/>
            <a:t>Equivalent</a:t>
          </a:r>
        </a:p>
      </dgm:t>
    </dgm:pt>
    <dgm:pt modelId="{0F307591-6EA4-6144-A1C1-55503AAB9F37}" type="parTrans" cxnId="{341EA071-9682-724E-9F9B-CD1123EB2A99}">
      <dgm:prSet/>
      <dgm:spPr/>
      <dgm:t>
        <a:bodyPr/>
        <a:lstStyle/>
        <a:p>
          <a:pPr algn="ctr"/>
          <a:endParaRPr lang="en-US"/>
        </a:p>
      </dgm:t>
    </dgm:pt>
    <dgm:pt modelId="{175C4AE9-5ACB-794F-9273-B381D18CDDAC}" type="sibTrans" cxnId="{341EA071-9682-724E-9F9B-CD1123EB2A99}">
      <dgm:prSet/>
      <dgm:spPr/>
      <dgm:t>
        <a:bodyPr/>
        <a:lstStyle/>
        <a:p>
          <a:pPr algn="ctr"/>
          <a:endParaRPr lang="en-US"/>
        </a:p>
      </dgm:t>
    </dgm:pt>
    <dgm:pt modelId="{65B1E303-4594-BA40-8FC2-4ED3BAD54A14}" type="pres">
      <dgm:prSet presAssocID="{5042D7AB-8ABA-6E47-B302-0BF8CA813BB7}" presName="linear" presStyleCnt="0">
        <dgm:presLayoutVars>
          <dgm:animLvl val="lvl"/>
          <dgm:resizeHandles val="exact"/>
        </dgm:presLayoutVars>
      </dgm:prSet>
      <dgm:spPr/>
    </dgm:pt>
    <dgm:pt modelId="{988E132D-8B8C-274D-8DC4-26D9DCCB436B}" type="pres">
      <dgm:prSet presAssocID="{0363B0A7-B71E-F146-9E72-087B0FB8F3F9}" presName="parentText" presStyleLbl="node1" presStyleIdx="0" presStyleCnt="6">
        <dgm:presLayoutVars>
          <dgm:chMax val="0"/>
          <dgm:bulletEnabled val="1"/>
        </dgm:presLayoutVars>
      </dgm:prSet>
      <dgm:spPr/>
    </dgm:pt>
    <dgm:pt modelId="{E4D319BF-D19A-E147-B7BB-56AB9935B46D}" type="pres">
      <dgm:prSet presAssocID="{458ED18B-35C0-9F4B-89AC-34CB48FA39C1}" presName="spacer" presStyleCnt="0"/>
      <dgm:spPr/>
    </dgm:pt>
    <dgm:pt modelId="{1EBC1B8E-C8DB-0147-8251-12F524EF1F71}" type="pres">
      <dgm:prSet presAssocID="{CB5E0B29-8122-4145-92BC-10FA1BAABCDA}" presName="parentText" presStyleLbl="node1" presStyleIdx="1" presStyleCnt="6">
        <dgm:presLayoutVars>
          <dgm:chMax val="0"/>
          <dgm:bulletEnabled val="1"/>
        </dgm:presLayoutVars>
      </dgm:prSet>
      <dgm:spPr/>
    </dgm:pt>
    <dgm:pt modelId="{528FA27A-0AFE-5244-9B17-4D45EA11E99B}" type="pres">
      <dgm:prSet presAssocID="{28AC5E47-F461-E64F-8849-82C5DD934D1C}" presName="spacer" presStyleCnt="0"/>
      <dgm:spPr/>
    </dgm:pt>
    <dgm:pt modelId="{D944A9DC-7430-334B-8E75-8E0BC745718C}" type="pres">
      <dgm:prSet presAssocID="{BEF54059-F7D2-0445-A4FB-C2705B374EE4}" presName="parentText" presStyleLbl="node1" presStyleIdx="2" presStyleCnt="6">
        <dgm:presLayoutVars>
          <dgm:chMax val="0"/>
          <dgm:bulletEnabled val="1"/>
        </dgm:presLayoutVars>
      </dgm:prSet>
      <dgm:spPr/>
    </dgm:pt>
    <dgm:pt modelId="{10F2C22A-EFF0-0B4F-867E-A0E170629FAB}" type="pres">
      <dgm:prSet presAssocID="{175C4AE9-5ACB-794F-9273-B381D18CDDAC}" presName="spacer" presStyleCnt="0"/>
      <dgm:spPr/>
    </dgm:pt>
    <dgm:pt modelId="{B56A8C31-1A29-3441-80B5-6ADF9BAFA349}" type="pres">
      <dgm:prSet presAssocID="{2228E11C-A727-1242-89E3-F19DE227E9CE}" presName="parentText" presStyleLbl="node1" presStyleIdx="3" presStyleCnt="6">
        <dgm:presLayoutVars>
          <dgm:chMax val="0"/>
          <dgm:bulletEnabled val="1"/>
        </dgm:presLayoutVars>
      </dgm:prSet>
      <dgm:spPr/>
    </dgm:pt>
    <dgm:pt modelId="{6DE899CF-CF5B-7242-8DCC-827F324C71D2}" type="pres">
      <dgm:prSet presAssocID="{E14B5B77-D6FC-8F46-B43C-33A5497E23B8}" presName="spacer" presStyleCnt="0"/>
      <dgm:spPr/>
    </dgm:pt>
    <dgm:pt modelId="{E9B1D722-15A8-4748-A2AF-CA37D364DD00}" type="pres">
      <dgm:prSet presAssocID="{D4C3B147-5178-D642-9115-DA420D0590A5}" presName="parentText" presStyleLbl="node1" presStyleIdx="4" presStyleCnt="6">
        <dgm:presLayoutVars>
          <dgm:chMax val="0"/>
          <dgm:bulletEnabled val="1"/>
        </dgm:presLayoutVars>
      </dgm:prSet>
      <dgm:spPr/>
    </dgm:pt>
    <dgm:pt modelId="{B569A0EB-1F29-E447-A74C-C8BB5F8C23F3}" type="pres">
      <dgm:prSet presAssocID="{ABFF7240-B12C-374E-8EEE-10347C078D8A}" presName="spacer" presStyleCnt="0"/>
      <dgm:spPr/>
    </dgm:pt>
    <dgm:pt modelId="{A634C9F2-F878-E04D-8D3C-9111CAD027FB}" type="pres">
      <dgm:prSet presAssocID="{0C9BB958-1E1B-F048-98ED-47D4A489024A}" presName="parentText" presStyleLbl="node1" presStyleIdx="5" presStyleCnt="6">
        <dgm:presLayoutVars>
          <dgm:chMax val="0"/>
          <dgm:bulletEnabled val="1"/>
        </dgm:presLayoutVars>
      </dgm:prSet>
      <dgm:spPr/>
    </dgm:pt>
  </dgm:ptLst>
  <dgm:cxnLst>
    <dgm:cxn modelId="{91072608-22C1-994F-BF84-B9A627755FA6}" srcId="{5042D7AB-8ABA-6E47-B302-0BF8CA813BB7}" destId="{CB5E0B29-8122-4145-92BC-10FA1BAABCDA}" srcOrd="1" destOrd="0" parTransId="{1093F842-EFB5-9A4A-B3DF-3BA4C42293FE}" sibTransId="{28AC5E47-F461-E64F-8849-82C5DD934D1C}"/>
    <dgm:cxn modelId="{520A9508-7483-274F-B961-352BF520CBB6}" type="presOf" srcId="{BEF54059-F7D2-0445-A4FB-C2705B374EE4}" destId="{D944A9DC-7430-334B-8E75-8E0BC745718C}" srcOrd="0" destOrd="0" presId="urn:microsoft.com/office/officeart/2005/8/layout/vList2"/>
    <dgm:cxn modelId="{6AA6CD10-D481-8947-9B1D-3A2E01CE64E1}" type="presOf" srcId="{5042D7AB-8ABA-6E47-B302-0BF8CA813BB7}" destId="{65B1E303-4594-BA40-8FC2-4ED3BAD54A14}" srcOrd="0" destOrd="0" presId="urn:microsoft.com/office/officeart/2005/8/layout/vList2"/>
    <dgm:cxn modelId="{21870C29-28F9-484A-AA1E-9B991AC951C8}" type="presOf" srcId="{CB5E0B29-8122-4145-92BC-10FA1BAABCDA}" destId="{1EBC1B8E-C8DB-0147-8251-12F524EF1F71}" srcOrd="0" destOrd="0" presId="urn:microsoft.com/office/officeart/2005/8/layout/vList2"/>
    <dgm:cxn modelId="{341EA071-9682-724E-9F9B-CD1123EB2A99}" srcId="{5042D7AB-8ABA-6E47-B302-0BF8CA813BB7}" destId="{BEF54059-F7D2-0445-A4FB-C2705B374EE4}" srcOrd="2" destOrd="0" parTransId="{0F307591-6EA4-6144-A1C1-55503AAB9F37}" sibTransId="{175C4AE9-5ACB-794F-9273-B381D18CDDAC}"/>
    <dgm:cxn modelId="{3F83687E-C311-8141-8EF1-5397E4AF1CF5}" type="presOf" srcId="{D4C3B147-5178-D642-9115-DA420D0590A5}" destId="{E9B1D722-15A8-4748-A2AF-CA37D364DD00}" srcOrd="0" destOrd="0" presId="urn:microsoft.com/office/officeart/2005/8/layout/vList2"/>
    <dgm:cxn modelId="{7248D298-0862-6D48-9E13-5FB5795A65D7}" type="presOf" srcId="{0363B0A7-B71E-F146-9E72-087B0FB8F3F9}" destId="{988E132D-8B8C-274D-8DC4-26D9DCCB436B}" srcOrd="0" destOrd="0" presId="urn:microsoft.com/office/officeart/2005/8/layout/vList2"/>
    <dgm:cxn modelId="{F51602AB-27AE-9F43-BB8F-1AE60D83A296}" srcId="{5042D7AB-8ABA-6E47-B302-0BF8CA813BB7}" destId="{0363B0A7-B71E-F146-9E72-087B0FB8F3F9}" srcOrd="0" destOrd="0" parTransId="{DDE8AD3F-A46C-FD4C-BE62-2480327B2925}" sibTransId="{458ED18B-35C0-9F4B-89AC-34CB48FA39C1}"/>
    <dgm:cxn modelId="{F24827BE-33B1-1149-B236-2CC519D83125}" srcId="{5042D7AB-8ABA-6E47-B302-0BF8CA813BB7}" destId="{D4C3B147-5178-D642-9115-DA420D0590A5}" srcOrd="4" destOrd="0" parTransId="{040CB908-3C8D-324A-8F29-B64A6E333E7C}" sibTransId="{ABFF7240-B12C-374E-8EEE-10347C078D8A}"/>
    <dgm:cxn modelId="{46A4F5C2-A7B2-8640-A991-6E8BF13171C6}" type="presOf" srcId="{0C9BB958-1E1B-F048-98ED-47D4A489024A}" destId="{A634C9F2-F878-E04D-8D3C-9111CAD027FB}" srcOrd="0" destOrd="0" presId="urn:microsoft.com/office/officeart/2005/8/layout/vList2"/>
    <dgm:cxn modelId="{596C01DF-FA88-B54A-9AF3-040FC5E68793}" srcId="{5042D7AB-8ABA-6E47-B302-0BF8CA813BB7}" destId="{0C9BB958-1E1B-F048-98ED-47D4A489024A}" srcOrd="5" destOrd="0" parTransId="{44730E4A-C1DB-E640-9771-F32593249691}" sibTransId="{375DE950-947A-3F46-B27F-D1321002D020}"/>
    <dgm:cxn modelId="{3D7345F3-7037-0644-9289-5B86ADA7A4F4}" srcId="{5042D7AB-8ABA-6E47-B302-0BF8CA813BB7}" destId="{2228E11C-A727-1242-89E3-F19DE227E9CE}" srcOrd="3" destOrd="0" parTransId="{909CA9A6-68C9-0142-869B-AC13C587CCF8}" sibTransId="{E14B5B77-D6FC-8F46-B43C-33A5497E23B8}"/>
    <dgm:cxn modelId="{E470E3FA-11B9-6543-8546-27658D5EF54B}" type="presOf" srcId="{2228E11C-A727-1242-89E3-F19DE227E9CE}" destId="{B56A8C31-1A29-3441-80B5-6ADF9BAFA349}" srcOrd="0" destOrd="0" presId="urn:microsoft.com/office/officeart/2005/8/layout/vList2"/>
    <dgm:cxn modelId="{39654AD4-29A0-DD46-8DE5-69F59410A224}" type="presParOf" srcId="{65B1E303-4594-BA40-8FC2-4ED3BAD54A14}" destId="{988E132D-8B8C-274D-8DC4-26D9DCCB436B}" srcOrd="0" destOrd="0" presId="urn:microsoft.com/office/officeart/2005/8/layout/vList2"/>
    <dgm:cxn modelId="{5863D3DD-92C9-3D4D-93B7-F87095B78E3A}" type="presParOf" srcId="{65B1E303-4594-BA40-8FC2-4ED3BAD54A14}" destId="{E4D319BF-D19A-E147-B7BB-56AB9935B46D}" srcOrd="1" destOrd="0" presId="urn:microsoft.com/office/officeart/2005/8/layout/vList2"/>
    <dgm:cxn modelId="{D767DB37-3BDC-5747-B061-60EF72C91D4A}" type="presParOf" srcId="{65B1E303-4594-BA40-8FC2-4ED3BAD54A14}" destId="{1EBC1B8E-C8DB-0147-8251-12F524EF1F71}" srcOrd="2" destOrd="0" presId="urn:microsoft.com/office/officeart/2005/8/layout/vList2"/>
    <dgm:cxn modelId="{301D6A48-CC2D-1C41-9AD6-A3870A57876B}" type="presParOf" srcId="{65B1E303-4594-BA40-8FC2-4ED3BAD54A14}" destId="{528FA27A-0AFE-5244-9B17-4D45EA11E99B}" srcOrd="3" destOrd="0" presId="urn:microsoft.com/office/officeart/2005/8/layout/vList2"/>
    <dgm:cxn modelId="{ADEAF559-9770-5145-9F65-232F2C433A59}" type="presParOf" srcId="{65B1E303-4594-BA40-8FC2-4ED3BAD54A14}" destId="{D944A9DC-7430-334B-8E75-8E0BC745718C}" srcOrd="4" destOrd="0" presId="urn:microsoft.com/office/officeart/2005/8/layout/vList2"/>
    <dgm:cxn modelId="{4CDB28FF-8984-C54F-8352-C3F6FB047E69}" type="presParOf" srcId="{65B1E303-4594-BA40-8FC2-4ED3BAD54A14}" destId="{10F2C22A-EFF0-0B4F-867E-A0E170629FAB}" srcOrd="5" destOrd="0" presId="urn:microsoft.com/office/officeart/2005/8/layout/vList2"/>
    <dgm:cxn modelId="{69862632-72BF-3242-B714-FFA5E6E6665E}" type="presParOf" srcId="{65B1E303-4594-BA40-8FC2-4ED3BAD54A14}" destId="{B56A8C31-1A29-3441-80B5-6ADF9BAFA349}" srcOrd="6" destOrd="0" presId="urn:microsoft.com/office/officeart/2005/8/layout/vList2"/>
    <dgm:cxn modelId="{D0DD41B3-7A45-2344-8C7E-C5C11D2645F2}" type="presParOf" srcId="{65B1E303-4594-BA40-8FC2-4ED3BAD54A14}" destId="{6DE899CF-CF5B-7242-8DCC-827F324C71D2}" srcOrd="7" destOrd="0" presId="urn:microsoft.com/office/officeart/2005/8/layout/vList2"/>
    <dgm:cxn modelId="{7D98052C-1D76-9A4E-8928-C649F9B18CF2}" type="presParOf" srcId="{65B1E303-4594-BA40-8FC2-4ED3BAD54A14}" destId="{E9B1D722-15A8-4748-A2AF-CA37D364DD00}" srcOrd="8" destOrd="0" presId="urn:microsoft.com/office/officeart/2005/8/layout/vList2"/>
    <dgm:cxn modelId="{78EF43D2-B7D4-EC4B-9C8F-A6B7A6CB0DC8}" type="presParOf" srcId="{65B1E303-4594-BA40-8FC2-4ED3BAD54A14}" destId="{B569A0EB-1F29-E447-A74C-C8BB5F8C23F3}" srcOrd="9" destOrd="0" presId="urn:microsoft.com/office/officeart/2005/8/layout/vList2"/>
    <dgm:cxn modelId="{60A13980-D859-7E46-A514-35A5BA20F893}" type="presParOf" srcId="{65B1E303-4594-BA40-8FC2-4ED3BAD54A14}" destId="{A634C9F2-F878-E04D-8D3C-9111CAD027F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DAC8E16-9B49-484B-BC2E-431CB064662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1CE6403-0215-1849-BA90-C1AC665DD19A}">
      <dgm:prSet/>
      <dgm:spPr>
        <a:solidFill>
          <a:schemeClr val="accent6">
            <a:lumMod val="75000"/>
          </a:schemeClr>
        </a:solidFill>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Examine existing tools for potential bias</a:t>
          </a:r>
        </a:p>
      </dgm:t>
    </dgm:pt>
    <dgm:pt modelId="{AE0E5A1B-D595-2A47-9748-69E0FE37863F}" type="parTrans" cxnId="{72CC2B66-B2A7-B843-9E34-1111D35529A0}">
      <dgm:prSet/>
      <dgm:spPr/>
      <dgm:t>
        <a:bodyPr/>
        <a:lstStyle/>
        <a:p>
          <a:endParaRPr lang="en-US"/>
        </a:p>
      </dgm:t>
    </dgm:pt>
    <dgm:pt modelId="{54973A37-9237-C246-9121-05C5757D1773}" type="sibTrans" cxnId="{72CC2B66-B2A7-B843-9E34-1111D35529A0}">
      <dgm:prSet/>
      <dgm:spPr/>
      <dgm:t>
        <a:bodyPr/>
        <a:lstStyle/>
        <a:p>
          <a:endParaRPr lang="en-US"/>
        </a:p>
      </dgm:t>
    </dgm:pt>
    <dgm:pt modelId="{69BC06F7-6983-1648-A96D-50D0CCD06524}">
      <dgm:prSet/>
      <dgm:spPr>
        <a:solidFill>
          <a:schemeClr val="accent6">
            <a:lumMod val="75000"/>
          </a:schemeClr>
        </a:solidFill>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Use rating scales that minimize bias</a:t>
          </a:r>
        </a:p>
      </dgm:t>
    </dgm:pt>
    <dgm:pt modelId="{6F3BF0E1-F343-F340-A27D-46DFD85E3170}" type="parTrans" cxnId="{3D4B0874-E49D-684A-BA7F-270C4BDFB4A7}">
      <dgm:prSet/>
      <dgm:spPr/>
      <dgm:t>
        <a:bodyPr/>
        <a:lstStyle/>
        <a:p>
          <a:endParaRPr lang="en-US"/>
        </a:p>
      </dgm:t>
    </dgm:pt>
    <dgm:pt modelId="{21667EA2-799E-844A-9235-A17897C148EB}" type="sibTrans" cxnId="{3D4B0874-E49D-684A-BA7F-270C4BDFB4A7}">
      <dgm:prSet/>
      <dgm:spPr/>
      <dgm:t>
        <a:bodyPr/>
        <a:lstStyle/>
        <a:p>
          <a:endParaRPr lang="en-US"/>
        </a:p>
      </dgm:t>
    </dgm:pt>
    <dgm:pt modelId="{312A8203-6DAD-8749-A157-F90FE42D03C5}">
      <dgm:prSet/>
      <dgm:spPr>
        <a:solidFill>
          <a:schemeClr val="accent6">
            <a:lumMod val="75000"/>
          </a:schemeClr>
        </a:solidFill>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Incorporate narrative assessment</a:t>
          </a:r>
        </a:p>
      </dgm:t>
    </dgm:pt>
    <dgm:pt modelId="{6E098127-BACA-264C-8AE5-0CDAF844DDB7}" type="parTrans" cxnId="{2CAE064A-43DE-4442-B8D5-6CAA19FF88AE}">
      <dgm:prSet/>
      <dgm:spPr/>
      <dgm:t>
        <a:bodyPr/>
        <a:lstStyle/>
        <a:p>
          <a:endParaRPr lang="en-US"/>
        </a:p>
      </dgm:t>
    </dgm:pt>
    <dgm:pt modelId="{8A5541F2-1005-B54E-A55F-948581997F93}" type="sibTrans" cxnId="{2CAE064A-43DE-4442-B8D5-6CAA19FF88AE}">
      <dgm:prSet/>
      <dgm:spPr/>
      <dgm:t>
        <a:bodyPr/>
        <a:lstStyle/>
        <a:p>
          <a:endParaRPr lang="en-US"/>
        </a:p>
      </dgm:t>
    </dgm:pt>
    <dgm:pt modelId="{1A2A35FF-695D-E04E-8510-B999438BEA5A}">
      <dgm:prSet/>
      <dgm:spPr>
        <a:solidFill>
          <a:schemeClr val="accent6">
            <a:lumMod val="75000"/>
          </a:schemeClr>
        </a:solidFill>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Use group process for high stakes decisions</a:t>
          </a:r>
        </a:p>
      </dgm:t>
    </dgm:pt>
    <dgm:pt modelId="{1440A460-F041-EF4D-BB7E-E2BACB9DA234}" type="parTrans" cxnId="{6F375326-AA0F-674F-ABB6-D97CF5EA4F56}">
      <dgm:prSet/>
      <dgm:spPr/>
      <dgm:t>
        <a:bodyPr/>
        <a:lstStyle/>
        <a:p>
          <a:endParaRPr lang="en-US"/>
        </a:p>
      </dgm:t>
    </dgm:pt>
    <dgm:pt modelId="{86E0E630-2638-114D-A589-2ECEF359EEB6}" type="sibTrans" cxnId="{6F375326-AA0F-674F-ABB6-D97CF5EA4F56}">
      <dgm:prSet/>
      <dgm:spPr/>
      <dgm:t>
        <a:bodyPr/>
        <a:lstStyle/>
        <a:p>
          <a:endParaRPr lang="en-US"/>
        </a:p>
      </dgm:t>
    </dgm:pt>
    <dgm:pt modelId="{60C11AD0-1C15-3A46-A1AA-03F3603F317A}">
      <dgm:prSet/>
      <dgm:spPr>
        <a:solidFill>
          <a:schemeClr val="accent6">
            <a:lumMod val="75000"/>
          </a:schemeClr>
        </a:solidFill>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Faculty/assessor training</a:t>
          </a:r>
        </a:p>
      </dgm:t>
    </dgm:pt>
    <dgm:pt modelId="{87D14822-B309-9D42-935D-9CFF3932837B}" type="parTrans" cxnId="{F58EDCF6-924A-024F-8B93-18EF2C48DFC8}">
      <dgm:prSet/>
      <dgm:spPr/>
      <dgm:t>
        <a:bodyPr/>
        <a:lstStyle/>
        <a:p>
          <a:endParaRPr lang="en-US"/>
        </a:p>
      </dgm:t>
    </dgm:pt>
    <dgm:pt modelId="{3E43E7EC-C7C1-5B46-BC9B-2B907E0EF93D}" type="sibTrans" cxnId="{F58EDCF6-924A-024F-8B93-18EF2C48DFC8}">
      <dgm:prSet/>
      <dgm:spPr/>
      <dgm:t>
        <a:bodyPr/>
        <a:lstStyle/>
        <a:p>
          <a:endParaRPr lang="en-US"/>
        </a:p>
      </dgm:t>
    </dgm:pt>
    <dgm:pt modelId="{0CBA9040-971A-9C45-90DF-B40576E8E724}" type="pres">
      <dgm:prSet presAssocID="{1DAC8E16-9B49-484B-BC2E-431CB0646626}" presName="linear" presStyleCnt="0">
        <dgm:presLayoutVars>
          <dgm:animLvl val="lvl"/>
          <dgm:resizeHandles val="exact"/>
        </dgm:presLayoutVars>
      </dgm:prSet>
      <dgm:spPr/>
    </dgm:pt>
    <dgm:pt modelId="{C2BAFF1B-5E59-3641-8507-3BBAABCDB928}" type="pres">
      <dgm:prSet presAssocID="{61CE6403-0215-1849-BA90-C1AC665DD19A}" presName="parentText" presStyleLbl="node1" presStyleIdx="0" presStyleCnt="5">
        <dgm:presLayoutVars>
          <dgm:chMax val="0"/>
          <dgm:bulletEnabled val="1"/>
        </dgm:presLayoutVars>
      </dgm:prSet>
      <dgm:spPr/>
    </dgm:pt>
    <dgm:pt modelId="{BC7F8685-5695-6244-8C43-4AAAE1C12E61}" type="pres">
      <dgm:prSet presAssocID="{54973A37-9237-C246-9121-05C5757D1773}" presName="spacer" presStyleCnt="0"/>
      <dgm:spPr/>
    </dgm:pt>
    <dgm:pt modelId="{1D0FC3F4-46CB-0D46-9BAC-858BD711F314}" type="pres">
      <dgm:prSet presAssocID="{69BC06F7-6983-1648-A96D-50D0CCD06524}" presName="parentText" presStyleLbl="node1" presStyleIdx="1" presStyleCnt="5">
        <dgm:presLayoutVars>
          <dgm:chMax val="0"/>
          <dgm:bulletEnabled val="1"/>
        </dgm:presLayoutVars>
      </dgm:prSet>
      <dgm:spPr/>
    </dgm:pt>
    <dgm:pt modelId="{38B7FF95-F604-2249-8686-944BA4861427}" type="pres">
      <dgm:prSet presAssocID="{21667EA2-799E-844A-9235-A17897C148EB}" presName="spacer" presStyleCnt="0"/>
      <dgm:spPr/>
    </dgm:pt>
    <dgm:pt modelId="{68962006-8928-1244-B3DB-D19F1A5645A2}" type="pres">
      <dgm:prSet presAssocID="{312A8203-6DAD-8749-A157-F90FE42D03C5}" presName="parentText" presStyleLbl="node1" presStyleIdx="2" presStyleCnt="5">
        <dgm:presLayoutVars>
          <dgm:chMax val="0"/>
          <dgm:bulletEnabled val="1"/>
        </dgm:presLayoutVars>
      </dgm:prSet>
      <dgm:spPr/>
    </dgm:pt>
    <dgm:pt modelId="{1BA1DADE-6717-144A-AADC-F098E7A4B768}" type="pres">
      <dgm:prSet presAssocID="{8A5541F2-1005-B54E-A55F-948581997F93}" presName="spacer" presStyleCnt="0"/>
      <dgm:spPr/>
    </dgm:pt>
    <dgm:pt modelId="{121F29D9-1649-2F42-924A-216CD03DA30C}" type="pres">
      <dgm:prSet presAssocID="{1A2A35FF-695D-E04E-8510-B999438BEA5A}" presName="parentText" presStyleLbl="node1" presStyleIdx="3" presStyleCnt="5">
        <dgm:presLayoutVars>
          <dgm:chMax val="0"/>
          <dgm:bulletEnabled val="1"/>
        </dgm:presLayoutVars>
      </dgm:prSet>
      <dgm:spPr/>
    </dgm:pt>
    <dgm:pt modelId="{4121FF3D-C889-7849-BBE6-DF8306A71559}" type="pres">
      <dgm:prSet presAssocID="{86E0E630-2638-114D-A589-2ECEF359EEB6}" presName="spacer" presStyleCnt="0"/>
      <dgm:spPr/>
    </dgm:pt>
    <dgm:pt modelId="{B33D46FD-C32F-EF46-8074-556F140E5C4B}" type="pres">
      <dgm:prSet presAssocID="{60C11AD0-1C15-3A46-A1AA-03F3603F317A}" presName="parentText" presStyleLbl="node1" presStyleIdx="4" presStyleCnt="5">
        <dgm:presLayoutVars>
          <dgm:chMax val="0"/>
          <dgm:bulletEnabled val="1"/>
        </dgm:presLayoutVars>
      </dgm:prSet>
      <dgm:spPr/>
    </dgm:pt>
  </dgm:ptLst>
  <dgm:cxnLst>
    <dgm:cxn modelId="{A207A413-CF66-3E4E-9AA5-7488786DE21C}" type="presOf" srcId="{312A8203-6DAD-8749-A157-F90FE42D03C5}" destId="{68962006-8928-1244-B3DB-D19F1A5645A2}" srcOrd="0" destOrd="0" presId="urn:microsoft.com/office/officeart/2005/8/layout/vList2"/>
    <dgm:cxn modelId="{6F375326-AA0F-674F-ABB6-D97CF5EA4F56}" srcId="{1DAC8E16-9B49-484B-BC2E-431CB0646626}" destId="{1A2A35FF-695D-E04E-8510-B999438BEA5A}" srcOrd="3" destOrd="0" parTransId="{1440A460-F041-EF4D-BB7E-E2BACB9DA234}" sibTransId="{86E0E630-2638-114D-A589-2ECEF359EEB6}"/>
    <dgm:cxn modelId="{91BF9C61-D1C1-8046-82FE-673821EBB399}" type="presOf" srcId="{61CE6403-0215-1849-BA90-C1AC665DD19A}" destId="{C2BAFF1B-5E59-3641-8507-3BBAABCDB928}" srcOrd="0" destOrd="0" presId="urn:microsoft.com/office/officeart/2005/8/layout/vList2"/>
    <dgm:cxn modelId="{72CC2B66-B2A7-B843-9E34-1111D35529A0}" srcId="{1DAC8E16-9B49-484B-BC2E-431CB0646626}" destId="{61CE6403-0215-1849-BA90-C1AC665DD19A}" srcOrd="0" destOrd="0" parTransId="{AE0E5A1B-D595-2A47-9748-69E0FE37863F}" sibTransId="{54973A37-9237-C246-9121-05C5757D1773}"/>
    <dgm:cxn modelId="{E2386A68-6760-9F4A-9FF5-93CFFD28404C}" type="presOf" srcId="{1DAC8E16-9B49-484B-BC2E-431CB0646626}" destId="{0CBA9040-971A-9C45-90DF-B40576E8E724}" srcOrd="0" destOrd="0" presId="urn:microsoft.com/office/officeart/2005/8/layout/vList2"/>
    <dgm:cxn modelId="{2CAE064A-43DE-4442-B8D5-6CAA19FF88AE}" srcId="{1DAC8E16-9B49-484B-BC2E-431CB0646626}" destId="{312A8203-6DAD-8749-A157-F90FE42D03C5}" srcOrd="2" destOrd="0" parTransId="{6E098127-BACA-264C-8AE5-0CDAF844DDB7}" sibTransId="{8A5541F2-1005-B54E-A55F-948581997F93}"/>
    <dgm:cxn modelId="{E69B694F-3579-814F-AB79-9D620FEED048}" type="presOf" srcId="{1A2A35FF-695D-E04E-8510-B999438BEA5A}" destId="{121F29D9-1649-2F42-924A-216CD03DA30C}" srcOrd="0" destOrd="0" presId="urn:microsoft.com/office/officeart/2005/8/layout/vList2"/>
    <dgm:cxn modelId="{3D4B0874-E49D-684A-BA7F-270C4BDFB4A7}" srcId="{1DAC8E16-9B49-484B-BC2E-431CB0646626}" destId="{69BC06F7-6983-1648-A96D-50D0CCD06524}" srcOrd="1" destOrd="0" parTransId="{6F3BF0E1-F343-F340-A27D-46DFD85E3170}" sibTransId="{21667EA2-799E-844A-9235-A17897C148EB}"/>
    <dgm:cxn modelId="{8635EB85-221C-334C-B675-BBBEEBE7A93D}" type="presOf" srcId="{69BC06F7-6983-1648-A96D-50D0CCD06524}" destId="{1D0FC3F4-46CB-0D46-9BAC-858BD711F314}" srcOrd="0" destOrd="0" presId="urn:microsoft.com/office/officeart/2005/8/layout/vList2"/>
    <dgm:cxn modelId="{6E310EB8-198E-594C-8BD0-E3698E3D47B9}" type="presOf" srcId="{60C11AD0-1C15-3A46-A1AA-03F3603F317A}" destId="{B33D46FD-C32F-EF46-8074-556F140E5C4B}" srcOrd="0" destOrd="0" presId="urn:microsoft.com/office/officeart/2005/8/layout/vList2"/>
    <dgm:cxn modelId="{F58EDCF6-924A-024F-8B93-18EF2C48DFC8}" srcId="{1DAC8E16-9B49-484B-BC2E-431CB0646626}" destId="{60C11AD0-1C15-3A46-A1AA-03F3603F317A}" srcOrd="4" destOrd="0" parTransId="{87D14822-B309-9D42-935D-9CFF3932837B}" sibTransId="{3E43E7EC-C7C1-5B46-BC9B-2B907E0EF93D}"/>
    <dgm:cxn modelId="{6FB70E29-2F3A-724C-A23D-DFAEC3C37648}" type="presParOf" srcId="{0CBA9040-971A-9C45-90DF-B40576E8E724}" destId="{C2BAFF1B-5E59-3641-8507-3BBAABCDB928}" srcOrd="0" destOrd="0" presId="urn:microsoft.com/office/officeart/2005/8/layout/vList2"/>
    <dgm:cxn modelId="{B260C1A0-787F-584D-8BB6-A49297C344ED}" type="presParOf" srcId="{0CBA9040-971A-9C45-90DF-B40576E8E724}" destId="{BC7F8685-5695-6244-8C43-4AAAE1C12E61}" srcOrd="1" destOrd="0" presId="urn:microsoft.com/office/officeart/2005/8/layout/vList2"/>
    <dgm:cxn modelId="{54B074F2-BA9A-4C41-A43D-492CF5F24F16}" type="presParOf" srcId="{0CBA9040-971A-9C45-90DF-B40576E8E724}" destId="{1D0FC3F4-46CB-0D46-9BAC-858BD711F314}" srcOrd="2" destOrd="0" presId="urn:microsoft.com/office/officeart/2005/8/layout/vList2"/>
    <dgm:cxn modelId="{C4D617CC-1E41-6641-9160-2B09210AAEB1}" type="presParOf" srcId="{0CBA9040-971A-9C45-90DF-B40576E8E724}" destId="{38B7FF95-F604-2249-8686-944BA4861427}" srcOrd="3" destOrd="0" presId="urn:microsoft.com/office/officeart/2005/8/layout/vList2"/>
    <dgm:cxn modelId="{9E456105-C667-4643-BAA5-7E2A364A3A25}" type="presParOf" srcId="{0CBA9040-971A-9C45-90DF-B40576E8E724}" destId="{68962006-8928-1244-B3DB-D19F1A5645A2}" srcOrd="4" destOrd="0" presId="urn:microsoft.com/office/officeart/2005/8/layout/vList2"/>
    <dgm:cxn modelId="{D0B48A1E-F662-7745-A988-0523C38517CF}" type="presParOf" srcId="{0CBA9040-971A-9C45-90DF-B40576E8E724}" destId="{1BA1DADE-6717-144A-AADC-F098E7A4B768}" srcOrd="5" destOrd="0" presId="urn:microsoft.com/office/officeart/2005/8/layout/vList2"/>
    <dgm:cxn modelId="{9F11F014-2E6E-674F-8FAE-E57F7EF51114}" type="presParOf" srcId="{0CBA9040-971A-9C45-90DF-B40576E8E724}" destId="{121F29D9-1649-2F42-924A-216CD03DA30C}" srcOrd="6" destOrd="0" presId="urn:microsoft.com/office/officeart/2005/8/layout/vList2"/>
    <dgm:cxn modelId="{CA95E226-BA94-6C49-A547-D44786FC8671}" type="presParOf" srcId="{0CBA9040-971A-9C45-90DF-B40576E8E724}" destId="{4121FF3D-C889-7849-BBE6-DF8306A71559}" srcOrd="7" destOrd="0" presId="urn:microsoft.com/office/officeart/2005/8/layout/vList2"/>
    <dgm:cxn modelId="{725BBED3-39C1-0E41-AD0D-41B9B4D9C6A1}" type="presParOf" srcId="{0CBA9040-971A-9C45-90DF-B40576E8E724}" destId="{B33D46FD-C32F-EF46-8074-556F140E5C4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6C6B0E-6638-AB40-A3DA-C0C739A18625}"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en-US"/>
        </a:p>
      </dgm:t>
    </dgm:pt>
    <dgm:pt modelId="{8DA52440-B960-CB4E-A141-35984F3DB786}">
      <dgm:prSet phldrT="[Text]" custT="1"/>
      <dgm:spPr/>
      <dgm:t>
        <a:bodyPr/>
        <a:lstStyle/>
        <a:p>
          <a:r>
            <a:rPr lang="en-US" sz="1800" dirty="0"/>
            <a:t>1</a:t>
          </a:r>
          <a:endParaRPr lang="en-US" sz="1800" b="0" i="0" dirty="0">
            <a:latin typeface="Calibri" panose="020F0502020204030204" pitchFamily="34" charset="0"/>
            <a:ea typeface="Tahoma" panose="020B0604030504040204" pitchFamily="34" charset="0"/>
            <a:cs typeface="Calibri" panose="020F0502020204030204" pitchFamily="34" charset="0"/>
          </a:endParaRPr>
        </a:p>
      </dgm:t>
    </dgm:pt>
    <dgm:pt modelId="{253D3037-53A0-F644-A49D-7072E714B367}" type="parTrans" cxnId="{E564E7BB-0BF2-8D49-9E23-45591E708A95}">
      <dgm:prSet/>
      <dgm:spPr/>
      <dgm:t>
        <a:bodyPr/>
        <a:lstStyle/>
        <a:p>
          <a:endParaRPr lang="en-US"/>
        </a:p>
      </dgm:t>
    </dgm:pt>
    <dgm:pt modelId="{15132FE1-6742-9640-9A77-41042A09B0EB}" type="sibTrans" cxnId="{E564E7BB-0BF2-8D49-9E23-45591E708A95}">
      <dgm:prSet/>
      <dgm:spPr/>
      <dgm:t>
        <a:bodyPr/>
        <a:lstStyle/>
        <a:p>
          <a:endParaRPr lang="en-US"/>
        </a:p>
      </dgm:t>
    </dgm:pt>
    <dgm:pt modelId="{175D2B57-C049-634E-8B9A-48DE2404392F}">
      <dgm:prSet phldrT="[Tex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Needed complete guidance (completely dependent)</a:t>
          </a:r>
        </a:p>
      </dgm:t>
    </dgm:pt>
    <dgm:pt modelId="{FC30C599-39C7-7748-A166-1EF76C67039C}" type="parTrans" cxnId="{630724F6-1465-D146-B37F-40634D90FEAE}">
      <dgm:prSet/>
      <dgm:spPr/>
      <dgm:t>
        <a:bodyPr/>
        <a:lstStyle/>
        <a:p>
          <a:endParaRPr lang="en-US"/>
        </a:p>
      </dgm:t>
    </dgm:pt>
    <dgm:pt modelId="{372BD34B-60EB-DB49-9B59-DD54D7FD2F0E}" type="sibTrans" cxnId="{630724F6-1465-D146-B37F-40634D90FEAE}">
      <dgm:prSet/>
      <dgm:spPr/>
      <dgm:t>
        <a:bodyPr/>
        <a:lstStyle/>
        <a:p>
          <a:endParaRPr lang="en-US"/>
        </a:p>
      </dgm:t>
    </dgm:pt>
    <dgm:pt modelId="{2C4371A7-AE22-AF4B-BE3D-0555052A0DC0}">
      <dgm:prSet phldrT="[Tex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3</a:t>
          </a:r>
        </a:p>
      </dgm:t>
    </dgm:pt>
    <dgm:pt modelId="{E1A054B6-E1E1-864E-9F8A-F364471DE367}" type="parTrans" cxnId="{14A2E9F3-E459-674E-84EB-3DC0341A559C}">
      <dgm:prSet/>
      <dgm:spPr/>
      <dgm:t>
        <a:bodyPr/>
        <a:lstStyle/>
        <a:p>
          <a:endParaRPr lang="en-US"/>
        </a:p>
      </dgm:t>
    </dgm:pt>
    <dgm:pt modelId="{448DEF0B-218D-7244-81D3-CC12105BDFC5}" type="sibTrans" cxnId="{14A2E9F3-E459-674E-84EB-3DC0341A559C}">
      <dgm:prSet/>
      <dgm:spPr/>
      <dgm:t>
        <a:bodyPr/>
        <a:lstStyle/>
        <a:p>
          <a:endParaRPr lang="en-US"/>
        </a:p>
      </dgm:t>
    </dgm:pt>
    <dgm:pt modelId="{B60E113E-1294-824C-8C30-6CA282CAF8BE}">
      <dgm:prSet phldrT="[Tex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I needed to prompt, intermittent direction</a:t>
          </a:r>
        </a:p>
      </dgm:t>
    </dgm:pt>
    <dgm:pt modelId="{4EF7E975-9362-384D-924B-5D346EF333E4}" type="parTrans" cxnId="{4532D944-367E-254F-BBF2-CF31E6770E61}">
      <dgm:prSet/>
      <dgm:spPr/>
      <dgm:t>
        <a:bodyPr/>
        <a:lstStyle/>
        <a:p>
          <a:endParaRPr lang="en-US"/>
        </a:p>
      </dgm:t>
    </dgm:pt>
    <dgm:pt modelId="{390E1B93-81D0-EC4C-AC8A-7C75188BAD6E}" type="sibTrans" cxnId="{4532D944-367E-254F-BBF2-CF31E6770E61}">
      <dgm:prSet/>
      <dgm:spPr/>
      <dgm:t>
        <a:bodyPr/>
        <a:lstStyle/>
        <a:p>
          <a:endParaRPr lang="en-US"/>
        </a:p>
      </dgm:t>
    </dgm:pt>
    <dgm:pt modelId="{E7833765-8E97-E74C-BE8F-19C7D1B6831B}">
      <dgm:prSet phldrT="[Tex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4</a:t>
          </a:r>
        </a:p>
      </dgm:t>
    </dgm:pt>
    <dgm:pt modelId="{5A3BA3BE-9D29-B847-8173-E271EE2998DF}" type="parTrans" cxnId="{527CA18A-599F-C540-A8D0-135481A0750F}">
      <dgm:prSet/>
      <dgm:spPr/>
      <dgm:t>
        <a:bodyPr/>
        <a:lstStyle/>
        <a:p>
          <a:endParaRPr lang="en-US"/>
        </a:p>
      </dgm:t>
    </dgm:pt>
    <dgm:pt modelId="{9ACAE2A8-7A0A-DF4C-BC6D-CFF966B9BFB6}" type="sibTrans" cxnId="{527CA18A-599F-C540-A8D0-135481A0750F}">
      <dgm:prSet/>
      <dgm:spPr/>
      <dgm:t>
        <a:bodyPr/>
        <a:lstStyle/>
        <a:p>
          <a:endParaRPr lang="en-US"/>
        </a:p>
      </dgm:t>
    </dgm:pt>
    <dgm:pt modelId="{2F643C29-FCD0-234B-8E3B-4C0F21C1270D}">
      <dgm:prSet phldrT="[Text]"/>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5</a:t>
          </a:r>
        </a:p>
      </dgm:t>
    </dgm:pt>
    <dgm:pt modelId="{9CC61883-9F56-E847-BD42-A19339172740}" type="parTrans" cxnId="{2B1DC1D3-66EA-D741-B6B8-6922038EE4C6}">
      <dgm:prSet/>
      <dgm:spPr/>
      <dgm:t>
        <a:bodyPr/>
        <a:lstStyle/>
        <a:p>
          <a:endParaRPr lang="en-US"/>
        </a:p>
      </dgm:t>
    </dgm:pt>
    <dgm:pt modelId="{16D7B5AB-A370-524A-BDC6-96982FF1C277}" type="sibTrans" cxnId="{2B1DC1D3-66EA-D741-B6B8-6922038EE4C6}">
      <dgm:prSet/>
      <dgm:spPr/>
      <dgm:t>
        <a:bodyPr/>
        <a:lstStyle/>
        <a:p>
          <a:endParaRPr lang="en-US"/>
        </a:p>
      </dgm:t>
    </dgm:pt>
    <dgm:pt modelId="{194DB44D-2E1A-8941-810D-93B3DCF428EB}">
      <dgm:prSet phldrT="[Text]"/>
      <dgm:spPr/>
      <dgm:t>
        <a:bodyPr/>
        <a:lstStyle/>
        <a:p>
          <a:r>
            <a:rPr lang="en-US" b="0" i="0" dirty="0">
              <a:latin typeface="Calibri" panose="020F0502020204030204" pitchFamily="34" charset="0"/>
              <a:ea typeface="Tahoma" panose="020B0604030504040204" pitchFamily="34" charset="0"/>
              <a:cs typeface="Calibri" panose="020F0502020204030204" pitchFamily="34" charset="0"/>
            </a:rPr>
            <a:t>They performed (completely independent)</a:t>
          </a:r>
        </a:p>
      </dgm:t>
    </dgm:pt>
    <dgm:pt modelId="{5F8732C5-69A3-B046-B542-B78C5A7A172B}" type="parTrans" cxnId="{F14D327F-5EC3-564A-9DB2-694FB55CF82B}">
      <dgm:prSet/>
      <dgm:spPr/>
      <dgm:t>
        <a:bodyPr/>
        <a:lstStyle/>
        <a:p>
          <a:endParaRPr lang="en-US"/>
        </a:p>
      </dgm:t>
    </dgm:pt>
    <dgm:pt modelId="{3A7D664C-00BF-DC4D-864F-10123F71F175}" type="sibTrans" cxnId="{F14D327F-5EC3-564A-9DB2-694FB55CF82B}">
      <dgm:prSet/>
      <dgm:spPr/>
      <dgm:t>
        <a:bodyPr/>
        <a:lstStyle/>
        <a:p>
          <a:endParaRPr lang="en-US"/>
        </a:p>
      </dgm:t>
    </dgm:pt>
    <dgm:pt modelId="{51ED3402-C8DF-B644-8C06-3155C5C684F7}">
      <dgm:prSe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2</a:t>
          </a:r>
        </a:p>
      </dgm:t>
    </dgm:pt>
    <dgm:pt modelId="{18E81754-A5AF-BB4D-BFD9-C6BC21CB996C}" type="parTrans" cxnId="{481FBB49-6967-924A-BF57-FFC22EB57350}">
      <dgm:prSet/>
      <dgm:spPr/>
      <dgm:t>
        <a:bodyPr/>
        <a:lstStyle/>
        <a:p>
          <a:endParaRPr lang="en-US"/>
        </a:p>
      </dgm:t>
    </dgm:pt>
    <dgm:pt modelId="{ABE1178F-2D14-9D4E-B67F-982C83CD2190}" type="sibTrans" cxnId="{481FBB49-6967-924A-BF57-FFC22EB57350}">
      <dgm:prSet/>
      <dgm:spPr/>
      <dgm:t>
        <a:bodyPr/>
        <a:lstStyle/>
        <a:p>
          <a:endParaRPr lang="en-US"/>
        </a:p>
      </dgm:t>
    </dgm:pt>
    <dgm:pt modelId="{E4987B75-5873-7C49-8FFF-456AA1F715F4}">
      <dgm:prSe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I had to talk them through, guided direction</a:t>
          </a:r>
        </a:p>
      </dgm:t>
    </dgm:pt>
    <dgm:pt modelId="{4F72B5E9-36DF-5640-9781-36B75BD0BD16}" type="parTrans" cxnId="{1B05110D-3394-B74F-973E-9C8E0D09D18C}">
      <dgm:prSet/>
      <dgm:spPr/>
      <dgm:t>
        <a:bodyPr/>
        <a:lstStyle/>
        <a:p>
          <a:endParaRPr lang="en-US"/>
        </a:p>
      </dgm:t>
    </dgm:pt>
    <dgm:pt modelId="{3BC48398-FC28-5F48-8544-651756DBFFA0}" type="sibTrans" cxnId="{1B05110D-3394-B74F-973E-9C8E0D09D18C}">
      <dgm:prSet/>
      <dgm:spPr/>
      <dgm:t>
        <a:bodyPr/>
        <a:lstStyle/>
        <a:p>
          <a:endParaRPr lang="en-US"/>
        </a:p>
      </dgm:t>
    </dgm:pt>
    <dgm:pt modelId="{372A7DE5-C733-0646-B00B-386D241F8901}">
      <dgm:prSet phldrT="[Text]" custT="1"/>
      <dgm:spPr/>
      <dgm:t>
        <a:bodyPr/>
        <a:lstStyle/>
        <a:p>
          <a:r>
            <a:rPr lang="en-US" sz="1800" b="0" i="0" dirty="0">
              <a:latin typeface="Calibri" panose="020F0502020204030204" pitchFamily="34" charset="0"/>
              <a:ea typeface="Tahoma" panose="020B0604030504040204" pitchFamily="34" charset="0"/>
              <a:cs typeface="Calibri" panose="020F0502020204030204" pitchFamily="34" charset="0"/>
            </a:rPr>
            <a:t>I needed to provide minor direction</a:t>
          </a:r>
        </a:p>
      </dgm:t>
    </dgm:pt>
    <dgm:pt modelId="{18CE438C-84FB-AC4F-95F2-F93D1539FE1C}" type="parTrans" cxnId="{773F3457-8A24-CF49-BD2D-EFBD9FE11D52}">
      <dgm:prSet/>
      <dgm:spPr/>
      <dgm:t>
        <a:bodyPr/>
        <a:lstStyle/>
        <a:p>
          <a:endParaRPr lang="en-US"/>
        </a:p>
      </dgm:t>
    </dgm:pt>
    <dgm:pt modelId="{06DFAD73-7C93-9149-B399-84469E44CCAA}" type="sibTrans" cxnId="{773F3457-8A24-CF49-BD2D-EFBD9FE11D52}">
      <dgm:prSet/>
      <dgm:spPr/>
      <dgm:t>
        <a:bodyPr/>
        <a:lstStyle/>
        <a:p>
          <a:endParaRPr lang="en-US"/>
        </a:p>
      </dgm:t>
    </dgm:pt>
    <dgm:pt modelId="{84AD1091-9F44-EB4A-A0FE-7B86AAAD2732}" type="pres">
      <dgm:prSet presAssocID="{A86C6B0E-6638-AB40-A3DA-C0C739A18625}" presName="linearFlow" presStyleCnt="0">
        <dgm:presLayoutVars>
          <dgm:dir/>
          <dgm:animLvl val="lvl"/>
          <dgm:resizeHandles val="exact"/>
        </dgm:presLayoutVars>
      </dgm:prSet>
      <dgm:spPr/>
    </dgm:pt>
    <dgm:pt modelId="{8BC72454-ECC5-4E4C-A487-87F1C35BA2A7}" type="pres">
      <dgm:prSet presAssocID="{8DA52440-B960-CB4E-A141-35984F3DB786}" presName="composite" presStyleCnt="0"/>
      <dgm:spPr/>
    </dgm:pt>
    <dgm:pt modelId="{AD9E8E7C-AE87-6249-A157-3EBABD07627E}" type="pres">
      <dgm:prSet presAssocID="{8DA52440-B960-CB4E-A141-35984F3DB786}" presName="parentText" presStyleLbl="alignNode1" presStyleIdx="0" presStyleCnt="5">
        <dgm:presLayoutVars>
          <dgm:chMax val="1"/>
          <dgm:bulletEnabled val="1"/>
        </dgm:presLayoutVars>
      </dgm:prSet>
      <dgm:spPr/>
    </dgm:pt>
    <dgm:pt modelId="{A98AC9B7-E12C-DE4D-B386-E25E4A6EB360}" type="pres">
      <dgm:prSet presAssocID="{8DA52440-B960-CB4E-A141-35984F3DB786}" presName="descendantText" presStyleLbl="alignAcc1" presStyleIdx="0" presStyleCnt="5">
        <dgm:presLayoutVars>
          <dgm:bulletEnabled val="1"/>
        </dgm:presLayoutVars>
      </dgm:prSet>
      <dgm:spPr/>
    </dgm:pt>
    <dgm:pt modelId="{CD192DC8-5D25-264F-A893-69CB4274F981}" type="pres">
      <dgm:prSet presAssocID="{15132FE1-6742-9640-9A77-41042A09B0EB}" presName="sp" presStyleCnt="0"/>
      <dgm:spPr/>
    </dgm:pt>
    <dgm:pt modelId="{BD83E90B-BBAB-664C-A901-D4C071A97219}" type="pres">
      <dgm:prSet presAssocID="{51ED3402-C8DF-B644-8C06-3155C5C684F7}" presName="composite" presStyleCnt="0"/>
      <dgm:spPr/>
    </dgm:pt>
    <dgm:pt modelId="{ED02473C-97C9-8D47-B32B-8919E340706D}" type="pres">
      <dgm:prSet presAssocID="{51ED3402-C8DF-B644-8C06-3155C5C684F7}" presName="parentText" presStyleLbl="alignNode1" presStyleIdx="1" presStyleCnt="5">
        <dgm:presLayoutVars>
          <dgm:chMax val="1"/>
          <dgm:bulletEnabled val="1"/>
        </dgm:presLayoutVars>
      </dgm:prSet>
      <dgm:spPr/>
    </dgm:pt>
    <dgm:pt modelId="{4B8DCAC5-F674-554B-B9B1-529E9147EE83}" type="pres">
      <dgm:prSet presAssocID="{51ED3402-C8DF-B644-8C06-3155C5C684F7}" presName="descendantText" presStyleLbl="alignAcc1" presStyleIdx="1" presStyleCnt="5">
        <dgm:presLayoutVars>
          <dgm:bulletEnabled val="1"/>
        </dgm:presLayoutVars>
      </dgm:prSet>
      <dgm:spPr/>
    </dgm:pt>
    <dgm:pt modelId="{9D0AA123-E91C-E345-A59D-9D9F2F90F765}" type="pres">
      <dgm:prSet presAssocID="{ABE1178F-2D14-9D4E-B67F-982C83CD2190}" presName="sp" presStyleCnt="0"/>
      <dgm:spPr/>
    </dgm:pt>
    <dgm:pt modelId="{AB91528E-1423-5F42-B098-B6235C3A55FB}" type="pres">
      <dgm:prSet presAssocID="{2C4371A7-AE22-AF4B-BE3D-0555052A0DC0}" presName="composite" presStyleCnt="0"/>
      <dgm:spPr/>
    </dgm:pt>
    <dgm:pt modelId="{C1F2422C-E2E1-F44E-9FC4-2C9C41C1E6E3}" type="pres">
      <dgm:prSet presAssocID="{2C4371A7-AE22-AF4B-BE3D-0555052A0DC0}" presName="parentText" presStyleLbl="alignNode1" presStyleIdx="2" presStyleCnt="5">
        <dgm:presLayoutVars>
          <dgm:chMax val="1"/>
          <dgm:bulletEnabled val="1"/>
        </dgm:presLayoutVars>
      </dgm:prSet>
      <dgm:spPr/>
    </dgm:pt>
    <dgm:pt modelId="{BDEAD05C-91A7-FB42-A842-44F8E5C1BDE3}" type="pres">
      <dgm:prSet presAssocID="{2C4371A7-AE22-AF4B-BE3D-0555052A0DC0}" presName="descendantText" presStyleLbl="alignAcc1" presStyleIdx="2" presStyleCnt="5">
        <dgm:presLayoutVars>
          <dgm:bulletEnabled val="1"/>
        </dgm:presLayoutVars>
      </dgm:prSet>
      <dgm:spPr/>
    </dgm:pt>
    <dgm:pt modelId="{99325453-0622-4646-BB00-04EAC9B10BBF}" type="pres">
      <dgm:prSet presAssocID="{448DEF0B-218D-7244-81D3-CC12105BDFC5}" presName="sp" presStyleCnt="0"/>
      <dgm:spPr/>
    </dgm:pt>
    <dgm:pt modelId="{5F292D82-E154-5641-A3BA-C71E86C1635D}" type="pres">
      <dgm:prSet presAssocID="{E7833765-8E97-E74C-BE8F-19C7D1B6831B}" presName="composite" presStyleCnt="0"/>
      <dgm:spPr/>
    </dgm:pt>
    <dgm:pt modelId="{9F1D8302-0110-9742-9FAB-14374811809C}" type="pres">
      <dgm:prSet presAssocID="{E7833765-8E97-E74C-BE8F-19C7D1B6831B}" presName="parentText" presStyleLbl="alignNode1" presStyleIdx="3" presStyleCnt="5">
        <dgm:presLayoutVars>
          <dgm:chMax val="1"/>
          <dgm:bulletEnabled val="1"/>
        </dgm:presLayoutVars>
      </dgm:prSet>
      <dgm:spPr/>
    </dgm:pt>
    <dgm:pt modelId="{71D0A368-65C2-AE45-B09B-21E4884A571F}" type="pres">
      <dgm:prSet presAssocID="{E7833765-8E97-E74C-BE8F-19C7D1B6831B}" presName="descendantText" presStyleLbl="alignAcc1" presStyleIdx="3" presStyleCnt="5">
        <dgm:presLayoutVars>
          <dgm:bulletEnabled val="1"/>
        </dgm:presLayoutVars>
      </dgm:prSet>
      <dgm:spPr/>
    </dgm:pt>
    <dgm:pt modelId="{D79A0DAE-1E18-6240-B58B-95574F6BC9DA}" type="pres">
      <dgm:prSet presAssocID="{9ACAE2A8-7A0A-DF4C-BC6D-CFF966B9BFB6}" presName="sp" presStyleCnt="0"/>
      <dgm:spPr/>
    </dgm:pt>
    <dgm:pt modelId="{D0E24052-1BC1-164E-8135-C9F9408D9234}" type="pres">
      <dgm:prSet presAssocID="{2F643C29-FCD0-234B-8E3B-4C0F21C1270D}" presName="composite" presStyleCnt="0"/>
      <dgm:spPr/>
    </dgm:pt>
    <dgm:pt modelId="{6E53ADCF-D86B-A34B-B869-AFCB4EABD839}" type="pres">
      <dgm:prSet presAssocID="{2F643C29-FCD0-234B-8E3B-4C0F21C1270D}" presName="parentText" presStyleLbl="alignNode1" presStyleIdx="4" presStyleCnt="5">
        <dgm:presLayoutVars>
          <dgm:chMax val="1"/>
          <dgm:bulletEnabled val="1"/>
        </dgm:presLayoutVars>
      </dgm:prSet>
      <dgm:spPr/>
    </dgm:pt>
    <dgm:pt modelId="{B6C830CC-E899-E54E-981B-ABA9F40332FE}" type="pres">
      <dgm:prSet presAssocID="{2F643C29-FCD0-234B-8E3B-4C0F21C1270D}" presName="descendantText" presStyleLbl="alignAcc1" presStyleIdx="4" presStyleCnt="5">
        <dgm:presLayoutVars>
          <dgm:bulletEnabled val="1"/>
        </dgm:presLayoutVars>
      </dgm:prSet>
      <dgm:spPr/>
    </dgm:pt>
  </dgm:ptLst>
  <dgm:cxnLst>
    <dgm:cxn modelId="{1B05110D-3394-B74F-973E-9C8E0D09D18C}" srcId="{51ED3402-C8DF-B644-8C06-3155C5C684F7}" destId="{E4987B75-5873-7C49-8FFF-456AA1F715F4}" srcOrd="0" destOrd="0" parTransId="{4F72B5E9-36DF-5640-9781-36B75BD0BD16}" sibTransId="{3BC48398-FC28-5F48-8544-651756DBFFA0}"/>
    <dgm:cxn modelId="{2EB2E119-93C5-5D4E-9100-732DB190EB5B}" type="presOf" srcId="{8DA52440-B960-CB4E-A141-35984F3DB786}" destId="{AD9E8E7C-AE87-6249-A157-3EBABD07627E}" srcOrd="0" destOrd="0" presId="urn:microsoft.com/office/officeart/2005/8/layout/chevron2"/>
    <dgm:cxn modelId="{8FCB2D26-B1B9-C646-99DF-EF3D14A7B25B}" type="presOf" srcId="{A86C6B0E-6638-AB40-A3DA-C0C739A18625}" destId="{84AD1091-9F44-EB4A-A0FE-7B86AAAD2732}" srcOrd="0" destOrd="0" presId="urn:microsoft.com/office/officeart/2005/8/layout/chevron2"/>
    <dgm:cxn modelId="{D1530235-694C-9D4A-86C8-9D1AD97C07BF}" type="presOf" srcId="{194DB44D-2E1A-8941-810D-93B3DCF428EB}" destId="{B6C830CC-E899-E54E-981B-ABA9F40332FE}" srcOrd="0" destOrd="0" presId="urn:microsoft.com/office/officeart/2005/8/layout/chevron2"/>
    <dgm:cxn modelId="{6AEA9737-D172-4F48-8C82-C05AB7243A1E}" type="presOf" srcId="{51ED3402-C8DF-B644-8C06-3155C5C684F7}" destId="{ED02473C-97C9-8D47-B32B-8919E340706D}" srcOrd="0" destOrd="0" presId="urn:microsoft.com/office/officeart/2005/8/layout/chevron2"/>
    <dgm:cxn modelId="{4532D944-367E-254F-BBF2-CF31E6770E61}" srcId="{2C4371A7-AE22-AF4B-BE3D-0555052A0DC0}" destId="{B60E113E-1294-824C-8C30-6CA282CAF8BE}" srcOrd="0" destOrd="0" parTransId="{4EF7E975-9362-384D-924B-5D346EF333E4}" sibTransId="{390E1B93-81D0-EC4C-AC8A-7C75188BAD6E}"/>
    <dgm:cxn modelId="{C0F8B265-D556-E94B-BC59-35F954C01038}" type="presOf" srcId="{E4987B75-5873-7C49-8FFF-456AA1F715F4}" destId="{4B8DCAC5-F674-554B-B9B1-529E9147EE83}" srcOrd="0" destOrd="0" presId="urn:microsoft.com/office/officeart/2005/8/layout/chevron2"/>
    <dgm:cxn modelId="{481FBB49-6967-924A-BF57-FFC22EB57350}" srcId="{A86C6B0E-6638-AB40-A3DA-C0C739A18625}" destId="{51ED3402-C8DF-B644-8C06-3155C5C684F7}" srcOrd="1" destOrd="0" parTransId="{18E81754-A5AF-BB4D-BFD9-C6BC21CB996C}" sibTransId="{ABE1178F-2D14-9D4E-B67F-982C83CD2190}"/>
    <dgm:cxn modelId="{773F3457-8A24-CF49-BD2D-EFBD9FE11D52}" srcId="{E7833765-8E97-E74C-BE8F-19C7D1B6831B}" destId="{372A7DE5-C733-0646-B00B-386D241F8901}" srcOrd="0" destOrd="0" parTransId="{18CE438C-84FB-AC4F-95F2-F93D1539FE1C}" sibTransId="{06DFAD73-7C93-9149-B399-84469E44CCAA}"/>
    <dgm:cxn modelId="{D5DFA67A-99BD-094D-8E39-561D50FEB329}" type="presOf" srcId="{E7833765-8E97-E74C-BE8F-19C7D1B6831B}" destId="{9F1D8302-0110-9742-9FAB-14374811809C}" srcOrd="0" destOrd="0" presId="urn:microsoft.com/office/officeart/2005/8/layout/chevron2"/>
    <dgm:cxn modelId="{F14D327F-5EC3-564A-9DB2-694FB55CF82B}" srcId="{2F643C29-FCD0-234B-8E3B-4C0F21C1270D}" destId="{194DB44D-2E1A-8941-810D-93B3DCF428EB}" srcOrd="0" destOrd="0" parTransId="{5F8732C5-69A3-B046-B542-B78C5A7A172B}" sibTransId="{3A7D664C-00BF-DC4D-864F-10123F71F175}"/>
    <dgm:cxn modelId="{527CA18A-599F-C540-A8D0-135481A0750F}" srcId="{A86C6B0E-6638-AB40-A3DA-C0C739A18625}" destId="{E7833765-8E97-E74C-BE8F-19C7D1B6831B}" srcOrd="3" destOrd="0" parTransId="{5A3BA3BE-9D29-B847-8173-E271EE2998DF}" sibTransId="{9ACAE2A8-7A0A-DF4C-BC6D-CFF966B9BFB6}"/>
    <dgm:cxn modelId="{3F15B29A-BF6E-3647-90B5-C3E8DC172806}" type="presOf" srcId="{372A7DE5-C733-0646-B00B-386D241F8901}" destId="{71D0A368-65C2-AE45-B09B-21E4884A571F}" srcOrd="0" destOrd="0" presId="urn:microsoft.com/office/officeart/2005/8/layout/chevron2"/>
    <dgm:cxn modelId="{E564E7BB-0BF2-8D49-9E23-45591E708A95}" srcId="{A86C6B0E-6638-AB40-A3DA-C0C739A18625}" destId="{8DA52440-B960-CB4E-A141-35984F3DB786}" srcOrd="0" destOrd="0" parTransId="{253D3037-53A0-F644-A49D-7072E714B367}" sibTransId="{15132FE1-6742-9640-9A77-41042A09B0EB}"/>
    <dgm:cxn modelId="{A59506C6-351D-9648-8DAB-FBBD935A9038}" type="presOf" srcId="{2C4371A7-AE22-AF4B-BE3D-0555052A0DC0}" destId="{C1F2422C-E2E1-F44E-9FC4-2C9C41C1E6E3}" srcOrd="0" destOrd="0" presId="urn:microsoft.com/office/officeart/2005/8/layout/chevron2"/>
    <dgm:cxn modelId="{2B1DC1D3-66EA-D741-B6B8-6922038EE4C6}" srcId="{A86C6B0E-6638-AB40-A3DA-C0C739A18625}" destId="{2F643C29-FCD0-234B-8E3B-4C0F21C1270D}" srcOrd="4" destOrd="0" parTransId="{9CC61883-9F56-E847-BD42-A19339172740}" sibTransId="{16D7B5AB-A370-524A-BDC6-96982FF1C277}"/>
    <dgm:cxn modelId="{0A1941DF-5132-B34C-8E5D-7CF17F6303B5}" type="presOf" srcId="{175D2B57-C049-634E-8B9A-48DE2404392F}" destId="{A98AC9B7-E12C-DE4D-B386-E25E4A6EB360}" srcOrd="0" destOrd="0" presId="urn:microsoft.com/office/officeart/2005/8/layout/chevron2"/>
    <dgm:cxn modelId="{1A9BA2E2-D707-4C4E-8E0C-9BB2EF8C498B}" type="presOf" srcId="{2F643C29-FCD0-234B-8E3B-4C0F21C1270D}" destId="{6E53ADCF-D86B-A34B-B869-AFCB4EABD839}" srcOrd="0" destOrd="0" presId="urn:microsoft.com/office/officeart/2005/8/layout/chevron2"/>
    <dgm:cxn modelId="{5E9C44EB-D7FD-7742-A410-74038DF3F863}" type="presOf" srcId="{B60E113E-1294-824C-8C30-6CA282CAF8BE}" destId="{BDEAD05C-91A7-FB42-A842-44F8E5C1BDE3}" srcOrd="0" destOrd="0" presId="urn:microsoft.com/office/officeart/2005/8/layout/chevron2"/>
    <dgm:cxn modelId="{14A2E9F3-E459-674E-84EB-3DC0341A559C}" srcId="{A86C6B0E-6638-AB40-A3DA-C0C739A18625}" destId="{2C4371A7-AE22-AF4B-BE3D-0555052A0DC0}" srcOrd="2" destOrd="0" parTransId="{E1A054B6-E1E1-864E-9F8A-F364471DE367}" sibTransId="{448DEF0B-218D-7244-81D3-CC12105BDFC5}"/>
    <dgm:cxn modelId="{630724F6-1465-D146-B37F-40634D90FEAE}" srcId="{8DA52440-B960-CB4E-A141-35984F3DB786}" destId="{175D2B57-C049-634E-8B9A-48DE2404392F}" srcOrd="0" destOrd="0" parTransId="{FC30C599-39C7-7748-A166-1EF76C67039C}" sibTransId="{372BD34B-60EB-DB49-9B59-DD54D7FD2F0E}"/>
    <dgm:cxn modelId="{84161E10-DCF5-3A4A-A4E1-646794306456}" type="presParOf" srcId="{84AD1091-9F44-EB4A-A0FE-7B86AAAD2732}" destId="{8BC72454-ECC5-4E4C-A487-87F1C35BA2A7}" srcOrd="0" destOrd="0" presId="urn:microsoft.com/office/officeart/2005/8/layout/chevron2"/>
    <dgm:cxn modelId="{8E82E67B-8D07-5549-91B2-33C2C24E652E}" type="presParOf" srcId="{8BC72454-ECC5-4E4C-A487-87F1C35BA2A7}" destId="{AD9E8E7C-AE87-6249-A157-3EBABD07627E}" srcOrd="0" destOrd="0" presId="urn:microsoft.com/office/officeart/2005/8/layout/chevron2"/>
    <dgm:cxn modelId="{7FF44DFD-CCDC-CF4E-8EB1-CB4CD20C3423}" type="presParOf" srcId="{8BC72454-ECC5-4E4C-A487-87F1C35BA2A7}" destId="{A98AC9B7-E12C-DE4D-B386-E25E4A6EB360}" srcOrd="1" destOrd="0" presId="urn:microsoft.com/office/officeart/2005/8/layout/chevron2"/>
    <dgm:cxn modelId="{9583140E-2F81-954D-A98A-8A0C504274A5}" type="presParOf" srcId="{84AD1091-9F44-EB4A-A0FE-7B86AAAD2732}" destId="{CD192DC8-5D25-264F-A893-69CB4274F981}" srcOrd="1" destOrd="0" presId="urn:microsoft.com/office/officeart/2005/8/layout/chevron2"/>
    <dgm:cxn modelId="{17EE7C58-4B57-B347-9146-4DCB0F31B4A1}" type="presParOf" srcId="{84AD1091-9F44-EB4A-A0FE-7B86AAAD2732}" destId="{BD83E90B-BBAB-664C-A901-D4C071A97219}" srcOrd="2" destOrd="0" presId="urn:microsoft.com/office/officeart/2005/8/layout/chevron2"/>
    <dgm:cxn modelId="{50AFEB13-6D27-9B4B-BA21-707D700ED187}" type="presParOf" srcId="{BD83E90B-BBAB-664C-A901-D4C071A97219}" destId="{ED02473C-97C9-8D47-B32B-8919E340706D}" srcOrd="0" destOrd="0" presId="urn:microsoft.com/office/officeart/2005/8/layout/chevron2"/>
    <dgm:cxn modelId="{40FB9BD3-9F03-9548-8A6C-0A981C2085D3}" type="presParOf" srcId="{BD83E90B-BBAB-664C-A901-D4C071A97219}" destId="{4B8DCAC5-F674-554B-B9B1-529E9147EE83}" srcOrd="1" destOrd="0" presId="urn:microsoft.com/office/officeart/2005/8/layout/chevron2"/>
    <dgm:cxn modelId="{1B8649BE-1636-FF43-8BF7-EC21AEE161D1}" type="presParOf" srcId="{84AD1091-9F44-EB4A-A0FE-7B86AAAD2732}" destId="{9D0AA123-E91C-E345-A59D-9D9F2F90F765}" srcOrd="3" destOrd="0" presId="urn:microsoft.com/office/officeart/2005/8/layout/chevron2"/>
    <dgm:cxn modelId="{E35F4B9C-E46A-D940-97A0-DBCF51613307}" type="presParOf" srcId="{84AD1091-9F44-EB4A-A0FE-7B86AAAD2732}" destId="{AB91528E-1423-5F42-B098-B6235C3A55FB}" srcOrd="4" destOrd="0" presId="urn:microsoft.com/office/officeart/2005/8/layout/chevron2"/>
    <dgm:cxn modelId="{A7455832-E78B-EB48-A137-BA4D9D9FE22D}" type="presParOf" srcId="{AB91528E-1423-5F42-B098-B6235C3A55FB}" destId="{C1F2422C-E2E1-F44E-9FC4-2C9C41C1E6E3}" srcOrd="0" destOrd="0" presId="urn:microsoft.com/office/officeart/2005/8/layout/chevron2"/>
    <dgm:cxn modelId="{6D933F39-03EC-1642-9BD1-6900347B43C1}" type="presParOf" srcId="{AB91528E-1423-5F42-B098-B6235C3A55FB}" destId="{BDEAD05C-91A7-FB42-A842-44F8E5C1BDE3}" srcOrd="1" destOrd="0" presId="urn:microsoft.com/office/officeart/2005/8/layout/chevron2"/>
    <dgm:cxn modelId="{8AEE0630-E4C6-1F4D-83E9-E173FAF92563}" type="presParOf" srcId="{84AD1091-9F44-EB4A-A0FE-7B86AAAD2732}" destId="{99325453-0622-4646-BB00-04EAC9B10BBF}" srcOrd="5" destOrd="0" presId="urn:microsoft.com/office/officeart/2005/8/layout/chevron2"/>
    <dgm:cxn modelId="{C5B4B935-59E3-6A40-8F70-A2AFAEC767D3}" type="presParOf" srcId="{84AD1091-9F44-EB4A-A0FE-7B86AAAD2732}" destId="{5F292D82-E154-5641-A3BA-C71E86C1635D}" srcOrd="6" destOrd="0" presId="urn:microsoft.com/office/officeart/2005/8/layout/chevron2"/>
    <dgm:cxn modelId="{AFE68E80-DA71-FA47-BAFA-95714343A561}" type="presParOf" srcId="{5F292D82-E154-5641-A3BA-C71E86C1635D}" destId="{9F1D8302-0110-9742-9FAB-14374811809C}" srcOrd="0" destOrd="0" presId="urn:microsoft.com/office/officeart/2005/8/layout/chevron2"/>
    <dgm:cxn modelId="{44C5F3FF-8664-714B-B620-35440F98F117}" type="presParOf" srcId="{5F292D82-E154-5641-A3BA-C71E86C1635D}" destId="{71D0A368-65C2-AE45-B09B-21E4884A571F}" srcOrd="1" destOrd="0" presId="urn:microsoft.com/office/officeart/2005/8/layout/chevron2"/>
    <dgm:cxn modelId="{B23F07F9-0680-214C-85E8-E1B31918F9C8}" type="presParOf" srcId="{84AD1091-9F44-EB4A-A0FE-7B86AAAD2732}" destId="{D79A0DAE-1E18-6240-B58B-95574F6BC9DA}" srcOrd="7" destOrd="0" presId="urn:microsoft.com/office/officeart/2005/8/layout/chevron2"/>
    <dgm:cxn modelId="{101D1278-64A0-0345-8EF1-F3217744397C}" type="presParOf" srcId="{84AD1091-9F44-EB4A-A0FE-7B86AAAD2732}" destId="{D0E24052-1BC1-164E-8135-C9F9408D9234}" srcOrd="8" destOrd="0" presId="urn:microsoft.com/office/officeart/2005/8/layout/chevron2"/>
    <dgm:cxn modelId="{581316FA-88DC-D846-906F-D7E571549DE4}" type="presParOf" srcId="{D0E24052-1BC1-164E-8135-C9F9408D9234}" destId="{6E53ADCF-D86B-A34B-B869-AFCB4EABD839}" srcOrd="0" destOrd="0" presId="urn:microsoft.com/office/officeart/2005/8/layout/chevron2"/>
    <dgm:cxn modelId="{9644A22E-DE56-5D4C-9F5C-3A30B15C90C0}" type="presParOf" srcId="{D0E24052-1BC1-164E-8135-C9F9408D9234}" destId="{B6C830CC-E899-E54E-981B-ABA9F40332F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14A50E-868E-7E48-AF9C-C99029601B6A}"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5CD943E4-4B11-BA41-BD75-D886A1CD9058}">
      <dgm:prSet custT="1"/>
      <dgm:spPr>
        <a:solidFill>
          <a:schemeClr val="accent2"/>
        </a:solidFill>
      </dgm:spPr>
      <dgm:t>
        <a:bodyPr/>
        <a:lstStyle/>
        <a:p>
          <a:r>
            <a:rPr lang="en-US" sz="2800" b="0" i="0" dirty="0">
              <a:latin typeface="Calibri" panose="020F0502020204030204" pitchFamily="34" charset="0"/>
              <a:ea typeface="Tahoma" panose="020B0604030504040204" pitchFamily="34" charset="0"/>
              <a:cs typeface="Calibri" panose="020F0502020204030204" pitchFamily="34" charset="0"/>
            </a:rPr>
            <a:t>Add Outcomes based questions to existing forms</a:t>
          </a:r>
        </a:p>
      </dgm:t>
    </dgm:pt>
    <dgm:pt modelId="{429C17DF-45E0-9342-8F20-FEC86D421C06}" type="parTrans" cxnId="{F0E4C4CF-7163-0643-BB4F-65F6677DB551}">
      <dgm:prSet/>
      <dgm:spPr/>
      <dgm:t>
        <a:bodyPr/>
        <a:lstStyle/>
        <a:p>
          <a:endParaRPr lang="en-US"/>
        </a:p>
      </dgm:t>
    </dgm:pt>
    <dgm:pt modelId="{DE664A74-66DA-3946-BCF6-237E59FEDA8C}" type="sibTrans" cxnId="{F0E4C4CF-7163-0643-BB4F-65F6677DB551}">
      <dgm:prSet/>
      <dgm:spPr>
        <a:solidFill>
          <a:schemeClr val="tx1"/>
        </a:solidFill>
      </dgm:spPr>
      <dgm:t>
        <a:bodyPr/>
        <a:lstStyle/>
        <a:p>
          <a:endParaRPr lang="en-US">
            <a:solidFill>
              <a:schemeClr val="tx1"/>
            </a:solidFill>
          </a:endParaRPr>
        </a:p>
      </dgm:t>
    </dgm:pt>
    <dgm:pt modelId="{97FEF1BE-6AB1-2F42-B78B-D155998EF530}" type="pres">
      <dgm:prSet presAssocID="{6114A50E-868E-7E48-AF9C-C99029601B6A}" presName="Name0" presStyleCnt="0">
        <dgm:presLayoutVars>
          <dgm:dir/>
          <dgm:resizeHandles val="exact"/>
        </dgm:presLayoutVars>
      </dgm:prSet>
      <dgm:spPr/>
    </dgm:pt>
    <dgm:pt modelId="{0617DFF5-F3C0-9C43-8D79-CDC98A84762B}" type="pres">
      <dgm:prSet presAssocID="{5CD943E4-4B11-BA41-BD75-D886A1CD9058}" presName="node" presStyleLbl="node1" presStyleIdx="0" presStyleCnt="1">
        <dgm:presLayoutVars>
          <dgm:bulletEnabled val="1"/>
        </dgm:presLayoutVars>
      </dgm:prSet>
      <dgm:spPr/>
    </dgm:pt>
  </dgm:ptLst>
  <dgm:cxnLst>
    <dgm:cxn modelId="{ED8E1909-341E-B247-9DB2-E81A0C465AD2}" type="presOf" srcId="{5CD943E4-4B11-BA41-BD75-D886A1CD9058}" destId="{0617DFF5-F3C0-9C43-8D79-CDC98A84762B}" srcOrd="0" destOrd="0" presId="urn:microsoft.com/office/officeart/2005/8/layout/process1"/>
    <dgm:cxn modelId="{FC7D4CB2-B265-7741-B3D0-B0DF6003E048}" type="presOf" srcId="{6114A50E-868E-7E48-AF9C-C99029601B6A}" destId="{97FEF1BE-6AB1-2F42-B78B-D155998EF530}" srcOrd="0" destOrd="0" presId="urn:microsoft.com/office/officeart/2005/8/layout/process1"/>
    <dgm:cxn modelId="{F0E4C4CF-7163-0643-BB4F-65F6677DB551}" srcId="{6114A50E-868E-7E48-AF9C-C99029601B6A}" destId="{5CD943E4-4B11-BA41-BD75-D886A1CD9058}" srcOrd="0" destOrd="0" parTransId="{429C17DF-45E0-9342-8F20-FEC86D421C06}" sibTransId="{DE664A74-66DA-3946-BCF6-237E59FEDA8C}"/>
    <dgm:cxn modelId="{99360F32-9960-8746-9DD7-D6405EE2868D}" type="presParOf" srcId="{97FEF1BE-6AB1-2F42-B78B-D155998EF530}" destId="{0617DFF5-F3C0-9C43-8D79-CDC98A84762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D244C42-B09B-0B4E-A7C0-69D3705EEB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DD6B0C-A1BD-8B45-923C-8C14BF7EBD55}">
      <dgm:prSet/>
      <dgm:spPr>
        <a:solidFill>
          <a:schemeClr val="accent6">
            <a:lumMod val="75000"/>
          </a:schemeClr>
        </a:solidFill>
      </dgm:spPr>
      <dgm:t>
        <a:bodyPr/>
        <a:lstStyle/>
        <a:p>
          <a:r>
            <a:rPr lang="en-US" b="0" i="0" dirty="0"/>
            <a:t>Attitude -     Unprofessional</a:t>
          </a:r>
          <a:endParaRPr lang="en-US" dirty="0"/>
        </a:p>
      </dgm:t>
    </dgm:pt>
    <dgm:pt modelId="{F5BC1F31-6581-7740-B86E-F3C76B9DFAE2}" type="parTrans" cxnId="{14A5A0B3-6DB7-834D-BA1E-5EF1FE6542A3}">
      <dgm:prSet/>
      <dgm:spPr/>
      <dgm:t>
        <a:bodyPr/>
        <a:lstStyle/>
        <a:p>
          <a:endParaRPr lang="en-US"/>
        </a:p>
      </dgm:t>
    </dgm:pt>
    <dgm:pt modelId="{33EE6CA2-9378-4143-B661-BC84A4DF089B}" type="sibTrans" cxnId="{14A5A0B3-6DB7-834D-BA1E-5EF1FE6542A3}">
      <dgm:prSet/>
      <dgm:spPr/>
      <dgm:t>
        <a:bodyPr/>
        <a:lstStyle/>
        <a:p>
          <a:endParaRPr lang="en-US"/>
        </a:p>
      </dgm:t>
    </dgm:pt>
    <dgm:pt modelId="{8289F1AA-E096-AB42-A24E-68BD9F307373}">
      <dgm:prSet/>
      <dgm:spPr>
        <a:solidFill>
          <a:schemeClr val="accent2"/>
        </a:solidFill>
      </dgm:spPr>
      <dgm:t>
        <a:bodyPr/>
        <a:lstStyle/>
        <a:p>
          <a:r>
            <a:rPr lang="en-US" b="0" i="0" dirty="0"/>
            <a:t>Behaviors + Effect: </a:t>
          </a:r>
          <a:endParaRPr lang="en-US" dirty="0"/>
        </a:p>
      </dgm:t>
    </dgm:pt>
    <dgm:pt modelId="{7D8AF6EE-5DAF-6F4E-9D61-3110F8742E2B}" type="parTrans" cxnId="{4BA6BD88-D729-8B43-9A66-913426348005}">
      <dgm:prSet/>
      <dgm:spPr/>
      <dgm:t>
        <a:bodyPr/>
        <a:lstStyle/>
        <a:p>
          <a:endParaRPr lang="en-US"/>
        </a:p>
      </dgm:t>
    </dgm:pt>
    <dgm:pt modelId="{1BD18CCA-A7AF-4C40-AB01-1B0FC9619DDD}" type="sibTrans" cxnId="{4BA6BD88-D729-8B43-9A66-913426348005}">
      <dgm:prSet/>
      <dgm:spPr/>
      <dgm:t>
        <a:bodyPr/>
        <a:lstStyle/>
        <a:p>
          <a:endParaRPr lang="en-US"/>
        </a:p>
      </dgm:t>
    </dgm:pt>
    <dgm:pt modelId="{CA3D2269-3F90-7046-8EB8-01E12790926F}">
      <dgm:prSet/>
      <dgm:spPr/>
      <dgm:t>
        <a:bodyPr/>
        <a:lstStyle/>
        <a:p>
          <a:r>
            <a:rPr lang="en-US" b="0" i="0" dirty="0"/>
            <a:t>Arrives consistently late (staff work late to accommodate)</a:t>
          </a:r>
          <a:endParaRPr lang="en-US" dirty="0"/>
        </a:p>
      </dgm:t>
    </dgm:pt>
    <dgm:pt modelId="{D8C7E544-4456-F147-9993-B78BC903B1E1}" type="parTrans" cxnId="{10EF216A-5197-DF4C-A00E-9199C2122374}">
      <dgm:prSet/>
      <dgm:spPr/>
      <dgm:t>
        <a:bodyPr/>
        <a:lstStyle/>
        <a:p>
          <a:endParaRPr lang="en-US"/>
        </a:p>
      </dgm:t>
    </dgm:pt>
    <dgm:pt modelId="{99B0871C-D00E-1644-AC3D-640D11F35657}" type="sibTrans" cxnId="{10EF216A-5197-DF4C-A00E-9199C2122374}">
      <dgm:prSet/>
      <dgm:spPr/>
      <dgm:t>
        <a:bodyPr/>
        <a:lstStyle/>
        <a:p>
          <a:endParaRPr lang="en-US"/>
        </a:p>
      </dgm:t>
    </dgm:pt>
    <dgm:pt modelId="{D4A6B009-2C08-FB41-9581-68BAE15D744A}">
      <dgm:prSet/>
      <dgm:spPr/>
      <dgm:t>
        <a:bodyPr/>
        <a:lstStyle/>
        <a:p>
          <a:r>
            <a:rPr lang="en-US" b="0" i="0" dirty="0"/>
            <a:t>Does not follow up on results (near misses of critical labs) </a:t>
          </a:r>
          <a:endParaRPr lang="en-US" dirty="0"/>
        </a:p>
      </dgm:t>
    </dgm:pt>
    <dgm:pt modelId="{F393A388-6316-D34E-8BFD-FEDA905F4CC7}" type="parTrans" cxnId="{D879945B-FEFD-1C4B-987D-8522CFBC72DD}">
      <dgm:prSet/>
      <dgm:spPr/>
      <dgm:t>
        <a:bodyPr/>
        <a:lstStyle/>
        <a:p>
          <a:endParaRPr lang="en-US"/>
        </a:p>
      </dgm:t>
    </dgm:pt>
    <dgm:pt modelId="{000AA4ED-E856-E248-8761-D5B2AED07CA8}" type="sibTrans" cxnId="{D879945B-FEFD-1C4B-987D-8522CFBC72DD}">
      <dgm:prSet/>
      <dgm:spPr/>
      <dgm:t>
        <a:bodyPr/>
        <a:lstStyle/>
        <a:p>
          <a:endParaRPr lang="en-US"/>
        </a:p>
      </dgm:t>
    </dgm:pt>
    <dgm:pt modelId="{5290298A-912F-B741-9485-23FBBA1A4DAD}">
      <dgm:prSet/>
      <dgm:spPr/>
      <dgm:t>
        <a:bodyPr/>
        <a:lstStyle/>
        <a:p>
          <a:r>
            <a:rPr lang="en-US" b="0" i="0" dirty="0"/>
            <a:t>Does not answer pages (fellow residents have to cover) </a:t>
          </a:r>
          <a:endParaRPr lang="en-US" dirty="0"/>
        </a:p>
      </dgm:t>
    </dgm:pt>
    <dgm:pt modelId="{A17A42E6-229D-E549-AEA9-C463D5012797}" type="parTrans" cxnId="{0AACC2C8-773D-A941-AECB-A4946E29447E}">
      <dgm:prSet/>
      <dgm:spPr/>
      <dgm:t>
        <a:bodyPr/>
        <a:lstStyle/>
        <a:p>
          <a:endParaRPr lang="en-US"/>
        </a:p>
      </dgm:t>
    </dgm:pt>
    <dgm:pt modelId="{5E66FB6F-ACF3-4343-B91C-B3D2B035109A}" type="sibTrans" cxnId="{0AACC2C8-773D-A941-AECB-A4946E29447E}">
      <dgm:prSet/>
      <dgm:spPr/>
      <dgm:t>
        <a:bodyPr/>
        <a:lstStyle/>
        <a:p>
          <a:endParaRPr lang="en-US"/>
        </a:p>
      </dgm:t>
    </dgm:pt>
    <dgm:pt modelId="{34D0BA0B-90C9-D14B-BD8A-B3782395606C}">
      <dgm:prSet/>
      <dgm:spPr/>
      <dgm:t>
        <a:bodyPr/>
        <a:lstStyle/>
        <a:p>
          <a:r>
            <a:rPr lang="en-US" b="0" i="0" dirty="0"/>
            <a:t>Does not pre-round (slows down team rounds)</a:t>
          </a:r>
          <a:endParaRPr lang="en-US" dirty="0"/>
        </a:p>
      </dgm:t>
    </dgm:pt>
    <dgm:pt modelId="{51F85392-2DB9-A54E-9DCF-5E882C2324C4}" type="parTrans" cxnId="{7E744526-3276-9B45-99AD-B43AF7961BFA}">
      <dgm:prSet/>
      <dgm:spPr/>
      <dgm:t>
        <a:bodyPr/>
        <a:lstStyle/>
        <a:p>
          <a:endParaRPr lang="en-US"/>
        </a:p>
      </dgm:t>
    </dgm:pt>
    <dgm:pt modelId="{9239309E-0FE4-5646-8D1A-579A7F5F96E4}" type="sibTrans" cxnId="{7E744526-3276-9B45-99AD-B43AF7961BFA}">
      <dgm:prSet/>
      <dgm:spPr/>
      <dgm:t>
        <a:bodyPr/>
        <a:lstStyle/>
        <a:p>
          <a:endParaRPr lang="en-US"/>
        </a:p>
      </dgm:t>
    </dgm:pt>
    <dgm:pt modelId="{B7BAEFCD-1D43-8E4D-AC3E-C6D28267F49C}">
      <dgm:prSet/>
      <dgm:spPr/>
      <dgm:t>
        <a:bodyPr/>
        <a:lstStyle/>
        <a:p>
          <a:r>
            <a:rPr lang="en-US" dirty="0"/>
            <a:t>Performs assigned “tasks” in a timely manner…</a:t>
          </a:r>
        </a:p>
      </dgm:t>
    </dgm:pt>
    <dgm:pt modelId="{B493DCA4-65A3-4D4A-A671-DF8BA0D7FDF2}" type="parTrans" cxnId="{627514AC-BEE9-CF43-803D-D02D4EDD42D7}">
      <dgm:prSet/>
      <dgm:spPr/>
      <dgm:t>
        <a:bodyPr/>
        <a:lstStyle/>
        <a:p>
          <a:endParaRPr lang="en-US"/>
        </a:p>
      </dgm:t>
    </dgm:pt>
    <dgm:pt modelId="{172D0833-6AFD-9142-A1D2-C6A84C7B313A}" type="sibTrans" cxnId="{627514AC-BEE9-CF43-803D-D02D4EDD42D7}">
      <dgm:prSet/>
      <dgm:spPr/>
      <dgm:t>
        <a:bodyPr/>
        <a:lstStyle/>
        <a:p>
          <a:endParaRPr lang="en-US"/>
        </a:p>
      </dgm:t>
    </dgm:pt>
    <dgm:pt modelId="{FCA827AE-AC05-F248-8F5B-24D8C77C0D0A}" type="pres">
      <dgm:prSet presAssocID="{8D244C42-B09B-0B4E-A7C0-69D3705EEB8F}" presName="linear" presStyleCnt="0">
        <dgm:presLayoutVars>
          <dgm:animLvl val="lvl"/>
          <dgm:resizeHandles val="exact"/>
        </dgm:presLayoutVars>
      </dgm:prSet>
      <dgm:spPr/>
    </dgm:pt>
    <dgm:pt modelId="{EC108A02-59C8-894F-942D-7730807514D6}" type="pres">
      <dgm:prSet presAssocID="{B4DD6B0C-A1BD-8B45-923C-8C14BF7EBD55}" presName="parentText" presStyleLbl="node1" presStyleIdx="0" presStyleCnt="3" custLinFactNeighborX="-690" custLinFactNeighborY="-9342">
        <dgm:presLayoutVars>
          <dgm:chMax val="0"/>
          <dgm:bulletEnabled val="1"/>
        </dgm:presLayoutVars>
      </dgm:prSet>
      <dgm:spPr/>
    </dgm:pt>
    <dgm:pt modelId="{C09EC4AB-FFDF-9C4E-AD6D-D3DB404E9E14}" type="pres">
      <dgm:prSet presAssocID="{33EE6CA2-9378-4143-B661-BC84A4DF089B}" presName="spacer" presStyleCnt="0"/>
      <dgm:spPr/>
    </dgm:pt>
    <dgm:pt modelId="{CDB8A708-E918-CA47-90D9-3B0AB69D6F95}" type="pres">
      <dgm:prSet presAssocID="{8289F1AA-E096-AB42-A24E-68BD9F307373}" presName="parentText" presStyleLbl="node1" presStyleIdx="1" presStyleCnt="3">
        <dgm:presLayoutVars>
          <dgm:chMax val="0"/>
          <dgm:bulletEnabled val="1"/>
        </dgm:presLayoutVars>
      </dgm:prSet>
      <dgm:spPr/>
    </dgm:pt>
    <dgm:pt modelId="{F26CEC13-A529-8A42-84D2-EE2176DAD7F2}" type="pres">
      <dgm:prSet presAssocID="{8289F1AA-E096-AB42-A24E-68BD9F307373}" presName="childText" presStyleLbl="revTx" presStyleIdx="0" presStyleCnt="1">
        <dgm:presLayoutVars>
          <dgm:bulletEnabled val="1"/>
        </dgm:presLayoutVars>
      </dgm:prSet>
      <dgm:spPr/>
    </dgm:pt>
    <dgm:pt modelId="{66F79B48-848C-AA41-8F49-FCFCD5CCC43D}" type="pres">
      <dgm:prSet presAssocID="{B7BAEFCD-1D43-8E4D-AC3E-C6D28267F49C}" presName="parentText" presStyleLbl="node1" presStyleIdx="2" presStyleCnt="3">
        <dgm:presLayoutVars>
          <dgm:chMax val="0"/>
          <dgm:bulletEnabled val="1"/>
        </dgm:presLayoutVars>
      </dgm:prSet>
      <dgm:spPr/>
    </dgm:pt>
  </dgm:ptLst>
  <dgm:cxnLst>
    <dgm:cxn modelId="{7E744526-3276-9B45-99AD-B43AF7961BFA}" srcId="{8289F1AA-E096-AB42-A24E-68BD9F307373}" destId="{34D0BA0B-90C9-D14B-BD8A-B3782395606C}" srcOrd="3" destOrd="0" parTransId="{51F85392-2DB9-A54E-9DCF-5E882C2324C4}" sibTransId="{9239309E-0FE4-5646-8D1A-579A7F5F96E4}"/>
    <dgm:cxn modelId="{540A112D-D662-D246-91AA-59BFC41B4A54}" type="presOf" srcId="{D4A6B009-2C08-FB41-9581-68BAE15D744A}" destId="{F26CEC13-A529-8A42-84D2-EE2176DAD7F2}" srcOrd="0" destOrd="1" presId="urn:microsoft.com/office/officeart/2005/8/layout/vList2"/>
    <dgm:cxn modelId="{D879945B-FEFD-1C4B-987D-8522CFBC72DD}" srcId="{8289F1AA-E096-AB42-A24E-68BD9F307373}" destId="{D4A6B009-2C08-FB41-9581-68BAE15D744A}" srcOrd="1" destOrd="0" parTransId="{F393A388-6316-D34E-8BFD-FEDA905F4CC7}" sibTransId="{000AA4ED-E856-E248-8761-D5B2AED07CA8}"/>
    <dgm:cxn modelId="{10EF216A-5197-DF4C-A00E-9199C2122374}" srcId="{8289F1AA-E096-AB42-A24E-68BD9F307373}" destId="{CA3D2269-3F90-7046-8EB8-01E12790926F}" srcOrd="0" destOrd="0" parTransId="{D8C7E544-4456-F147-9993-B78BC903B1E1}" sibTransId="{99B0871C-D00E-1644-AC3D-640D11F35657}"/>
    <dgm:cxn modelId="{0DBA4885-97D7-D44B-941A-14B8C8754808}" type="presOf" srcId="{5290298A-912F-B741-9485-23FBBA1A4DAD}" destId="{F26CEC13-A529-8A42-84D2-EE2176DAD7F2}" srcOrd="0" destOrd="2" presId="urn:microsoft.com/office/officeart/2005/8/layout/vList2"/>
    <dgm:cxn modelId="{4BA6BD88-D729-8B43-9A66-913426348005}" srcId="{8D244C42-B09B-0B4E-A7C0-69D3705EEB8F}" destId="{8289F1AA-E096-AB42-A24E-68BD9F307373}" srcOrd="1" destOrd="0" parTransId="{7D8AF6EE-5DAF-6F4E-9D61-3110F8742E2B}" sibTransId="{1BD18CCA-A7AF-4C40-AB01-1B0FC9619DDD}"/>
    <dgm:cxn modelId="{627514AC-BEE9-CF43-803D-D02D4EDD42D7}" srcId="{8D244C42-B09B-0B4E-A7C0-69D3705EEB8F}" destId="{B7BAEFCD-1D43-8E4D-AC3E-C6D28267F49C}" srcOrd="2" destOrd="0" parTransId="{B493DCA4-65A3-4D4A-A671-DF8BA0D7FDF2}" sibTransId="{172D0833-6AFD-9142-A1D2-C6A84C7B313A}"/>
    <dgm:cxn modelId="{14A5A0B3-6DB7-834D-BA1E-5EF1FE6542A3}" srcId="{8D244C42-B09B-0B4E-A7C0-69D3705EEB8F}" destId="{B4DD6B0C-A1BD-8B45-923C-8C14BF7EBD55}" srcOrd="0" destOrd="0" parTransId="{F5BC1F31-6581-7740-B86E-F3C76B9DFAE2}" sibTransId="{33EE6CA2-9378-4143-B661-BC84A4DF089B}"/>
    <dgm:cxn modelId="{FD830CBB-E176-014C-92DA-AECB9147043A}" type="presOf" srcId="{8D244C42-B09B-0B4E-A7C0-69D3705EEB8F}" destId="{FCA827AE-AC05-F248-8F5B-24D8C77C0D0A}" srcOrd="0" destOrd="0" presId="urn:microsoft.com/office/officeart/2005/8/layout/vList2"/>
    <dgm:cxn modelId="{189DDDBE-9009-A949-9046-27AC4FB7DDE1}" type="presOf" srcId="{B4DD6B0C-A1BD-8B45-923C-8C14BF7EBD55}" destId="{EC108A02-59C8-894F-942D-7730807514D6}" srcOrd="0" destOrd="0" presId="urn:microsoft.com/office/officeart/2005/8/layout/vList2"/>
    <dgm:cxn modelId="{0AACC2C8-773D-A941-AECB-A4946E29447E}" srcId="{8289F1AA-E096-AB42-A24E-68BD9F307373}" destId="{5290298A-912F-B741-9485-23FBBA1A4DAD}" srcOrd="2" destOrd="0" parTransId="{A17A42E6-229D-E549-AEA9-C463D5012797}" sibTransId="{5E66FB6F-ACF3-4343-B91C-B3D2B035109A}"/>
    <dgm:cxn modelId="{4967EBCB-C359-2446-BA49-63FE26C246A7}" type="presOf" srcId="{CA3D2269-3F90-7046-8EB8-01E12790926F}" destId="{F26CEC13-A529-8A42-84D2-EE2176DAD7F2}" srcOrd="0" destOrd="0" presId="urn:microsoft.com/office/officeart/2005/8/layout/vList2"/>
    <dgm:cxn modelId="{A94A85D2-97B7-814C-8036-9DB1722CF339}" type="presOf" srcId="{8289F1AA-E096-AB42-A24E-68BD9F307373}" destId="{CDB8A708-E918-CA47-90D9-3B0AB69D6F95}" srcOrd="0" destOrd="0" presId="urn:microsoft.com/office/officeart/2005/8/layout/vList2"/>
    <dgm:cxn modelId="{3E580BD4-62D0-4348-937C-FF884512E9AB}" type="presOf" srcId="{34D0BA0B-90C9-D14B-BD8A-B3782395606C}" destId="{F26CEC13-A529-8A42-84D2-EE2176DAD7F2}" srcOrd="0" destOrd="3" presId="urn:microsoft.com/office/officeart/2005/8/layout/vList2"/>
    <dgm:cxn modelId="{38BC1CFC-D219-1845-944F-876EE682A6B7}" type="presOf" srcId="{B7BAEFCD-1D43-8E4D-AC3E-C6D28267F49C}" destId="{66F79B48-848C-AA41-8F49-FCFCD5CCC43D}" srcOrd="0" destOrd="0" presId="urn:microsoft.com/office/officeart/2005/8/layout/vList2"/>
    <dgm:cxn modelId="{92F5BCFE-843C-5F4B-8E46-DD9AE31853B1}" type="presParOf" srcId="{FCA827AE-AC05-F248-8F5B-24D8C77C0D0A}" destId="{EC108A02-59C8-894F-942D-7730807514D6}" srcOrd="0" destOrd="0" presId="urn:microsoft.com/office/officeart/2005/8/layout/vList2"/>
    <dgm:cxn modelId="{F3412102-8C57-8E4C-BD90-481DFA599DD4}" type="presParOf" srcId="{FCA827AE-AC05-F248-8F5B-24D8C77C0D0A}" destId="{C09EC4AB-FFDF-9C4E-AD6D-D3DB404E9E14}" srcOrd="1" destOrd="0" presId="urn:microsoft.com/office/officeart/2005/8/layout/vList2"/>
    <dgm:cxn modelId="{10AE536F-2DCC-A843-BE20-D8DCA2A171F8}" type="presParOf" srcId="{FCA827AE-AC05-F248-8F5B-24D8C77C0D0A}" destId="{CDB8A708-E918-CA47-90D9-3B0AB69D6F95}" srcOrd="2" destOrd="0" presId="urn:microsoft.com/office/officeart/2005/8/layout/vList2"/>
    <dgm:cxn modelId="{DFD7115D-C7D9-B042-851E-699EA9E99C7E}" type="presParOf" srcId="{FCA827AE-AC05-F248-8F5B-24D8C77C0D0A}" destId="{F26CEC13-A529-8A42-84D2-EE2176DAD7F2}" srcOrd="3" destOrd="0" presId="urn:microsoft.com/office/officeart/2005/8/layout/vList2"/>
    <dgm:cxn modelId="{3558D294-7F4B-784D-9C2A-3A592FE3C282}" type="presParOf" srcId="{FCA827AE-AC05-F248-8F5B-24D8C77C0D0A}" destId="{66F79B48-848C-AA41-8F49-FCFCD5CCC4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BE3FD3-FDE4-4E23-B6A2-9E89E1377019}"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AEF81380-4308-4955-9E48-A8524E5DB005}">
      <dgm:prSet custT="1"/>
      <dgm:spPr/>
      <dgm:t>
        <a:bodyPr/>
        <a:lstStyle/>
        <a:p>
          <a:r>
            <a:rPr lang="en-US" sz="2800" dirty="0"/>
            <a:t>Incorporates</a:t>
          </a:r>
          <a:r>
            <a:rPr lang="en-US" sz="2800" baseline="0" dirty="0"/>
            <a:t> teaching</a:t>
          </a:r>
          <a:endParaRPr lang="en-US" sz="2800" dirty="0"/>
        </a:p>
      </dgm:t>
    </dgm:pt>
    <dgm:pt modelId="{779D11DB-ECCD-4E34-98E1-4918FE2B87C3}" type="parTrans" cxnId="{5636E43B-FDB7-4211-AAA5-C190BC41F367}">
      <dgm:prSet/>
      <dgm:spPr/>
      <dgm:t>
        <a:bodyPr/>
        <a:lstStyle/>
        <a:p>
          <a:endParaRPr lang="en-US"/>
        </a:p>
      </dgm:t>
    </dgm:pt>
    <dgm:pt modelId="{10AE64C9-E557-467A-9403-2C680D249AF5}" type="sibTrans" cxnId="{5636E43B-FDB7-4211-AAA5-C190BC41F367}">
      <dgm:prSet/>
      <dgm:spPr/>
      <dgm:t>
        <a:bodyPr/>
        <a:lstStyle/>
        <a:p>
          <a:endParaRPr lang="en-US"/>
        </a:p>
      </dgm:t>
    </dgm:pt>
    <dgm:pt modelId="{6F7799BF-D660-4BC5-A010-D8C124F2520E}">
      <dgm:prSet custT="1"/>
      <dgm:spPr/>
      <dgm:t>
        <a:bodyPr/>
        <a:lstStyle/>
        <a:p>
          <a:r>
            <a:rPr lang="en-US" sz="2800" dirty="0"/>
            <a:t>Earlier improvement</a:t>
          </a:r>
        </a:p>
      </dgm:t>
    </dgm:pt>
    <dgm:pt modelId="{34708B51-AA3D-4D40-9C3A-D64498987CB4}" type="parTrans" cxnId="{A7EF3317-D9CB-4D38-AD8B-80B95083D5BA}">
      <dgm:prSet/>
      <dgm:spPr/>
      <dgm:t>
        <a:bodyPr/>
        <a:lstStyle/>
        <a:p>
          <a:endParaRPr lang="en-US"/>
        </a:p>
      </dgm:t>
    </dgm:pt>
    <dgm:pt modelId="{F97CAF97-38D6-486C-A27B-3132CCC24C82}" type="sibTrans" cxnId="{A7EF3317-D9CB-4D38-AD8B-80B95083D5BA}">
      <dgm:prSet/>
      <dgm:spPr/>
      <dgm:t>
        <a:bodyPr/>
        <a:lstStyle/>
        <a:p>
          <a:endParaRPr lang="en-US"/>
        </a:p>
      </dgm:t>
    </dgm:pt>
    <dgm:pt modelId="{32945751-D49E-4054-9518-4AF95CA821EF}">
      <dgm:prSet custT="1"/>
      <dgm:spPr/>
      <dgm:t>
        <a:bodyPr/>
        <a:lstStyle/>
        <a:p>
          <a:r>
            <a:rPr lang="en-US" sz="2800" dirty="0"/>
            <a:t>More objective/mitigates bias</a:t>
          </a:r>
        </a:p>
      </dgm:t>
    </dgm:pt>
    <dgm:pt modelId="{C2A58543-B4D8-4945-9FCF-F17B61FF36A3}" type="parTrans" cxnId="{42F78F27-4F77-42D4-AC94-E36BE47A7EB9}">
      <dgm:prSet/>
      <dgm:spPr/>
      <dgm:t>
        <a:bodyPr/>
        <a:lstStyle/>
        <a:p>
          <a:endParaRPr lang="en-US"/>
        </a:p>
      </dgm:t>
    </dgm:pt>
    <dgm:pt modelId="{9070B554-A656-4306-BD3F-3ED11EC969C2}" type="sibTrans" cxnId="{42F78F27-4F77-42D4-AC94-E36BE47A7EB9}">
      <dgm:prSet/>
      <dgm:spPr/>
      <dgm:t>
        <a:bodyPr/>
        <a:lstStyle/>
        <a:p>
          <a:endParaRPr lang="en-US"/>
        </a:p>
      </dgm:t>
    </dgm:pt>
    <dgm:pt modelId="{6C5721E6-C199-CB43-91A9-6F83A73D4F15}" type="pres">
      <dgm:prSet presAssocID="{4CBE3FD3-FDE4-4E23-B6A2-9E89E1377019}" presName="linear" presStyleCnt="0">
        <dgm:presLayoutVars>
          <dgm:animLvl val="lvl"/>
          <dgm:resizeHandles val="exact"/>
        </dgm:presLayoutVars>
      </dgm:prSet>
      <dgm:spPr/>
    </dgm:pt>
    <dgm:pt modelId="{2A0CDB2E-DA7B-F24C-B466-0B140EAC8B04}" type="pres">
      <dgm:prSet presAssocID="{32945751-D49E-4054-9518-4AF95CA821EF}" presName="parentText" presStyleLbl="node1" presStyleIdx="0" presStyleCnt="3">
        <dgm:presLayoutVars>
          <dgm:chMax val="0"/>
          <dgm:bulletEnabled val="1"/>
        </dgm:presLayoutVars>
      </dgm:prSet>
      <dgm:spPr/>
    </dgm:pt>
    <dgm:pt modelId="{0ECB7946-CEDE-5B4E-9E18-885AB094A6C0}" type="pres">
      <dgm:prSet presAssocID="{9070B554-A656-4306-BD3F-3ED11EC969C2}" presName="spacer" presStyleCnt="0"/>
      <dgm:spPr/>
    </dgm:pt>
    <dgm:pt modelId="{03803AC0-90CB-1442-AD0D-224FF93E0175}" type="pres">
      <dgm:prSet presAssocID="{6F7799BF-D660-4BC5-A010-D8C124F2520E}" presName="parentText" presStyleLbl="node1" presStyleIdx="1" presStyleCnt="3">
        <dgm:presLayoutVars>
          <dgm:chMax val="0"/>
          <dgm:bulletEnabled val="1"/>
        </dgm:presLayoutVars>
      </dgm:prSet>
      <dgm:spPr/>
    </dgm:pt>
    <dgm:pt modelId="{4106928F-B014-CD48-B8F8-AE1F810C6E25}" type="pres">
      <dgm:prSet presAssocID="{F97CAF97-38D6-486C-A27B-3132CCC24C82}" presName="spacer" presStyleCnt="0"/>
      <dgm:spPr/>
    </dgm:pt>
    <dgm:pt modelId="{2895E244-BCF6-B14F-BF21-122C5D6F85A4}" type="pres">
      <dgm:prSet presAssocID="{AEF81380-4308-4955-9E48-A8524E5DB005}" presName="parentText" presStyleLbl="node1" presStyleIdx="2" presStyleCnt="3">
        <dgm:presLayoutVars>
          <dgm:chMax val="0"/>
          <dgm:bulletEnabled val="1"/>
        </dgm:presLayoutVars>
      </dgm:prSet>
      <dgm:spPr/>
    </dgm:pt>
  </dgm:ptLst>
  <dgm:cxnLst>
    <dgm:cxn modelId="{6F690B12-3431-FC49-A37E-2B7D3F9DF48A}" type="presOf" srcId="{4CBE3FD3-FDE4-4E23-B6A2-9E89E1377019}" destId="{6C5721E6-C199-CB43-91A9-6F83A73D4F15}" srcOrd="0" destOrd="0" presId="urn:microsoft.com/office/officeart/2005/8/layout/vList2"/>
    <dgm:cxn modelId="{A7EF3317-D9CB-4D38-AD8B-80B95083D5BA}" srcId="{4CBE3FD3-FDE4-4E23-B6A2-9E89E1377019}" destId="{6F7799BF-D660-4BC5-A010-D8C124F2520E}" srcOrd="1" destOrd="0" parTransId="{34708B51-AA3D-4D40-9C3A-D64498987CB4}" sibTransId="{F97CAF97-38D6-486C-A27B-3132CCC24C82}"/>
    <dgm:cxn modelId="{42F78F27-4F77-42D4-AC94-E36BE47A7EB9}" srcId="{4CBE3FD3-FDE4-4E23-B6A2-9E89E1377019}" destId="{32945751-D49E-4054-9518-4AF95CA821EF}" srcOrd="0" destOrd="0" parTransId="{C2A58543-B4D8-4945-9FCF-F17B61FF36A3}" sibTransId="{9070B554-A656-4306-BD3F-3ED11EC969C2}"/>
    <dgm:cxn modelId="{5636E43B-FDB7-4211-AAA5-C190BC41F367}" srcId="{4CBE3FD3-FDE4-4E23-B6A2-9E89E1377019}" destId="{AEF81380-4308-4955-9E48-A8524E5DB005}" srcOrd="2" destOrd="0" parTransId="{779D11DB-ECCD-4E34-98E1-4918FE2B87C3}" sibTransId="{10AE64C9-E557-467A-9403-2C680D249AF5}"/>
    <dgm:cxn modelId="{17961B6D-BDEA-F746-9D1F-082DAED31551}" type="presOf" srcId="{32945751-D49E-4054-9518-4AF95CA821EF}" destId="{2A0CDB2E-DA7B-F24C-B466-0B140EAC8B04}" srcOrd="0" destOrd="0" presId="urn:microsoft.com/office/officeart/2005/8/layout/vList2"/>
    <dgm:cxn modelId="{6EE886C7-A7B3-9441-B7AC-C51789747176}" type="presOf" srcId="{6F7799BF-D660-4BC5-A010-D8C124F2520E}" destId="{03803AC0-90CB-1442-AD0D-224FF93E0175}" srcOrd="0" destOrd="0" presId="urn:microsoft.com/office/officeart/2005/8/layout/vList2"/>
    <dgm:cxn modelId="{B76AB4E7-9869-D742-8B53-1E42EB8731A9}" type="presOf" srcId="{AEF81380-4308-4955-9E48-A8524E5DB005}" destId="{2895E244-BCF6-B14F-BF21-122C5D6F85A4}" srcOrd="0" destOrd="0" presId="urn:microsoft.com/office/officeart/2005/8/layout/vList2"/>
    <dgm:cxn modelId="{DE212D8D-1325-834E-88B7-95A3D4A94D7B}" type="presParOf" srcId="{6C5721E6-C199-CB43-91A9-6F83A73D4F15}" destId="{2A0CDB2E-DA7B-F24C-B466-0B140EAC8B04}" srcOrd="0" destOrd="0" presId="urn:microsoft.com/office/officeart/2005/8/layout/vList2"/>
    <dgm:cxn modelId="{657AA839-0E38-4A40-A8A6-3921969DB9C2}" type="presParOf" srcId="{6C5721E6-C199-CB43-91A9-6F83A73D4F15}" destId="{0ECB7946-CEDE-5B4E-9E18-885AB094A6C0}" srcOrd="1" destOrd="0" presId="urn:microsoft.com/office/officeart/2005/8/layout/vList2"/>
    <dgm:cxn modelId="{42EAD55D-C02D-A44F-95F2-273DFB89F512}" type="presParOf" srcId="{6C5721E6-C199-CB43-91A9-6F83A73D4F15}" destId="{03803AC0-90CB-1442-AD0D-224FF93E0175}" srcOrd="2" destOrd="0" presId="urn:microsoft.com/office/officeart/2005/8/layout/vList2"/>
    <dgm:cxn modelId="{A2C9CC5E-8D73-0047-8A17-1EAE50B65A2B}" type="presParOf" srcId="{6C5721E6-C199-CB43-91A9-6F83A73D4F15}" destId="{4106928F-B014-CD48-B8F8-AE1F810C6E25}" srcOrd="3" destOrd="0" presId="urn:microsoft.com/office/officeart/2005/8/layout/vList2"/>
    <dgm:cxn modelId="{4F867AA6-A483-8E44-A9BA-748B4BE292F3}" type="presParOf" srcId="{6C5721E6-C199-CB43-91A9-6F83A73D4F15}" destId="{2895E244-BCF6-B14F-BF21-122C5D6F85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7097A-1234-4C52-B6C3-9EA426301AD5}">
      <dsp:nvSpPr>
        <dsp:cNvPr id="0" name=""/>
        <dsp:cNvSpPr/>
      </dsp:nvSpPr>
      <dsp:spPr>
        <a:xfrm>
          <a:off x="1814552" y="594387"/>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7050" y="638023"/>
        <a:ext cx="20820" cy="4168"/>
      </dsp:txXfrm>
    </dsp:sp>
    <dsp:sp modelId="{69414E76-5C09-4958-92FC-DE29AD77749E}">
      <dsp:nvSpPr>
        <dsp:cNvPr id="0" name=""/>
        <dsp:cNvSpPr/>
      </dsp:nvSpPr>
      <dsp:spPr>
        <a:xfrm>
          <a:off x="5842" y="96954"/>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What You Need to Know About ACGME and ABFM Expectations for a Shift to Competency-Based Medical Education</a:t>
          </a:r>
          <a:endParaRPr lang="en-US" sz="1200" kern="1200" dirty="0"/>
        </a:p>
      </dsp:txBody>
      <dsp:txXfrm>
        <a:off x="5842" y="96954"/>
        <a:ext cx="1810510" cy="1086306"/>
      </dsp:txXfrm>
    </dsp:sp>
    <dsp:sp modelId="{EB037C12-E6B9-49D0-979E-D9B931443F67}">
      <dsp:nvSpPr>
        <dsp:cNvPr id="0" name=""/>
        <dsp:cNvSpPr/>
      </dsp:nvSpPr>
      <dsp:spPr>
        <a:xfrm>
          <a:off x="4041479" y="594387"/>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78" y="638023"/>
        <a:ext cx="20820" cy="4168"/>
      </dsp:txXfrm>
    </dsp:sp>
    <dsp:sp modelId="{B45E0497-BE5C-4831-B8D0-DE948117B52F}">
      <dsp:nvSpPr>
        <dsp:cNvPr id="0" name=""/>
        <dsp:cNvSpPr/>
      </dsp:nvSpPr>
      <dsp:spPr>
        <a:xfrm>
          <a:off x="2232769" y="96954"/>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Reflections, Goals, &amp; Objectives – Oh My! Best Practices for Creating ILPs</a:t>
          </a:r>
          <a:endParaRPr lang="en-US" sz="1200" kern="1200" dirty="0"/>
        </a:p>
      </dsp:txBody>
      <dsp:txXfrm>
        <a:off x="2232769" y="96954"/>
        <a:ext cx="1810510" cy="1086306"/>
      </dsp:txXfrm>
    </dsp:sp>
    <dsp:sp modelId="{101BE565-C1DE-4541-8A7A-2BD371943C62}">
      <dsp:nvSpPr>
        <dsp:cNvPr id="0" name=""/>
        <dsp:cNvSpPr/>
      </dsp:nvSpPr>
      <dsp:spPr>
        <a:xfrm>
          <a:off x="6268407" y="594387"/>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905" y="638023"/>
        <a:ext cx="20820" cy="4168"/>
      </dsp:txXfrm>
    </dsp:sp>
    <dsp:sp modelId="{1DC601F2-6D71-4316-81A4-440EF11E3DD4}">
      <dsp:nvSpPr>
        <dsp:cNvPr id="0" name=""/>
        <dsp:cNvSpPr/>
      </dsp:nvSpPr>
      <dsp:spPr>
        <a:xfrm>
          <a:off x="4459697" y="96954"/>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Let’s Talk About Entrustment</a:t>
          </a:r>
          <a:endParaRPr lang="en-US" sz="1200" kern="1200" dirty="0"/>
        </a:p>
      </dsp:txBody>
      <dsp:txXfrm>
        <a:off x="4459697" y="96954"/>
        <a:ext cx="1810510" cy="1086306"/>
      </dsp:txXfrm>
    </dsp:sp>
    <dsp:sp modelId="{F35D3D10-9BDE-419D-8286-38C2B346B8BB}">
      <dsp:nvSpPr>
        <dsp:cNvPr id="0" name=""/>
        <dsp:cNvSpPr/>
      </dsp:nvSpPr>
      <dsp:spPr>
        <a:xfrm>
          <a:off x="911097" y="1181460"/>
          <a:ext cx="6680782" cy="385817"/>
        </a:xfrm>
        <a:custGeom>
          <a:avLst/>
          <a:gdLst/>
          <a:ahLst/>
          <a:cxnLst/>
          <a:rect l="0" t="0" r="0" b="0"/>
          <a:pathLst>
            <a:path>
              <a:moveTo>
                <a:pt x="6680782" y="0"/>
              </a:moveTo>
              <a:lnTo>
                <a:pt x="6680782" y="210008"/>
              </a:lnTo>
              <a:lnTo>
                <a:pt x="0" y="210008"/>
              </a:lnTo>
              <a:lnTo>
                <a:pt x="0" y="38581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4144" y="1372285"/>
        <a:ext cx="334687" cy="4168"/>
      </dsp:txXfrm>
    </dsp:sp>
    <dsp:sp modelId="{72647815-24D9-4039-AD70-45573170EF8F}">
      <dsp:nvSpPr>
        <dsp:cNvPr id="0" name=""/>
        <dsp:cNvSpPr/>
      </dsp:nvSpPr>
      <dsp:spPr>
        <a:xfrm>
          <a:off x="6686624" y="96954"/>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Assessment Tools for CBME and the Core Outcomes</a:t>
          </a:r>
          <a:endParaRPr lang="en-US" sz="1200" kern="1200" dirty="0"/>
        </a:p>
      </dsp:txBody>
      <dsp:txXfrm>
        <a:off x="6686624" y="96954"/>
        <a:ext cx="1810510" cy="1086306"/>
      </dsp:txXfrm>
    </dsp:sp>
    <dsp:sp modelId="{E132CDAE-3AA0-4A20-A2B8-A95F709B67F9}">
      <dsp:nvSpPr>
        <dsp:cNvPr id="0" name=""/>
        <dsp:cNvSpPr/>
      </dsp:nvSpPr>
      <dsp:spPr>
        <a:xfrm>
          <a:off x="1814552" y="2097111"/>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7050" y="2140746"/>
        <a:ext cx="20820" cy="4168"/>
      </dsp:txXfrm>
    </dsp:sp>
    <dsp:sp modelId="{C276D6CD-5FF1-42DB-B578-86D5777DF90F}">
      <dsp:nvSpPr>
        <dsp:cNvPr id="0" name=""/>
        <dsp:cNvSpPr/>
      </dsp:nvSpPr>
      <dsp:spPr>
        <a:xfrm>
          <a:off x="5842" y="1599677"/>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Building CBME Into Faculty Development</a:t>
          </a:r>
          <a:endParaRPr lang="en-US" sz="1200" kern="1200" dirty="0"/>
        </a:p>
      </dsp:txBody>
      <dsp:txXfrm>
        <a:off x="5842" y="1599677"/>
        <a:ext cx="1810510" cy="1086306"/>
      </dsp:txXfrm>
    </dsp:sp>
    <dsp:sp modelId="{0A1E9122-8BFB-44EF-B66D-082EC9EF8C84}">
      <dsp:nvSpPr>
        <dsp:cNvPr id="0" name=""/>
        <dsp:cNvSpPr/>
      </dsp:nvSpPr>
      <dsp:spPr>
        <a:xfrm>
          <a:off x="4041479" y="2097111"/>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78" y="2140746"/>
        <a:ext cx="20820" cy="4168"/>
      </dsp:txXfrm>
    </dsp:sp>
    <dsp:sp modelId="{3E744D5B-5ACE-48F4-94AF-2A438560568F}">
      <dsp:nvSpPr>
        <dsp:cNvPr id="0" name=""/>
        <dsp:cNvSpPr/>
      </dsp:nvSpPr>
      <dsp:spPr>
        <a:xfrm>
          <a:off x="2232769" y="1599677"/>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Advisors and Coaches: The Evolving Role of Faculty and Resident Relationships</a:t>
          </a:r>
          <a:endParaRPr lang="en-US" sz="1200" kern="1200" dirty="0"/>
        </a:p>
      </dsp:txBody>
      <dsp:txXfrm>
        <a:off x="2232769" y="1599677"/>
        <a:ext cx="1810510" cy="1086306"/>
      </dsp:txXfrm>
    </dsp:sp>
    <dsp:sp modelId="{A01A9AA6-6924-4AE6-9CEE-75354524D3F4}">
      <dsp:nvSpPr>
        <dsp:cNvPr id="0" name=""/>
        <dsp:cNvSpPr/>
      </dsp:nvSpPr>
      <dsp:spPr>
        <a:xfrm>
          <a:off x="6268407" y="2097111"/>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905" y="2140746"/>
        <a:ext cx="20820" cy="4168"/>
      </dsp:txXfrm>
    </dsp:sp>
    <dsp:sp modelId="{9B1A9E99-8170-43DD-A5EF-6CBDD263A294}">
      <dsp:nvSpPr>
        <dsp:cNvPr id="0" name=""/>
        <dsp:cNvSpPr/>
      </dsp:nvSpPr>
      <dsp:spPr>
        <a:xfrm>
          <a:off x="4459697" y="1599677"/>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Individualized Learning and Resident Assessment: A CBME Orientation for Residents</a:t>
          </a:r>
          <a:endParaRPr lang="en-US" sz="1200" kern="1200" dirty="0"/>
        </a:p>
      </dsp:txBody>
      <dsp:txXfrm>
        <a:off x="4459697" y="1599677"/>
        <a:ext cx="1810510" cy="1086306"/>
      </dsp:txXfrm>
    </dsp:sp>
    <dsp:sp modelId="{7213F3B3-996F-4A23-A34E-9B17566D49CC}">
      <dsp:nvSpPr>
        <dsp:cNvPr id="0" name=""/>
        <dsp:cNvSpPr/>
      </dsp:nvSpPr>
      <dsp:spPr>
        <a:xfrm>
          <a:off x="911097" y="2684184"/>
          <a:ext cx="6680782" cy="385817"/>
        </a:xfrm>
        <a:custGeom>
          <a:avLst/>
          <a:gdLst/>
          <a:ahLst/>
          <a:cxnLst/>
          <a:rect l="0" t="0" r="0" b="0"/>
          <a:pathLst>
            <a:path>
              <a:moveTo>
                <a:pt x="6680782" y="0"/>
              </a:moveTo>
              <a:lnTo>
                <a:pt x="6680782" y="210008"/>
              </a:lnTo>
              <a:lnTo>
                <a:pt x="0" y="210008"/>
              </a:lnTo>
              <a:lnTo>
                <a:pt x="0" y="38581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4144" y="2875008"/>
        <a:ext cx="334687" cy="4168"/>
      </dsp:txXfrm>
    </dsp:sp>
    <dsp:sp modelId="{D2C3A1C0-2B48-4DD1-A2F5-8B179543C8C7}">
      <dsp:nvSpPr>
        <dsp:cNvPr id="0" name=""/>
        <dsp:cNvSpPr/>
      </dsp:nvSpPr>
      <dsp:spPr>
        <a:xfrm>
          <a:off x="6686624" y="1599677"/>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Have Reflective Feedback Conversations and Develop a Culture of Effective Feedback</a:t>
          </a:r>
          <a:endParaRPr lang="en-US" sz="1200" kern="1200" dirty="0"/>
        </a:p>
      </dsp:txBody>
      <dsp:txXfrm>
        <a:off x="6686624" y="1599677"/>
        <a:ext cx="1810510" cy="1086306"/>
      </dsp:txXfrm>
    </dsp:sp>
    <dsp:sp modelId="{539CF0CF-0278-474C-BE18-462B38E6AE7F}">
      <dsp:nvSpPr>
        <dsp:cNvPr id="0" name=""/>
        <dsp:cNvSpPr/>
      </dsp:nvSpPr>
      <dsp:spPr>
        <a:xfrm>
          <a:off x="1814552" y="3599834"/>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7050" y="3643470"/>
        <a:ext cx="20820" cy="4168"/>
      </dsp:txXfrm>
    </dsp:sp>
    <dsp:sp modelId="{0A937FB3-8E52-41A0-AB45-230B5548849A}">
      <dsp:nvSpPr>
        <dsp:cNvPr id="0" name=""/>
        <dsp:cNvSpPr/>
      </dsp:nvSpPr>
      <dsp:spPr>
        <a:xfrm>
          <a:off x="5842" y="3102401"/>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Fostering Master Adaptive Learning and a Growth Mindset in Your Program</a:t>
          </a:r>
        </a:p>
      </dsp:txBody>
      <dsp:txXfrm>
        <a:off x="5842" y="3102401"/>
        <a:ext cx="1810510" cy="1086306"/>
      </dsp:txXfrm>
    </dsp:sp>
    <dsp:sp modelId="{7831DF42-027B-46D5-84EE-F29B72ACC6EA}">
      <dsp:nvSpPr>
        <dsp:cNvPr id="0" name=""/>
        <dsp:cNvSpPr/>
      </dsp:nvSpPr>
      <dsp:spPr>
        <a:xfrm>
          <a:off x="4041479" y="3599834"/>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78" y="3643470"/>
        <a:ext cx="20820" cy="4168"/>
      </dsp:txXfrm>
    </dsp:sp>
    <dsp:sp modelId="{2F21B4E4-9B3F-40D7-8ADA-D0EA996DA8BF}">
      <dsp:nvSpPr>
        <dsp:cNvPr id="0" name=""/>
        <dsp:cNvSpPr/>
      </dsp:nvSpPr>
      <dsp:spPr>
        <a:xfrm>
          <a:off x="2232769" y="3102401"/>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Effectively Use Electives to Help Residents Attain Competency in the Core Outcomes</a:t>
          </a:r>
          <a:endParaRPr lang="en-US" sz="1200" kern="1200" dirty="0"/>
        </a:p>
      </dsp:txBody>
      <dsp:txXfrm>
        <a:off x="2232769" y="3102401"/>
        <a:ext cx="1810510" cy="1086306"/>
      </dsp:txXfrm>
    </dsp:sp>
    <dsp:sp modelId="{4B74F9E6-F2E5-4157-87AD-09AD1D66EB15}">
      <dsp:nvSpPr>
        <dsp:cNvPr id="0" name=""/>
        <dsp:cNvSpPr/>
      </dsp:nvSpPr>
      <dsp:spPr>
        <a:xfrm>
          <a:off x="6268407" y="3599834"/>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905" y="3643470"/>
        <a:ext cx="20820" cy="4168"/>
      </dsp:txXfrm>
    </dsp:sp>
    <dsp:sp modelId="{904C07CE-5A8C-45EC-9DA5-77816003994E}">
      <dsp:nvSpPr>
        <dsp:cNvPr id="0" name=""/>
        <dsp:cNvSpPr/>
      </dsp:nvSpPr>
      <dsp:spPr>
        <a:xfrm>
          <a:off x="4459697" y="3102401"/>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The Role of Resident Portfolios in Competency-Based Assessment</a:t>
          </a:r>
          <a:endParaRPr lang="en-US" sz="1200" kern="1200" dirty="0"/>
        </a:p>
      </dsp:txBody>
      <dsp:txXfrm>
        <a:off x="4459697" y="3102401"/>
        <a:ext cx="1810510" cy="1086306"/>
      </dsp:txXfrm>
    </dsp:sp>
    <dsp:sp modelId="{4E4DF0EC-602F-4BD3-ACAC-1A339023A937}">
      <dsp:nvSpPr>
        <dsp:cNvPr id="0" name=""/>
        <dsp:cNvSpPr/>
      </dsp:nvSpPr>
      <dsp:spPr>
        <a:xfrm>
          <a:off x="6686624" y="3102401"/>
          <a:ext cx="1810510" cy="108630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Managing Assessment Burden in CBME</a:t>
          </a:r>
          <a:endParaRPr lang="en-US" sz="1200" kern="1200" dirty="0"/>
        </a:p>
      </dsp:txBody>
      <dsp:txXfrm>
        <a:off x="6686624" y="3102401"/>
        <a:ext cx="1810510" cy="10863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A8D-B460-5646-98DB-8279A7326F00}">
      <dsp:nvSpPr>
        <dsp:cNvPr id="0" name=""/>
        <dsp:cNvSpPr/>
      </dsp:nvSpPr>
      <dsp:spPr>
        <a:xfrm>
          <a:off x="0" y="85447"/>
          <a:ext cx="3975826"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Procedures</a:t>
          </a:r>
        </a:p>
      </dsp:txBody>
      <dsp:txXfrm>
        <a:off x="26930" y="112377"/>
        <a:ext cx="3921966" cy="497795"/>
      </dsp:txXfrm>
    </dsp:sp>
    <dsp:sp modelId="{8D71CB24-92AB-4A48-B994-F10ABB35F4FC}">
      <dsp:nvSpPr>
        <dsp:cNvPr id="0" name=""/>
        <dsp:cNvSpPr/>
      </dsp:nvSpPr>
      <dsp:spPr>
        <a:xfrm>
          <a:off x="0" y="703342"/>
          <a:ext cx="3975826"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OSCE/simulation</a:t>
          </a:r>
        </a:p>
      </dsp:txBody>
      <dsp:txXfrm>
        <a:off x="26930" y="730272"/>
        <a:ext cx="3921966" cy="497795"/>
      </dsp:txXfrm>
    </dsp:sp>
    <dsp:sp modelId="{EAF9C6BD-045B-1C40-B596-F159A5720195}">
      <dsp:nvSpPr>
        <dsp:cNvPr id="0" name=""/>
        <dsp:cNvSpPr/>
      </dsp:nvSpPr>
      <dsp:spPr>
        <a:xfrm>
          <a:off x="0" y="1321237"/>
          <a:ext cx="3975826" cy="5516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1:1 precepting</a:t>
          </a:r>
        </a:p>
      </dsp:txBody>
      <dsp:txXfrm>
        <a:off x="26930" y="1348167"/>
        <a:ext cx="3921966" cy="497795"/>
      </dsp:txXfrm>
    </dsp:sp>
    <dsp:sp modelId="{C446FD64-1EA5-024F-A0DB-CC88BA053E46}">
      <dsp:nvSpPr>
        <dsp:cNvPr id="0" name=""/>
        <dsp:cNvSpPr/>
      </dsp:nvSpPr>
      <dsp:spPr>
        <a:xfrm>
          <a:off x="0" y="1939133"/>
          <a:ext cx="3975826"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Encounter </a:t>
          </a:r>
          <a:r>
            <a:rPr lang="en-US" sz="2300" b="1" kern="1200" dirty="0">
              <a:latin typeface="Calibri" panose="020F0502020204030204" pitchFamily="34" charset="0"/>
              <a:cs typeface="Calibri" panose="020F0502020204030204" pitchFamily="34" charset="0"/>
            </a:rPr>
            <a:t>“snapshots”</a:t>
          </a:r>
        </a:p>
      </dsp:txBody>
      <dsp:txXfrm>
        <a:off x="26930" y="1966063"/>
        <a:ext cx="3921966" cy="497795"/>
      </dsp:txXfrm>
    </dsp:sp>
    <dsp:sp modelId="{775C189F-FF46-3F45-8359-7279965152B4}">
      <dsp:nvSpPr>
        <dsp:cNvPr id="0" name=""/>
        <dsp:cNvSpPr/>
      </dsp:nvSpPr>
      <dsp:spPr>
        <a:xfrm>
          <a:off x="0" y="2490788"/>
          <a:ext cx="3975826"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3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History</a:t>
          </a:r>
        </a:p>
        <a:p>
          <a:pPr marL="171450" lvl="1" indent="-171450" algn="l"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PE</a:t>
          </a:r>
        </a:p>
        <a:p>
          <a:pPr marL="171450" lvl="1" indent="-171450" algn="l"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Clinical reasoning</a:t>
          </a:r>
        </a:p>
        <a:p>
          <a:pPr marL="171450" lvl="1" indent="-171450" algn="l"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Shared decision making</a:t>
          </a:r>
        </a:p>
        <a:p>
          <a:pPr marL="171450" lvl="1" indent="-171450" algn="l"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Teamwork</a:t>
          </a:r>
        </a:p>
        <a:p>
          <a:pPr marL="171450" lvl="1" indent="-171450" algn="l"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Professionalism</a:t>
          </a:r>
        </a:p>
      </dsp:txBody>
      <dsp:txXfrm>
        <a:off x="0" y="2490788"/>
        <a:ext cx="3975826" cy="18567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F296D-B70E-7541-96D9-8C12657359ED}">
      <dsp:nvSpPr>
        <dsp:cNvPr id="0" name=""/>
        <dsp:cNvSpPr/>
      </dsp:nvSpPr>
      <dsp:spPr>
        <a:xfrm>
          <a:off x="0" y="340890"/>
          <a:ext cx="7250189" cy="4913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Align with Goals and Objectives</a:t>
          </a:r>
          <a:endParaRPr lang="en-US" sz="2100" b="1" kern="1200" dirty="0"/>
        </a:p>
      </dsp:txBody>
      <dsp:txXfrm>
        <a:off x="23988" y="364878"/>
        <a:ext cx="7202213" cy="443423"/>
      </dsp:txXfrm>
    </dsp:sp>
    <dsp:sp modelId="{E0EA1AA7-B02E-F44E-945C-76C6EA75226F}">
      <dsp:nvSpPr>
        <dsp:cNvPr id="0" name=""/>
        <dsp:cNvSpPr/>
      </dsp:nvSpPr>
      <dsp:spPr>
        <a:xfrm>
          <a:off x="0" y="892770"/>
          <a:ext cx="7250189" cy="4913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Frequent use at multiple points using multiple methods</a:t>
          </a:r>
          <a:endParaRPr lang="en-US" sz="2100" b="1" kern="1200" dirty="0"/>
        </a:p>
      </dsp:txBody>
      <dsp:txXfrm>
        <a:off x="23988" y="916758"/>
        <a:ext cx="7202213" cy="443423"/>
      </dsp:txXfrm>
    </dsp:sp>
    <dsp:sp modelId="{87399AA3-A609-F34E-B962-B8D5C10AD035}">
      <dsp:nvSpPr>
        <dsp:cNvPr id="0" name=""/>
        <dsp:cNvSpPr/>
      </dsp:nvSpPr>
      <dsp:spPr>
        <a:xfrm>
          <a:off x="0" y="1444649"/>
          <a:ext cx="7250189" cy="4913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More formative with direct observation</a:t>
          </a:r>
          <a:endParaRPr lang="en-US" sz="2100" b="1" kern="1200" dirty="0"/>
        </a:p>
      </dsp:txBody>
      <dsp:txXfrm>
        <a:off x="23988" y="1468637"/>
        <a:ext cx="7202213" cy="443423"/>
      </dsp:txXfrm>
    </dsp:sp>
    <dsp:sp modelId="{DACA456F-6811-284B-90FD-08C548AE7C9F}">
      <dsp:nvSpPr>
        <dsp:cNvPr id="0" name=""/>
        <dsp:cNvSpPr/>
      </dsp:nvSpPr>
      <dsp:spPr>
        <a:xfrm>
          <a:off x="0" y="1996529"/>
          <a:ext cx="7250189" cy="4913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Use progressive entrustment type scales</a:t>
          </a:r>
          <a:endParaRPr lang="en-US" sz="2100" b="1" kern="1200" dirty="0"/>
        </a:p>
      </dsp:txBody>
      <dsp:txXfrm>
        <a:off x="23988" y="2020517"/>
        <a:ext cx="7202213" cy="443423"/>
      </dsp:txXfrm>
    </dsp:sp>
    <dsp:sp modelId="{90DADB8A-5702-3C43-A83F-9AD36E4CC83C}">
      <dsp:nvSpPr>
        <dsp:cNvPr id="0" name=""/>
        <dsp:cNvSpPr/>
      </dsp:nvSpPr>
      <dsp:spPr>
        <a:xfrm>
          <a:off x="0" y="2548409"/>
          <a:ext cx="7250189" cy="4913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Incorporate Milestones </a:t>
          </a:r>
          <a:r>
            <a:rPr lang="en-US" sz="2100" b="1" i="1" kern="1200" dirty="0"/>
            <a:t>and</a:t>
          </a:r>
          <a:r>
            <a:rPr lang="en-US" sz="2100" b="1" i="0" kern="1200" dirty="0"/>
            <a:t> </a:t>
          </a:r>
          <a:r>
            <a:rPr lang="en-US" sz="2100" b="1" kern="1200" dirty="0"/>
            <a:t>Target Outcomes</a:t>
          </a:r>
        </a:p>
      </dsp:txBody>
      <dsp:txXfrm>
        <a:off x="23988" y="2572397"/>
        <a:ext cx="7202213"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2E13B-14BA-3C47-9CB7-F3F5298C5CF1}">
      <dsp:nvSpPr>
        <dsp:cNvPr id="0" name=""/>
        <dsp:cNvSpPr/>
      </dsp:nvSpPr>
      <dsp:spPr>
        <a:xfrm>
          <a:off x="0" y="2265710"/>
          <a:ext cx="6709905" cy="74365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i="0" kern="1200" dirty="0">
              <a:solidFill>
                <a:schemeClr val="bg1"/>
              </a:solidFill>
            </a:rPr>
            <a:t>Assessment question types and rating scales</a:t>
          </a:r>
          <a:endParaRPr lang="en-US" sz="2600" b="1" kern="1200" dirty="0">
            <a:solidFill>
              <a:schemeClr val="bg1"/>
            </a:solidFill>
          </a:endParaRPr>
        </a:p>
      </dsp:txBody>
      <dsp:txXfrm>
        <a:off x="0" y="2265710"/>
        <a:ext cx="6709905" cy="743656"/>
      </dsp:txXfrm>
    </dsp:sp>
    <dsp:sp modelId="{F636DB90-E4EF-E849-9D63-47B16D2941E5}">
      <dsp:nvSpPr>
        <dsp:cNvPr id="0" name=""/>
        <dsp:cNvSpPr/>
      </dsp:nvSpPr>
      <dsp:spPr>
        <a:xfrm rot="10800000">
          <a:off x="0" y="1133121"/>
          <a:ext cx="6709905" cy="1143743"/>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i="0" kern="1200" dirty="0">
              <a:solidFill>
                <a:schemeClr val="bg1"/>
              </a:solidFill>
            </a:rPr>
            <a:t>Assessment tools</a:t>
          </a:r>
          <a:endParaRPr lang="en-US" sz="2600" b="1" kern="1200" dirty="0">
            <a:solidFill>
              <a:schemeClr val="bg1"/>
            </a:solidFill>
          </a:endParaRPr>
        </a:p>
      </dsp:txBody>
      <dsp:txXfrm rot="10800000">
        <a:off x="0" y="1133121"/>
        <a:ext cx="6709905" cy="743170"/>
      </dsp:txXfrm>
    </dsp:sp>
    <dsp:sp modelId="{06D2568C-F5EF-D94F-856F-0458984874C7}">
      <dsp:nvSpPr>
        <dsp:cNvPr id="0" name=""/>
        <dsp:cNvSpPr/>
      </dsp:nvSpPr>
      <dsp:spPr>
        <a:xfrm rot="10800000">
          <a:off x="0" y="532"/>
          <a:ext cx="6709905" cy="1143743"/>
        </a:xfrm>
        <a:prstGeom prst="upArrowCallou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i="0" kern="1200" dirty="0">
              <a:solidFill>
                <a:schemeClr val="bg1"/>
              </a:solidFill>
            </a:rPr>
            <a:t>Assessment system</a:t>
          </a:r>
          <a:endParaRPr lang="en-US" sz="2600" b="1" kern="1200" dirty="0">
            <a:solidFill>
              <a:schemeClr val="bg1"/>
            </a:solidFill>
          </a:endParaRPr>
        </a:p>
      </dsp:txBody>
      <dsp:txXfrm rot="10800000">
        <a:off x="0" y="532"/>
        <a:ext cx="6709905" cy="743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5F870-1DF7-2A47-9FFB-8714263381D1}">
      <dsp:nvSpPr>
        <dsp:cNvPr id="0" name=""/>
        <dsp:cNvSpPr/>
      </dsp:nvSpPr>
      <dsp:spPr>
        <a:xfrm>
          <a:off x="0" y="254208"/>
          <a:ext cx="8368613"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Create a </a:t>
          </a:r>
          <a:r>
            <a:rPr lang="en-US" sz="2300" b="0" i="1" kern="1200" dirty="0">
              <a:latin typeface="Calibri" panose="020F0502020204030204" pitchFamily="34" charset="0"/>
              <a:cs typeface="Calibri" panose="020F0502020204030204" pitchFamily="34" charset="0"/>
            </a:rPr>
            <a:t>well rounded </a:t>
          </a:r>
          <a:r>
            <a:rPr lang="en-US" sz="2300" b="0" kern="1200" dirty="0">
              <a:latin typeface="Calibri" panose="020F0502020204030204" pitchFamily="34" charset="0"/>
              <a:cs typeface="Calibri" panose="020F0502020204030204" pitchFamily="34" charset="0"/>
            </a:rPr>
            <a:t>picture of each resident</a:t>
          </a:r>
        </a:p>
      </dsp:txBody>
      <dsp:txXfrm>
        <a:off x="26930" y="281138"/>
        <a:ext cx="8314753" cy="497795"/>
      </dsp:txXfrm>
    </dsp:sp>
    <dsp:sp modelId="{8ED572B5-B0CB-1D48-9F0B-8FE6C0C677A5}">
      <dsp:nvSpPr>
        <dsp:cNvPr id="0" name=""/>
        <dsp:cNvSpPr/>
      </dsp:nvSpPr>
      <dsp:spPr>
        <a:xfrm>
          <a:off x="0" y="863495"/>
          <a:ext cx="8368613"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Lead to assessment of </a:t>
          </a:r>
          <a:r>
            <a:rPr lang="en-US" sz="2300" b="0" i="1" kern="1200" dirty="0">
              <a:latin typeface="Calibri" panose="020F0502020204030204" pitchFamily="34" charset="0"/>
              <a:cs typeface="Calibri" panose="020F0502020204030204" pitchFamily="34" charset="0"/>
            </a:rPr>
            <a:t>progressive competence towards autonomy</a:t>
          </a:r>
        </a:p>
      </dsp:txBody>
      <dsp:txXfrm>
        <a:off x="26930" y="890425"/>
        <a:ext cx="8314753" cy="497795"/>
      </dsp:txXfrm>
    </dsp:sp>
    <dsp:sp modelId="{9382160B-7946-2848-99F9-3B4D1E6410E2}">
      <dsp:nvSpPr>
        <dsp:cNvPr id="0" name=""/>
        <dsp:cNvSpPr/>
      </dsp:nvSpPr>
      <dsp:spPr>
        <a:xfrm>
          <a:off x="0" y="1481390"/>
          <a:ext cx="8368613"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Identify areas where the </a:t>
          </a:r>
          <a:r>
            <a:rPr lang="en-US" sz="2300" b="0" i="1" kern="1200" dirty="0">
              <a:latin typeface="Calibri" panose="020F0502020204030204" pitchFamily="34" charset="0"/>
              <a:cs typeface="Calibri" panose="020F0502020204030204" pitchFamily="34" charset="0"/>
            </a:rPr>
            <a:t>program</a:t>
          </a:r>
          <a:r>
            <a:rPr lang="en-US" sz="2300" b="0" i="0" kern="1200" dirty="0">
              <a:latin typeface="Calibri" panose="020F0502020204030204" pitchFamily="34" charset="0"/>
              <a:cs typeface="Calibri" panose="020F0502020204030204" pitchFamily="34" charset="0"/>
            </a:rPr>
            <a:t> can improve</a:t>
          </a:r>
          <a:endParaRPr lang="en-US" sz="2300" b="0" kern="1200" dirty="0">
            <a:latin typeface="Calibri" panose="020F0502020204030204" pitchFamily="34" charset="0"/>
            <a:cs typeface="Calibri" panose="020F0502020204030204" pitchFamily="34" charset="0"/>
          </a:endParaRPr>
        </a:p>
      </dsp:txBody>
      <dsp:txXfrm>
        <a:off x="26930" y="1508320"/>
        <a:ext cx="8314753" cy="497795"/>
      </dsp:txXfrm>
    </dsp:sp>
    <dsp:sp modelId="{2D0F53AC-A25E-D64A-9467-174039151DC0}">
      <dsp:nvSpPr>
        <dsp:cNvPr id="0" name=""/>
        <dsp:cNvSpPr/>
      </dsp:nvSpPr>
      <dsp:spPr>
        <a:xfrm>
          <a:off x="0" y="2099285"/>
          <a:ext cx="8368613"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Minimize </a:t>
          </a:r>
          <a:r>
            <a:rPr lang="en-US" sz="2300" b="0" i="1" kern="1200" dirty="0">
              <a:latin typeface="Calibri" panose="020F0502020204030204" pitchFamily="34" charset="0"/>
              <a:cs typeface="Calibri" panose="020F0502020204030204" pitchFamily="34" charset="0"/>
            </a:rPr>
            <a:t>bias</a:t>
          </a:r>
        </a:p>
      </dsp:txBody>
      <dsp:txXfrm>
        <a:off x="26930" y="2126215"/>
        <a:ext cx="8314753" cy="497795"/>
      </dsp:txXfrm>
    </dsp:sp>
    <dsp:sp modelId="{F3020216-AB23-2F45-B417-B4F67A4DBB2C}">
      <dsp:nvSpPr>
        <dsp:cNvPr id="0" name=""/>
        <dsp:cNvSpPr/>
      </dsp:nvSpPr>
      <dsp:spPr>
        <a:xfrm>
          <a:off x="0" y="2717180"/>
          <a:ext cx="8368613"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Contain both Formative and Summative components</a:t>
          </a:r>
          <a:endParaRPr lang="en-US" sz="2300" b="0" kern="1200" dirty="0">
            <a:latin typeface="Calibri" panose="020F0502020204030204" pitchFamily="34" charset="0"/>
            <a:cs typeface="Calibri" panose="020F0502020204030204" pitchFamily="34" charset="0"/>
          </a:endParaRPr>
        </a:p>
      </dsp:txBody>
      <dsp:txXfrm>
        <a:off x="26930" y="2744110"/>
        <a:ext cx="8314753"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E132D-8B8C-274D-8DC4-26D9DCCB436B}">
      <dsp:nvSpPr>
        <dsp:cNvPr id="0" name=""/>
        <dsp:cNvSpPr/>
      </dsp:nvSpPr>
      <dsp:spPr>
        <a:xfrm>
          <a:off x="0" y="917"/>
          <a:ext cx="5511800" cy="523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Valid</a:t>
          </a:r>
        </a:p>
      </dsp:txBody>
      <dsp:txXfrm>
        <a:off x="25573" y="26490"/>
        <a:ext cx="5460654" cy="472726"/>
      </dsp:txXfrm>
    </dsp:sp>
    <dsp:sp modelId="{1EBC1B8E-C8DB-0147-8251-12F524EF1F71}">
      <dsp:nvSpPr>
        <dsp:cNvPr id="0" name=""/>
        <dsp:cNvSpPr/>
      </dsp:nvSpPr>
      <dsp:spPr>
        <a:xfrm>
          <a:off x="0" y="537684"/>
          <a:ext cx="5511800" cy="52387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Reliable</a:t>
          </a:r>
        </a:p>
      </dsp:txBody>
      <dsp:txXfrm>
        <a:off x="25573" y="563257"/>
        <a:ext cx="5460654" cy="472726"/>
      </dsp:txXfrm>
    </dsp:sp>
    <dsp:sp modelId="{D944A9DC-7430-334B-8E75-8E0BC745718C}">
      <dsp:nvSpPr>
        <dsp:cNvPr id="0" name=""/>
        <dsp:cNvSpPr/>
      </dsp:nvSpPr>
      <dsp:spPr>
        <a:xfrm>
          <a:off x="0" y="1074452"/>
          <a:ext cx="5511800" cy="52387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Equivalent</a:t>
          </a:r>
        </a:p>
      </dsp:txBody>
      <dsp:txXfrm>
        <a:off x="25573" y="1100025"/>
        <a:ext cx="5460654" cy="472726"/>
      </dsp:txXfrm>
    </dsp:sp>
    <dsp:sp modelId="{B56A8C31-1A29-3441-80B5-6ADF9BAFA349}">
      <dsp:nvSpPr>
        <dsp:cNvPr id="0" name=""/>
        <dsp:cNvSpPr/>
      </dsp:nvSpPr>
      <dsp:spPr>
        <a:xfrm>
          <a:off x="0" y="1611219"/>
          <a:ext cx="5511800" cy="52387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Feasible</a:t>
          </a:r>
        </a:p>
      </dsp:txBody>
      <dsp:txXfrm>
        <a:off x="25573" y="1636792"/>
        <a:ext cx="5460654" cy="472726"/>
      </dsp:txXfrm>
    </dsp:sp>
    <dsp:sp modelId="{E9B1D722-15A8-4748-A2AF-CA37D364DD00}">
      <dsp:nvSpPr>
        <dsp:cNvPr id="0" name=""/>
        <dsp:cNvSpPr/>
      </dsp:nvSpPr>
      <dsp:spPr>
        <a:xfrm>
          <a:off x="0" y="2147987"/>
          <a:ext cx="5511800" cy="52387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Effective</a:t>
          </a:r>
        </a:p>
      </dsp:txBody>
      <dsp:txXfrm>
        <a:off x="25573" y="2173560"/>
        <a:ext cx="5460654" cy="472726"/>
      </dsp:txXfrm>
    </dsp:sp>
    <dsp:sp modelId="{A634C9F2-F878-E04D-8D3C-9111CAD027FB}">
      <dsp:nvSpPr>
        <dsp:cNvPr id="0" name=""/>
        <dsp:cNvSpPr/>
      </dsp:nvSpPr>
      <dsp:spPr>
        <a:xfrm>
          <a:off x="0" y="2684754"/>
          <a:ext cx="5511800" cy="52387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Acceptable</a:t>
          </a:r>
        </a:p>
      </dsp:txBody>
      <dsp:txXfrm>
        <a:off x="25573" y="2710327"/>
        <a:ext cx="5460654" cy="47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AFF1B-5E59-3641-8507-3BBAABCDB928}">
      <dsp:nvSpPr>
        <dsp:cNvPr id="0" name=""/>
        <dsp:cNvSpPr/>
      </dsp:nvSpPr>
      <dsp:spPr>
        <a:xfrm>
          <a:off x="0" y="61687"/>
          <a:ext cx="6709905"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ea typeface="Tahoma" panose="020B0604030504040204" pitchFamily="34" charset="0"/>
              <a:cs typeface="Calibri" panose="020F0502020204030204" pitchFamily="34" charset="0"/>
            </a:rPr>
            <a:t>Examine existing tools for potential bias</a:t>
          </a:r>
        </a:p>
      </dsp:txBody>
      <dsp:txXfrm>
        <a:off x="26930" y="88617"/>
        <a:ext cx="6656045" cy="497795"/>
      </dsp:txXfrm>
    </dsp:sp>
    <dsp:sp modelId="{1D0FC3F4-46CB-0D46-9BAC-858BD711F314}">
      <dsp:nvSpPr>
        <dsp:cNvPr id="0" name=""/>
        <dsp:cNvSpPr/>
      </dsp:nvSpPr>
      <dsp:spPr>
        <a:xfrm>
          <a:off x="0" y="679582"/>
          <a:ext cx="6709905"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ea typeface="Tahoma" panose="020B0604030504040204" pitchFamily="34" charset="0"/>
              <a:cs typeface="Calibri" panose="020F0502020204030204" pitchFamily="34" charset="0"/>
            </a:rPr>
            <a:t>Use rating scales that minimize bias</a:t>
          </a:r>
        </a:p>
      </dsp:txBody>
      <dsp:txXfrm>
        <a:off x="26930" y="706512"/>
        <a:ext cx="6656045" cy="497795"/>
      </dsp:txXfrm>
    </dsp:sp>
    <dsp:sp modelId="{68962006-8928-1244-B3DB-D19F1A5645A2}">
      <dsp:nvSpPr>
        <dsp:cNvPr id="0" name=""/>
        <dsp:cNvSpPr/>
      </dsp:nvSpPr>
      <dsp:spPr>
        <a:xfrm>
          <a:off x="0" y="1297477"/>
          <a:ext cx="6709905"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ea typeface="Tahoma" panose="020B0604030504040204" pitchFamily="34" charset="0"/>
              <a:cs typeface="Calibri" panose="020F0502020204030204" pitchFamily="34" charset="0"/>
            </a:rPr>
            <a:t>Incorporate narrative assessment</a:t>
          </a:r>
        </a:p>
      </dsp:txBody>
      <dsp:txXfrm>
        <a:off x="26930" y="1324407"/>
        <a:ext cx="6656045" cy="497795"/>
      </dsp:txXfrm>
    </dsp:sp>
    <dsp:sp modelId="{121F29D9-1649-2F42-924A-216CD03DA30C}">
      <dsp:nvSpPr>
        <dsp:cNvPr id="0" name=""/>
        <dsp:cNvSpPr/>
      </dsp:nvSpPr>
      <dsp:spPr>
        <a:xfrm>
          <a:off x="0" y="1915373"/>
          <a:ext cx="6709905"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ea typeface="Tahoma" panose="020B0604030504040204" pitchFamily="34" charset="0"/>
              <a:cs typeface="Calibri" panose="020F0502020204030204" pitchFamily="34" charset="0"/>
            </a:rPr>
            <a:t>Use group process for high stakes decisions</a:t>
          </a:r>
        </a:p>
      </dsp:txBody>
      <dsp:txXfrm>
        <a:off x="26930" y="1942303"/>
        <a:ext cx="6656045" cy="497795"/>
      </dsp:txXfrm>
    </dsp:sp>
    <dsp:sp modelId="{B33D46FD-C32F-EF46-8074-556F140E5C4B}">
      <dsp:nvSpPr>
        <dsp:cNvPr id="0" name=""/>
        <dsp:cNvSpPr/>
      </dsp:nvSpPr>
      <dsp:spPr>
        <a:xfrm>
          <a:off x="0" y="2533268"/>
          <a:ext cx="6709905" cy="55165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ea typeface="Tahoma" panose="020B0604030504040204" pitchFamily="34" charset="0"/>
              <a:cs typeface="Calibri" panose="020F0502020204030204" pitchFamily="34" charset="0"/>
            </a:rPr>
            <a:t>Faculty/assessor training</a:t>
          </a:r>
        </a:p>
      </dsp:txBody>
      <dsp:txXfrm>
        <a:off x="26930" y="2560198"/>
        <a:ext cx="6656045" cy="4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E8E7C-AE87-6249-A157-3EBABD07627E}">
      <dsp:nvSpPr>
        <dsp:cNvPr id="0" name=""/>
        <dsp:cNvSpPr/>
      </dsp:nvSpPr>
      <dsp:spPr>
        <a:xfrm rot="5400000">
          <a:off x="-112549" y="114290"/>
          <a:ext cx="750331" cy="52523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endParaRPr lang="en-US" sz="1800" b="0" i="0" kern="1200" dirty="0">
            <a:latin typeface="Calibri" panose="020F0502020204030204" pitchFamily="34" charset="0"/>
            <a:ea typeface="Tahoma" panose="020B0604030504040204" pitchFamily="34" charset="0"/>
            <a:cs typeface="Calibri" panose="020F0502020204030204" pitchFamily="34" charset="0"/>
          </a:endParaRPr>
        </a:p>
      </dsp:txBody>
      <dsp:txXfrm rot="-5400000">
        <a:off x="2" y="264356"/>
        <a:ext cx="525231" cy="225100"/>
      </dsp:txXfrm>
    </dsp:sp>
    <dsp:sp modelId="{A98AC9B7-E12C-DE4D-B386-E25E4A6EB360}">
      <dsp:nvSpPr>
        <dsp:cNvPr id="0" name=""/>
        <dsp:cNvSpPr/>
      </dsp:nvSpPr>
      <dsp:spPr>
        <a:xfrm rot="5400000">
          <a:off x="2912300" y="-2385327"/>
          <a:ext cx="487971" cy="526210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Tahoma" panose="020B0604030504040204" pitchFamily="34" charset="0"/>
              <a:cs typeface="Calibri" panose="020F0502020204030204" pitchFamily="34" charset="0"/>
            </a:rPr>
            <a:t>Needed complete guidance (completely dependent)</a:t>
          </a:r>
        </a:p>
      </dsp:txBody>
      <dsp:txXfrm rot="-5400000">
        <a:off x="525232" y="25562"/>
        <a:ext cx="5238287" cy="440329"/>
      </dsp:txXfrm>
    </dsp:sp>
    <dsp:sp modelId="{ED02473C-97C9-8D47-B32B-8919E340706D}">
      <dsp:nvSpPr>
        <dsp:cNvPr id="0" name=""/>
        <dsp:cNvSpPr/>
      </dsp:nvSpPr>
      <dsp:spPr>
        <a:xfrm rot="5400000">
          <a:off x="-112549" y="741415"/>
          <a:ext cx="750331" cy="52523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panose="020F0502020204030204" pitchFamily="34" charset="0"/>
              <a:ea typeface="Tahoma" panose="020B0604030504040204" pitchFamily="34" charset="0"/>
              <a:cs typeface="Calibri" panose="020F0502020204030204" pitchFamily="34" charset="0"/>
            </a:rPr>
            <a:t>2</a:t>
          </a:r>
        </a:p>
      </dsp:txBody>
      <dsp:txXfrm rot="-5400000">
        <a:off x="2" y="891481"/>
        <a:ext cx="525231" cy="225100"/>
      </dsp:txXfrm>
    </dsp:sp>
    <dsp:sp modelId="{4B8DCAC5-F674-554B-B9B1-529E9147EE83}">
      <dsp:nvSpPr>
        <dsp:cNvPr id="0" name=""/>
        <dsp:cNvSpPr/>
      </dsp:nvSpPr>
      <dsp:spPr>
        <a:xfrm rot="5400000">
          <a:off x="2912428" y="-1758330"/>
          <a:ext cx="487715" cy="526210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Tahoma" panose="020B0604030504040204" pitchFamily="34" charset="0"/>
              <a:cs typeface="Calibri" panose="020F0502020204030204" pitchFamily="34" charset="0"/>
            </a:rPr>
            <a:t>I had to talk them through, guided direction</a:t>
          </a:r>
        </a:p>
      </dsp:txBody>
      <dsp:txXfrm rot="-5400000">
        <a:off x="525232" y="652674"/>
        <a:ext cx="5238300" cy="440099"/>
      </dsp:txXfrm>
    </dsp:sp>
    <dsp:sp modelId="{C1F2422C-E2E1-F44E-9FC4-2C9C41C1E6E3}">
      <dsp:nvSpPr>
        <dsp:cNvPr id="0" name=""/>
        <dsp:cNvSpPr/>
      </dsp:nvSpPr>
      <dsp:spPr>
        <a:xfrm rot="5400000">
          <a:off x="-112549" y="1368540"/>
          <a:ext cx="750331" cy="52523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panose="020F0502020204030204" pitchFamily="34" charset="0"/>
              <a:ea typeface="Tahoma" panose="020B0604030504040204" pitchFamily="34" charset="0"/>
              <a:cs typeface="Calibri" panose="020F0502020204030204" pitchFamily="34" charset="0"/>
            </a:rPr>
            <a:t>3</a:t>
          </a:r>
        </a:p>
      </dsp:txBody>
      <dsp:txXfrm rot="-5400000">
        <a:off x="2" y="1518606"/>
        <a:ext cx="525231" cy="225100"/>
      </dsp:txXfrm>
    </dsp:sp>
    <dsp:sp modelId="{BDEAD05C-91A7-FB42-A842-44F8E5C1BDE3}">
      <dsp:nvSpPr>
        <dsp:cNvPr id="0" name=""/>
        <dsp:cNvSpPr/>
      </dsp:nvSpPr>
      <dsp:spPr>
        <a:xfrm rot="5400000">
          <a:off x="2912428" y="-1131206"/>
          <a:ext cx="487715" cy="526210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Tahoma" panose="020B0604030504040204" pitchFamily="34" charset="0"/>
              <a:cs typeface="Calibri" panose="020F0502020204030204" pitchFamily="34" charset="0"/>
            </a:rPr>
            <a:t>I needed to prompt, intermittent direction</a:t>
          </a:r>
        </a:p>
      </dsp:txBody>
      <dsp:txXfrm rot="-5400000">
        <a:off x="525232" y="1279798"/>
        <a:ext cx="5238300" cy="440099"/>
      </dsp:txXfrm>
    </dsp:sp>
    <dsp:sp modelId="{9F1D8302-0110-9742-9FAB-14374811809C}">
      <dsp:nvSpPr>
        <dsp:cNvPr id="0" name=""/>
        <dsp:cNvSpPr/>
      </dsp:nvSpPr>
      <dsp:spPr>
        <a:xfrm rot="5400000">
          <a:off x="-112549" y="1995664"/>
          <a:ext cx="750331" cy="52523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panose="020F0502020204030204" pitchFamily="34" charset="0"/>
              <a:ea typeface="Tahoma" panose="020B0604030504040204" pitchFamily="34" charset="0"/>
              <a:cs typeface="Calibri" panose="020F0502020204030204" pitchFamily="34" charset="0"/>
            </a:rPr>
            <a:t>4</a:t>
          </a:r>
        </a:p>
      </dsp:txBody>
      <dsp:txXfrm rot="-5400000">
        <a:off x="2" y="2145730"/>
        <a:ext cx="525231" cy="225100"/>
      </dsp:txXfrm>
    </dsp:sp>
    <dsp:sp modelId="{71D0A368-65C2-AE45-B09B-21E4884A571F}">
      <dsp:nvSpPr>
        <dsp:cNvPr id="0" name=""/>
        <dsp:cNvSpPr/>
      </dsp:nvSpPr>
      <dsp:spPr>
        <a:xfrm rot="5400000">
          <a:off x="2912428" y="-504081"/>
          <a:ext cx="487715" cy="526210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Calibri" panose="020F0502020204030204" pitchFamily="34" charset="0"/>
              <a:ea typeface="Tahoma" panose="020B0604030504040204" pitchFamily="34" charset="0"/>
              <a:cs typeface="Calibri" panose="020F0502020204030204" pitchFamily="34" charset="0"/>
            </a:rPr>
            <a:t>I needed to provide minor direction</a:t>
          </a:r>
        </a:p>
      </dsp:txBody>
      <dsp:txXfrm rot="-5400000">
        <a:off x="525232" y="1906923"/>
        <a:ext cx="5238300" cy="440099"/>
      </dsp:txXfrm>
    </dsp:sp>
    <dsp:sp modelId="{6E53ADCF-D86B-A34B-B869-AFCB4EABD839}">
      <dsp:nvSpPr>
        <dsp:cNvPr id="0" name=""/>
        <dsp:cNvSpPr/>
      </dsp:nvSpPr>
      <dsp:spPr>
        <a:xfrm rot="5400000">
          <a:off x="-112549" y="2622789"/>
          <a:ext cx="750331" cy="52523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Calibri" panose="020F0502020204030204" pitchFamily="34" charset="0"/>
              <a:ea typeface="Tahoma" panose="020B0604030504040204" pitchFamily="34" charset="0"/>
              <a:cs typeface="Calibri" panose="020F0502020204030204" pitchFamily="34" charset="0"/>
            </a:rPr>
            <a:t>5</a:t>
          </a:r>
        </a:p>
      </dsp:txBody>
      <dsp:txXfrm rot="-5400000">
        <a:off x="2" y="2772855"/>
        <a:ext cx="525231" cy="225100"/>
      </dsp:txXfrm>
    </dsp:sp>
    <dsp:sp modelId="{B6C830CC-E899-E54E-981B-ABA9F40332FE}">
      <dsp:nvSpPr>
        <dsp:cNvPr id="0" name=""/>
        <dsp:cNvSpPr/>
      </dsp:nvSpPr>
      <dsp:spPr>
        <a:xfrm rot="5400000">
          <a:off x="2912428" y="123043"/>
          <a:ext cx="487715" cy="526210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0" i="0" kern="1200" dirty="0">
              <a:latin typeface="Calibri" panose="020F0502020204030204" pitchFamily="34" charset="0"/>
              <a:ea typeface="Tahoma" panose="020B0604030504040204" pitchFamily="34" charset="0"/>
              <a:cs typeface="Calibri" panose="020F0502020204030204" pitchFamily="34" charset="0"/>
            </a:rPr>
            <a:t>They performed (completely independent)</a:t>
          </a:r>
        </a:p>
      </dsp:txBody>
      <dsp:txXfrm rot="-5400000">
        <a:off x="525232" y="2534047"/>
        <a:ext cx="5238300" cy="440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DFF5-F3C0-9C43-8D79-CDC98A84762B}">
      <dsp:nvSpPr>
        <dsp:cNvPr id="0" name=""/>
        <dsp:cNvSpPr/>
      </dsp:nvSpPr>
      <dsp:spPr>
        <a:xfrm>
          <a:off x="4294" y="0"/>
          <a:ext cx="8786618" cy="80224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Calibri" panose="020F0502020204030204" pitchFamily="34" charset="0"/>
              <a:ea typeface="Tahoma" panose="020B0604030504040204" pitchFamily="34" charset="0"/>
              <a:cs typeface="Calibri" panose="020F0502020204030204" pitchFamily="34" charset="0"/>
            </a:rPr>
            <a:t>Add Outcomes based questions to existing forms</a:t>
          </a:r>
        </a:p>
      </dsp:txBody>
      <dsp:txXfrm>
        <a:off x="27791" y="23497"/>
        <a:ext cx="8739624" cy="755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08A02-59C8-894F-942D-7730807514D6}">
      <dsp:nvSpPr>
        <dsp:cNvPr id="0" name=""/>
        <dsp:cNvSpPr/>
      </dsp:nvSpPr>
      <dsp:spPr>
        <a:xfrm>
          <a:off x="0" y="4098"/>
          <a:ext cx="6709905" cy="59962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Attitude -     Unprofessional</a:t>
          </a:r>
          <a:endParaRPr lang="en-US" sz="2500" kern="1200" dirty="0"/>
        </a:p>
      </dsp:txBody>
      <dsp:txXfrm>
        <a:off x="29271" y="33369"/>
        <a:ext cx="6651363" cy="541083"/>
      </dsp:txXfrm>
    </dsp:sp>
    <dsp:sp modelId="{CDB8A708-E918-CA47-90D9-3B0AB69D6F95}">
      <dsp:nvSpPr>
        <dsp:cNvPr id="0" name=""/>
        <dsp:cNvSpPr/>
      </dsp:nvSpPr>
      <dsp:spPr>
        <a:xfrm>
          <a:off x="0" y="682449"/>
          <a:ext cx="6709905" cy="59962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Behaviors + Effect: </a:t>
          </a:r>
          <a:endParaRPr lang="en-US" sz="2500" kern="1200" dirty="0"/>
        </a:p>
      </dsp:txBody>
      <dsp:txXfrm>
        <a:off x="29271" y="711720"/>
        <a:ext cx="6651363" cy="541083"/>
      </dsp:txXfrm>
    </dsp:sp>
    <dsp:sp modelId="{F26CEC13-A529-8A42-84D2-EE2176DAD7F2}">
      <dsp:nvSpPr>
        <dsp:cNvPr id="0" name=""/>
        <dsp:cNvSpPr/>
      </dsp:nvSpPr>
      <dsp:spPr>
        <a:xfrm>
          <a:off x="0" y="1282074"/>
          <a:ext cx="6709905" cy="137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04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a:t>Arrives consistently late (staff work late to accommodate)</a:t>
          </a:r>
          <a:endParaRPr lang="en-US" sz="2000" kern="1200" dirty="0"/>
        </a:p>
        <a:p>
          <a:pPr marL="228600" lvl="1" indent="-228600" algn="l" defTabSz="889000">
            <a:lnSpc>
              <a:spcPct val="90000"/>
            </a:lnSpc>
            <a:spcBef>
              <a:spcPct val="0"/>
            </a:spcBef>
            <a:spcAft>
              <a:spcPct val="20000"/>
            </a:spcAft>
            <a:buChar char="•"/>
          </a:pPr>
          <a:r>
            <a:rPr lang="en-US" sz="2000" b="0" i="0" kern="1200" dirty="0"/>
            <a:t>Does not follow up on results (near misses of critical labs) </a:t>
          </a:r>
          <a:endParaRPr lang="en-US" sz="2000" kern="1200" dirty="0"/>
        </a:p>
        <a:p>
          <a:pPr marL="228600" lvl="1" indent="-228600" algn="l" defTabSz="889000">
            <a:lnSpc>
              <a:spcPct val="90000"/>
            </a:lnSpc>
            <a:spcBef>
              <a:spcPct val="0"/>
            </a:spcBef>
            <a:spcAft>
              <a:spcPct val="20000"/>
            </a:spcAft>
            <a:buChar char="•"/>
          </a:pPr>
          <a:r>
            <a:rPr lang="en-US" sz="2000" b="0" i="0" kern="1200" dirty="0"/>
            <a:t>Does not answer pages (fellow residents have to cover) </a:t>
          </a:r>
          <a:endParaRPr lang="en-US" sz="2000" kern="1200" dirty="0"/>
        </a:p>
        <a:p>
          <a:pPr marL="228600" lvl="1" indent="-228600" algn="l" defTabSz="889000">
            <a:lnSpc>
              <a:spcPct val="90000"/>
            </a:lnSpc>
            <a:spcBef>
              <a:spcPct val="0"/>
            </a:spcBef>
            <a:spcAft>
              <a:spcPct val="20000"/>
            </a:spcAft>
            <a:buChar char="•"/>
          </a:pPr>
          <a:r>
            <a:rPr lang="en-US" sz="2000" b="0" i="0" kern="1200" dirty="0"/>
            <a:t>Does not pre-round (slows down team rounds)</a:t>
          </a:r>
          <a:endParaRPr lang="en-US" sz="2000" kern="1200" dirty="0"/>
        </a:p>
      </dsp:txBody>
      <dsp:txXfrm>
        <a:off x="0" y="1282074"/>
        <a:ext cx="6709905" cy="1371375"/>
      </dsp:txXfrm>
    </dsp:sp>
    <dsp:sp modelId="{66F79B48-848C-AA41-8F49-FCFCD5CCC43D}">
      <dsp:nvSpPr>
        <dsp:cNvPr id="0" name=""/>
        <dsp:cNvSpPr/>
      </dsp:nvSpPr>
      <dsp:spPr>
        <a:xfrm>
          <a:off x="0" y="2653449"/>
          <a:ext cx="6709905" cy="599625"/>
        </a:xfrm>
        <a:prstGeom prst="roundRect">
          <a:avLst/>
        </a:prstGeom>
        <a:solidFill>
          <a:schemeClr val="accent5">
            <a:hueOff val="-3433487"/>
            <a:satOff val="69565"/>
            <a:lumOff val="-1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Performs assigned “tasks” in a timely manner…</a:t>
          </a:r>
        </a:p>
      </dsp:txBody>
      <dsp:txXfrm>
        <a:off x="29271" y="2682720"/>
        <a:ext cx="6651363" cy="5410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CDB2E-DA7B-F24C-B466-0B140EAC8B04}">
      <dsp:nvSpPr>
        <dsp:cNvPr id="0" name=""/>
        <dsp:cNvSpPr/>
      </dsp:nvSpPr>
      <dsp:spPr>
        <a:xfrm>
          <a:off x="0" y="12489"/>
          <a:ext cx="6115159" cy="1048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More objective/mitigates bias</a:t>
          </a:r>
        </a:p>
      </dsp:txBody>
      <dsp:txXfrm>
        <a:off x="51175" y="63664"/>
        <a:ext cx="6012809" cy="945970"/>
      </dsp:txXfrm>
    </dsp:sp>
    <dsp:sp modelId="{03803AC0-90CB-1442-AD0D-224FF93E0175}">
      <dsp:nvSpPr>
        <dsp:cNvPr id="0" name=""/>
        <dsp:cNvSpPr/>
      </dsp:nvSpPr>
      <dsp:spPr>
        <a:xfrm>
          <a:off x="0" y="1222089"/>
          <a:ext cx="6115159" cy="1048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Earlier improvement</a:t>
          </a:r>
        </a:p>
      </dsp:txBody>
      <dsp:txXfrm>
        <a:off x="51175" y="1273264"/>
        <a:ext cx="6012809" cy="945970"/>
      </dsp:txXfrm>
    </dsp:sp>
    <dsp:sp modelId="{2895E244-BCF6-B14F-BF21-122C5D6F85A4}">
      <dsp:nvSpPr>
        <dsp:cNvPr id="0" name=""/>
        <dsp:cNvSpPr/>
      </dsp:nvSpPr>
      <dsp:spPr>
        <a:xfrm>
          <a:off x="0" y="2431690"/>
          <a:ext cx="6115159" cy="1048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Incorporates</a:t>
          </a:r>
          <a:r>
            <a:rPr lang="en-US" sz="2800" kern="1200" baseline="0" dirty="0"/>
            <a:t> teaching</a:t>
          </a:r>
          <a:endParaRPr lang="en-US" sz="2800" kern="1200" dirty="0"/>
        </a:p>
      </dsp:txBody>
      <dsp:txXfrm>
        <a:off x="51175" y="2482865"/>
        <a:ext cx="6012809" cy="94597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9:33:04.004"/>
    </inkml:context>
    <inkml:brush xml:id="br0">
      <inkml:brushProperty name="width" value="0.025" units="cm"/>
      <inkml:brushProperty name="height" value="0.025" units="cm"/>
      <inkml:brushProperty name="color" value="#E71224"/>
    </inkml:brush>
  </inkml:definitions>
  <inkml:trace contextRef="#ctx0" brushRef="#br0">1 2167 24575,'0'26'0,"0"-4"0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9:34:52.020"/>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9:34:52.903"/>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C17A4-C919-5642-9BBD-3826C21D1D1E}" type="datetimeFigureOut">
              <a:rPr lang="en-US" smtClean="0"/>
              <a:t>4/9/2024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F1D15-4A26-2944-8148-20A3F96D4823}" type="slidenum">
              <a:rPr lang="en-US" smtClean="0"/>
              <a:t>‹#›</a:t>
            </a:fld>
            <a:endParaRPr lang="en-US" dirty="0"/>
          </a:p>
        </p:txBody>
      </p:sp>
    </p:spTree>
    <p:extLst>
      <p:ext uri="{BB962C8B-B14F-4D97-AF65-F5344CB8AC3E}">
        <p14:creationId xmlns:p14="http://schemas.microsoft.com/office/powerpoint/2010/main" val="371608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Competency Based Medical Education (CBME) emphasizes frequent, low-stakes assessments incorporating direct observation. This shift in paradigm will require many programs to make adjustments to their assessment process. This webinar will identify several workplace-based assessment tools and strategies for direct observation. We will introduce assessment tools from the STFM CBME Taskforce and discuss a proposed pilot for use of a mobile app. Our focus will be on assessment methods already in use and new ones that can be readily implemented. </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a:t>
            </a:fld>
            <a:endParaRPr lang="en-US" dirty="0"/>
          </a:p>
        </p:txBody>
      </p:sp>
    </p:spTree>
    <p:extLst>
      <p:ext uri="{BB962C8B-B14F-4D97-AF65-F5344CB8AC3E}">
        <p14:creationId xmlns:p14="http://schemas.microsoft.com/office/powerpoint/2010/main" val="106624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another way to look at this in the form of a pyramid. If we start at the base, there is more volume. Here is where feedback lives. There is the feedback we give all the time as we discuss cases and answer questions that is more informal. The next level is documenting that feedback so progress can be tracked in real time. This is where most programs will need more work and is the key to competency-based assessment.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level includes the daily assessment or shift assessments that are often used after a full or half day of clinic. These are based on multiple encounters and do not necessarily involve direct obs, but can be used formatively if feedback is given directly to the resident on the same day, so a discussion and teaching can be included while it’s still fresh.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level is more summative and occurs at the end of the learning experience or rotation. This is where the performance over a period of time is summarized and not usually given directly, but can be more helpful is it is. This is more complicated when there have been multiple supervisors/ assessors involved.  Ideally, this evaluation will not be a surprise to the resident and there would not be any of those, “no one told me…” conversations. </a:t>
            </a:r>
            <a:r>
              <a:rPr lang="en-US" sz="1800" kern="100">
                <a:effectLst/>
                <a:latin typeface="Calibri" panose="020F0502020204030204" pitchFamily="34" charset="0"/>
                <a:ea typeface="Calibri" panose="020F0502020204030204" pitchFamily="34" charset="0"/>
                <a:cs typeface="Times New Roman" panose="02020603050405020304" pitchFamily="18" charset="0"/>
              </a:rPr>
              <a:t>If we are giving feedback all along and documenting what was given and what was discussed, there should be no surprises.</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10</a:t>
            </a:fld>
            <a:endParaRPr lang="en-US" dirty="0"/>
          </a:p>
        </p:txBody>
      </p:sp>
    </p:spTree>
    <p:extLst>
      <p:ext uri="{BB962C8B-B14F-4D97-AF65-F5344CB8AC3E}">
        <p14:creationId xmlns:p14="http://schemas.microsoft.com/office/powerpoint/2010/main" val="151548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we do that and stay sane?</a:t>
            </a:r>
          </a:p>
          <a:p>
            <a:r>
              <a:rPr lang="en-US" dirty="0"/>
              <a:t>It starts with the right tools for the right person in the right setting. </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11</a:t>
            </a:fld>
            <a:endParaRPr lang="en-US" dirty="0"/>
          </a:p>
        </p:txBody>
      </p:sp>
    </p:spTree>
    <p:extLst>
      <p:ext uri="{BB962C8B-B14F-4D97-AF65-F5344CB8AC3E}">
        <p14:creationId xmlns:p14="http://schemas.microsoft.com/office/powerpoint/2010/main" val="306135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 address what’s really needed, make it easy to complete in the moment.</a:t>
            </a:r>
          </a:p>
        </p:txBody>
      </p:sp>
      <p:sp>
        <p:nvSpPr>
          <p:cNvPr id="4" name="Slide Number Placeholder 3"/>
          <p:cNvSpPr>
            <a:spLocks noGrp="1"/>
          </p:cNvSpPr>
          <p:nvPr>
            <p:ph type="sldNum" sz="quarter" idx="5"/>
          </p:nvPr>
        </p:nvSpPr>
        <p:spPr/>
        <p:txBody>
          <a:bodyPr/>
          <a:lstStyle/>
          <a:p>
            <a:fld id="{D85F1D15-4A26-2944-8148-20A3F96D4823}" type="slidenum">
              <a:rPr lang="en-US" smtClean="0"/>
              <a:t>12</a:t>
            </a:fld>
            <a:endParaRPr lang="en-US" dirty="0"/>
          </a:p>
        </p:txBody>
      </p:sp>
    </p:spTree>
    <p:extLst>
      <p:ext uri="{BB962C8B-B14F-4D97-AF65-F5344CB8AC3E}">
        <p14:creationId xmlns:p14="http://schemas.microsoft.com/office/powerpoint/2010/main" val="174757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Validity – Measures what it’s supposed to measure. Need clear expectations for both, more formative and skill based.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Reliability – Training the evaluators for consistent interpretation. More evals, questions types with anchors or training in words to use for narrative feedback.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Equivalence – Same results if repeated in different circumstances, different rotations, for example.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Edu effect – motivates the learner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Catalytic effect - Helps improve the system overall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Acceptable – to all stakeholders. They find the results credible, not just the tools themselves, but how they are used.</a:t>
            </a:r>
          </a:p>
          <a:p>
            <a:endParaRPr lang="en-US" dirty="0"/>
          </a:p>
        </p:txBody>
      </p:sp>
      <p:sp>
        <p:nvSpPr>
          <p:cNvPr id="4" name="Slide Number Placeholder 3"/>
          <p:cNvSpPr>
            <a:spLocks noGrp="1"/>
          </p:cNvSpPr>
          <p:nvPr>
            <p:ph type="sldNum" sz="quarter" idx="5"/>
          </p:nvPr>
        </p:nvSpPr>
        <p:spPr/>
        <p:txBody>
          <a:bodyPr/>
          <a:lstStyle/>
          <a:p>
            <a:fld id="{48FE2154-3D5C-B240-80F2-4A043C7529F1}" type="slidenum">
              <a:rPr lang="en-US" smtClean="0"/>
              <a:t>13</a:t>
            </a:fld>
            <a:endParaRPr lang="en-US" dirty="0"/>
          </a:p>
        </p:txBody>
      </p:sp>
    </p:spTree>
    <p:extLst>
      <p:ext uri="{BB962C8B-B14F-4D97-AF65-F5344CB8AC3E}">
        <p14:creationId xmlns:p14="http://schemas.microsoft.com/office/powerpoint/2010/main" val="217763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Rating tools that minimize bias: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behavioral anchors.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Should relate back to the stated SMART objectives. Need a shared understanding of expectations.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Narrative assessment should also be focused on what was observed whenever possible. Less inference is better.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Group process such as CCC to limit individual influence.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 to use the rating scales and narration using best practices. </a:t>
            </a:r>
          </a:p>
          <a:p>
            <a:endParaRPr lang="en-US" dirty="0"/>
          </a:p>
          <a:p>
            <a:endParaRPr lang="en-US" dirty="0"/>
          </a:p>
        </p:txBody>
      </p:sp>
      <p:sp>
        <p:nvSpPr>
          <p:cNvPr id="4" name="Slide Number Placeholder 3"/>
          <p:cNvSpPr>
            <a:spLocks noGrp="1"/>
          </p:cNvSpPr>
          <p:nvPr>
            <p:ph type="sldNum" sz="quarter" idx="5"/>
          </p:nvPr>
        </p:nvSpPr>
        <p:spPr/>
        <p:txBody>
          <a:bodyPr/>
          <a:lstStyle/>
          <a:p>
            <a:fld id="{48FE2154-3D5C-B240-80F2-4A043C7529F1}" type="slidenum">
              <a:rPr lang="en-US" smtClean="0"/>
              <a:t>14</a:t>
            </a:fld>
            <a:endParaRPr lang="en-US" dirty="0"/>
          </a:p>
        </p:txBody>
      </p:sp>
    </p:spTree>
    <p:extLst>
      <p:ext uri="{BB962C8B-B14F-4D97-AF65-F5344CB8AC3E}">
        <p14:creationId xmlns:p14="http://schemas.microsoft.com/office/powerpoint/2010/main" val="3800138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think about the tools in your system, consider how often you want to assess your resident? In theory, the more the better. </a:t>
            </a:r>
          </a:p>
          <a:p>
            <a:r>
              <a:rPr lang="en-US" dirty="0"/>
              <a:t>In the Canadian system, they often have 500 to 1500 assessments over 3 years! We are not suggesting that should be your goal. We are suggesting that we need more than what we have now. </a:t>
            </a:r>
          </a:p>
          <a:p>
            <a:r>
              <a:rPr lang="en-US" dirty="0"/>
              <a:t>Why is more better? More assessments provide more data, which means more reliability when summarized. More settings provides a more well rounded picture, and more direct observation provides more validity.</a:t>
            </a:r>
          </a:p>
          <a:p>
            <a:endParaRPr lang="en-US" dirty="0"/>
          </a:p>
          <a:p>
            <a:r>
              <a:rPr lang="en-US" dirty="0"/>
              <a:t>Consider starting with a goal of 1 per half day of clinic per preceptor, and at 1 daily on inpatient rotations and build from there. </a:t>
            </a:r>
          </a:p>
          <a:p>
            <a:r>
              <a:rPr lang="en-US" dirty="0"/>
              <a:t>How do we do that?</a:t>
            </a:r>
          </a:p>
        </p:txBody>
      </p:sp>
      <p:sp>
        <p:nvSpPr>
          <p:cNvPr id="4" name="Slide Number Placeholder 3"/>
          <p:cNvSpPr>
            <a:spLocks noGrp="1"/>
          </p:cNvSpPr>
          <p:nvPr>
            <p:ph type="sldNum" sz="quarter" idx="5"/>
          </p:nvPr>
        </p:nvSpPr>
        <p:spPr/>
        <p:txBody>
          <a:bodyPr/>
          <a:lstStyle/>
          <a:p>
            <a:fld id="{D85F1D15-4A26-2944-8148-20A3F96D4823}" type="slidenum">
              <a:rPr lang="en-US" smtClean="0"/>
              <a:t>15</a:t>
            </a:fld>
            <a:endParaRPr lang="en-US" dirty="0"/>
          </a:p>
        </p:txBody>
      </p:sp>
    </p:spTree>
    <p:extLst>
      <p:ext uri="{BB962C8B-B14F-4D97-AF65-F5344CB8AC3E}">
        <p14:creationId xmlns:p14="http://schemas.microsoft.com/office/powerpoint/2010/main" val="15449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 more with less”, what do we mean by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Tools are generally in the form of the various paper and electronic forms we use to capture performance data.</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Focus on tools that capture in the moment performance. That means use more formative and less summative.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make that feasible, tools will need to be brief and easy to use.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way to accomplish that at the point of care, is by using a mobile app for assessment.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need new tools, but can start by editing what you have to capture only the data that is found to be useful. Ideally faculty and residents would work together on this.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are using some tools just because they are what you have always used, now is a good time to prune them.</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16</a:t>
            </a:fld>
            <a:endParaRPr lang="en-US" dirty="0"/>
          </a:p>
        </p:txBody>
      </p:sp>
    </p:spTree>
    <p:extLst>
      <p:ext uri="{BB962C8B-B14F-4D97-AF65-F5344CB8AC3E}">
        <p14:creationId xmlns:p14="http://schemas.microsoft.com/office/powerpoint/2010/main" val="2372129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do we decide which tools to edit and how might we do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start by looking at your question types.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MC is a good way to assess general knowledge, such as with standardized exams, but not so great at assessing clinical reasoning.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Y/N  types are good for either they did it or they didn’t, but not as useful for more complex tasks that have a degree of success.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Checklists can be a good way to assess skills that require multiple steps. More common with procedures.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Likert scales. Linear scales and frequency scales are meant to address degrees, but tend to be less reliable and more subjective.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Milestone levels directly is very useful to the CCC if there is a clear shared mental model of each level. We need to discuss what success looks like in advance and make sure the assessors are all using it the same way.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Custom Milestones may be easier to interpret for the assigned evaluator and associated educational experience. Will still likely require a more skilled evaluator and not generally as useful for assessment associated with direct observation.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types using the scale types on the right are generally considered the most useful overall.</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Narrative comments are usually the most meaningful to the learner/resident. Learners often don’t even look at ratings, and only focus on the comments that were written.</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Questions using behavioral anchors that describe exactly what is expected for any given score can take away a lot of subjectivity. These should be matched to the learning objectives. Doing so may allow better, more meaningful objectives.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Entrustment and entrustabilty was the focus of last month’s outstanding Webinar. We are going to talk today a bit about entrustment type scales.</a:t>
            </a:r>
            <a:endParaRPr lang="en-US" dirty="0"/>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17</a:t>
            </a:fld>
            <a:endParaRPr lang="en-US" dirty="0"/>
          </a:p>
        </p:txBody>
      </p:sp>
    </p:spTree>
    <p:extLst>
      <p:ext uri="{BB962C8B-B14F-4D97-AF65-F5344CB8AC3E}">
        <p14:creationId xmlns:p14="http://schemas.microsoft.com/office/powerpoint/2010/main" val="35112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true entrustment scale is forward looking. It might start with, ”I trust the resident to competently perform a vaginal delivery without supervision.”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can also use a similar type of scale to assess performance of a procedure or clinical activity that just occurred.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scales are based on direct observation and use objective language that minimizes subjectivity. They are behaviorally anchored scales that are used to measure the progression to competence.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are not dependent on the level of training.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may require preparing residents and faculty for a different approach.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use these types of scales to replace many if not most of your rating scales on your existing evaluation forms.</a:t>
            </a:r>
          </a:p>
        </p:txBody>
      </p:sp>
      <p:sp>
        <p:nvSpPr>
          <p:cNvPr id="4" name="Slide Number Placeholder 3"/>
          <p:cNvSpPr>
            <a:spLocks noGrp="1"/>
          </p:cNvSpPr>
          <p:nvPr>
            <p:ph type="sldNum" sz="quarter" idx="5"/>
          </p:nvPr>
        </p:nvSpPr>
        <p:spPr/>
        <p:txBody>
          <a:bodyPr/>
          <a:lstStyle/>
          <a:p>
            <a:fld id="{48FE2154-3D5C-B240-80F2-4A043C7529F1}" type="slidenum">
              <a:rPr lang="en-US" smtClean="0"/>
              <a:t>18</a:t>
            </a:fld>
            <a:endParaRPr lang="en-US" dirty="0"/>
          </a:p>
        </p:txBody>
      </p:sp>
    </p:spTree>
    <p:extLst>
      <p:ext uri="{BB962C8B-B14F-4D97-AF65-F5344CB8AC3E}">
        <p14:creationId xmlns:p14="http://schemas.microsoft.com/office/powerpoint/2010/main" val="395679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also use an entrustment type of scale to assess progress towards an Outcome using a summative assessment such as an end of a rotation evaluation. You can add the Outcome to this summative form followed by the entrustment scale. This lends itself well to an inpatient or ER rotation.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example, </a:t>
            </a:r>
          </a:p>
          <a:p>
            <a:pPr marL="342900" marR="0" indent="-342900">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Pre-med</a:t>
            </a: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Med student</a:t>
            </a: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Intern</a:t>
            </a: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Upper level resident</a:t>
            </a: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Graduating resident</a:t>
            </a:r>
          </a:p>
          <a:p>
            <a:pPr marL="22860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*Though each resident is on their own trajectory, it might make a difference to the next attending and inform any additional experience if the resident is not on track.</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48FE2154-3D5C-B240-80F2-4A043C7529F1}" type="slidenum">
              <a:rPr lang="en-US" smtClean="0"/>
              <a:t>19</a:t>
            </a:fld>
            <a:endParaRPr lang="en-US" dirty="0"/>
          </a:p>
        </p:txBody>
      </p:sp>
    </p:spTree>
    <p:extLst>
      <p:ext uri="{BB962C8B-B14F-4D97-AF65-F5344CB8AC3E}">
        <p14:creationId xmlns:p14="http://schemas.microsoft.com/office/powerpoint/2010/main" val="38238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STFM has planned a series of CBME webinars. These are co-branded and co-marketed with AFMRD. We have had record-breaking registration for the live events and excellent viewership of the recordings.</a:t>
            </a:r>
          </a:p>
          <a:p>
            <a:pPr algn="l"/>
            <a:r>
              <a:rPr lang="en-US" dirty="0"/>
              <a:t>Each webinar has at least one member of the task force. We’ve also included presenters from an open call we put out for CBME subject matter </a:t>
            </a:r>
            <a:r>
              <a:rPr lang="en-US"/>
              <a:t>experts.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0D3DFC-11A7-4DDF-8AEE-A5ACE051E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684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Narrative comments should be as specific as possible, and include examples if appropriate. This is how residents can use assessment to improve and not just feel judged. This is especially important if the feedback was not given directly. Comments may be more brief if already discussed and agreed upon.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Narrative comments can be used alone or added to any question type. They can be used both by supervisors and by peers or staff as part of a 360 eval process.</a:t>
            </a:r>
          </a:p>
        </p:txBody>
      </p:sp>
      <p:sp>
        <p:nvSpPr>
          <p:cNvPr id="4" name="Slide Number Placeholder 3"/>
          <p:cNvSpPr>
            <a:spLocks noGrp="1"/>
          </p:cNvSpPr>
          <p:nvPr>
            <p:ph type="sldNum" sz="quarter" idx="5"/>
          </p:nvPr>
        </p:nvSpPr>
        <p:spPr/>
        <p:txBody>
          <a:bodyPr/>
          <a:lstStyle/>
          <a:p>
            <a:fld id="{D85F1D15-4A26-2944-8148-20A3F96D4823}" type="slidenum">
              <a:rPr lang="en-US" smtClean="0"/>
              <a:t>20</a:t>
            </a:fld>
            <a:endParaRPr lang="en-US" dirty="0"/>
          </a:p>
        </p:txBody>
      </p:sp>
    </p:spTree>
    <p:extLst>
      <p:ext uri="{BB962C8B-B14F-4D97-AF65-F5344CB8AC3E}">
        <p14:creationId xmlns:p14="http://schemas.microsoft.com/office/powerpoint/2010/main" val="225653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Referring to attitudes such as, the resident is unprofessional ,is more subjective. It comes across as judgmental, and as inference.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Behaviors are associated with action verbs and are based on observation, “I observed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Pairing with the effect it has, also provides context.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useful for both informal feedback as well as assessment. </a:t>
            </a:r>
          </a:p>
        </p:txBody>
      </p:sp>
      <p:sp>
        <p:nvSpPr>
          <p:cNvPr id="4" name="Slide Number Placeholder 3"/>
          <p:cNvSpPr>
            <a:spLocks noGrp="1"/>
          </p:cNvSpPr>
          <p:nvPr>
            <p:ph type="sldNum" sz="quarter" idx="5"/>
          </p:nvPr>
        </p:nvSpPr>
        <p:spPr/>
        <p:txBody>
          <a:bodyPr/>
          <a:lstStyle/>
          <a:p>
            <a:fld id="{D85F1D15-4A26-2944-8148-20A3F96D4823}" type="slidenum">
              <a:rPr lang="en-US" smtClean="0"/>
              <a:t>21</a:t>
            </a:fld>
            <a:endParaRPr lang="en-US" dirty="0"/>
          </a:p>
        </p:txBody>
      </p:sp>
    </p:spTree>
    <p:extLst>
      <p:ext uri="{BB962C8B-B14F-4D97-AF65-F5344CB8AC3E}">
        <p14:creationId xmlns:p14="http://schemas.microsoft.com/office/powerpoint/2010/main" val="149090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B6A75FC-9344-B6F0-4607-D1BB7CEBF09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05B5CBC-355B-C395-2738-0E235E8395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of this is more relevant if we match the tool to the user.</a:t>
            </a:r>
          </a:p>
        </p:txBody>
      </p:sp>
      <p:sp>
        <p:nvSpPr>
          <p:cNvPr id="28676" name="Slide Number Placeholder 3">
            <a:extLst>
              <a:ext uri="{FF2B5EF4-FFF2-40B4-BE49-F238E27FC236}">
                <a16:creationId xmlns:a16="http://schemas.microsoft.com/office/drawing/2014/main" id="{19E4FF92-1CBB-3776-9935-81F244E2843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4266582-6C46-7642-814D-46F65376CA55}" type="slidenum">
              <a:rPr lang="en-US" altLang="en-US">
                <a:latin typeface="Calibri" panose="020F0502020204030204" pitchFamily="34" charset="0"/>
              </a:rPr>
              <a:pPr/>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 core faculty should be able to reliably assess residents using all of your tools. If not, either the tool is not reliable or the faculty needs more training to use effectively. If tools are not getting used, why not? Is the tool confusing? Not really valid? Not readily accessible? Too long? High stakes decisions should involve trained core faculty with more robust tools whenever possible.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Collecting input and evaluations from community faculty is even more challenging. If possible, find out what the challenges are and adjust as needed. Consider having a paper form hand delivered by the resident. This way the resident is engaged and accessibility is not an issue. The resident might even help the attending load a mobile app that uses voice to text. Best types of tools for this group are usually short, allow comments and use behavioral anchors that are easy to interpret. Determine what you really want to know from them and keep it brief.</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Staff evals for a 360 view are also challenging. Using behaviors as prompts works well here too, as with community faculty. Questions regarding communication, teamwork and professionalism are the most important, and you may want to limit to these areas to keep the process easier. </a:t>
            </a:r>
          </a:p>
        </p:txBody>
      </p:sp>
      <p:sp>
        <p:nvSpPr>
          <p:cNvPr id="4" name="Slide Number Placeholder 3"/>
          <p:cNvSpPr>
            <a:spLocks noGrp="1"/>
          </p:cNvSpPr>
          <p:nvPr>
            <p:ph type="sldNum" sz="quarter" idx="5"/>
          </p:nvPr>
        </p:nvSpPr>
        <p:spPr/>
        <p:txBody>
          <a:bodyPr/>
          <a:lstStyle/>
          <a:p>
            <a:fld id="{D85F1D15-4A26-2944-8148-20A3F96D4823}" type="slidenum">
              <a:rPr lang="en-US" smtClean="0"/>
              <a:t>23</a:t>
            </a:fld>
            <a:endParaRPr lang="en-US" dirty="0"/>
          </a:p>
        </p:txBody>
      </p:sp>
    </p:spTree>
    <p:extLst>
      <p:ext uri="{BB962C8B-B14F-4D97-AF65-F5344CB8AC3E}">
        <p14:creationId xmlns:p14="http://schemas.microsoft.com/office/powerpoint/2010/main" val="362329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E0DFFAD-02E3-6CA5-DDE6-482AFE3537B2}"/>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CBDA0B43-D77A-9184-7D4C-C72C138382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brief overview of types of tools commonly used in FM and addressed in the ACGME Assessment Guidebook.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already discussed a little about End of rotation evals, and 360 evals.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competency-based evaluation system also includes patient evals or surveys. These can be either customized by the program or more often generated by the health care system that sponsors the program. Either way, the most important step is having someone review the results with the resident.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Case and procedure logs are less important now for ACGME requirements, but still may be needed for credentialling.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Cognitive assessments can be oral or written and can be tied to specific Outcomes or Sub-competencies.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Performance data such as meeting metrics need to be collected and reviewed with the residents.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Self- assessment should be occurring with every encounter and summarized as part of the resident’s Individual Learning Plan.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of these are needed for a well-rounded competency-based assessment system. However, using focused direct observation is the most vital for growth.</a:t>
            </a:r>
          </a:p>
        </p:txBody>
      </p:sp>
      <p:sp>
        <p:nvSpPr>
          <p:cNvPr id="43012" name="Slide Number Placeholder 3">
            <a:extLst>
              <a:ext uri="{FF2B5EF4-FFF2-40B4-BE49-F238E27FC236}">
                <a16:creationId xmlns:a16="http://schemas.microsoft.com/office/drawing/2014/main" id="{E121467F-4D4F-8A8D-596D-071AFA30CCD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AE2F1FA-F113-4A47-9CAE-82B173FA4F0A}"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why is direct observation so important?</a:t>
            </a:r>
          </a:p>
          <a:p>
            <a:r>
              <a:rPr lang="en-US" dirty="0"/>
              <a:t>It allows more objectivity, it includes feedback for earlier improvement and it incorporates teaching.</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25</a:t>
            </a:fld>
            <a:endParaRPr lang="en-US" dirty="0"/>
          </a:p>
        </p:txBody>
      </p:sp>
    </p:spTree>
    <p:extLst>
      <p:ext uri="{BB962C8B-B14F-4D97-AF65-F5344CB8AC3E}">
        <p14:creationId xmlns:p14="http://schemas.microsoft.com/office/powerpoint/2010/main" val="83094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observation is also consistent with Millers assessment pyramid. Residency should focus more on the Does section. </a:t>
            </a:r>
          </a:p>
          <a:p>
            <a:r>
              <a:rPr lang="en-US" dirty="0"/>
              <a:t>Most assessment should be based on asking questions and observing.</a:t>
            </a:r>
          </a:p>
          <a:p>
            <a:r>
              <a:rPr lang="en-US" dirty="0"/>
              <a:t>The lower levels of this pyramid are generally for medical students or to assess R-1s upon entry to the program.</a:t>
            </a:r>
          </a:p>
          <a:p>
            <a:endParaRPr lang="en-US" dirty="0"/>
          </a:p>
        </p:txBody>
      </p:sp>
      <p:sp>
        <p:nvSpPr>
          <p:cNvPr id="4" name="Slide Number Placeholder 3"/>
          <p:cNvSpPr>
            <a:spLocks noGrp="1"/>
          </p:cNvSpPr>
          <p:nvPr>
            <p:ph type="sldNum" sz="quarter" idx="5"/>
          </p:nvPr>
        </p:nvSpPr>
        <p:spPr/>
        <p:txBody>
          <a:bodyPr/>
          <a:lstStyle/>
          <a:p>
            <a:fld id="{48FE2154-3D5C-B240-80F2-4A043C7529F1}" type="slidenum">
              <a:rPr lang="en-US" smtClean="0"/>
              <a:t>26</a:t>
            </a:fld>
            <a:endParaRPr lang="en-US" dirty="0"/>
          </a:p>
        </p:txBody>
      </p:sp>
    </p:spTree>
    <p:extLst>
      <p:ext uri="{BB962C8B-B14F-4D97-AF65-F5344CB8AC3E}">
        <p14:creationId xmlns:p14="http://schemas.microsoft.com/office/powerpoint/2010/main" val="55327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direct observation most frequently used?</a:t>
            </a:r>
          </a:p>
          <a:p>
            <a:r>
              <a:rPr lang="en-US" dirty="0"/>
              <a:t>Most programs use direct obs to assess procedural skills. There are lots of tools such as BSQs or PCATs that are available in the AFMRD toolbox.</a:t>
            </a:r>
          </a:p>
          <a:p>
            <a:r>
              <a:rPr lang="en-US" dirty="0"/>
              <a:t>Programs often use OSCE for incoming residents or other simulated assessments that are custom or part of programs like ACLS. </a:t>
            </a:r>
          </a:p>
          <a:p>
            <a:r>
              <a:rPr lang="en-US" dirty="0"/>
              <a:t>Programs also use direct observations to assess residents for clinical skills using 1:1 precepting in some form. This is great, but very resource intensive.</a:t>
            </a:r>
          </a:p>
          <a:p>
            <a:r>
              <a:rPr lang="en-US" dirty="0"/>
              <a:t>We recommend doing encounter snapshots instead, where a regular preceptor can just observe a portion of the encounter such as Hx, PE, etc. This may require reconfiguring how you schedule your preceptors. </a:t>
            </a:r>
          </a:p>
          <a:p>
            <a:r>
              <a:rPr lang="en-US" dirty="0"/>
              <a:t>The hope is that doing smaller portions allow it to be done more frequently</a:t>
            </a:r>
          </a:p>
        </p:txBody>
      </p:sp>
      <p:sp>
        <p:nvSpPr>
          <p:cNvPr id="4" name="Slide Number Placeholder 3"/>
          <p:cNvSpPr>
            <a:spLocks noGrp="1"/>
          </p:cNvSpPr>
          <p:nvPr>
            <p:ph type="sldNum" sz="quarter" idx="5"/>
          </p:nvPr>
        </p:nvSpPr>
        <p:spPr/>
        <p:txBody>
          <a:bodyPr/>
          <a:lstStyle/>
          <a:p>
            <a:fld id="{178456F9-66D6-1847-8579-6D66E40CDCB6}" type="slidenum">
              <a:rPr lang="en-US" smtClean="0"/>
              <a:t>27</a:t>
            </a:fld>
            <a:endParaRPr lang="en-US" dirty="0"/>
          </a:p>
        </p:txBody>
      </p:sp>
    </p:spTree>
    <p:extLst>
      <p:ext uri="{BB962C8B-B14F-4D97-AF65-F5344CB8AC3E}">
        <p14:creationId xmlns:p14="http://schemas.microsoft.com/office/powerpoint/2010/main" val="135030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way to do more in the moment assessments immediately following direct observation is by using a mobile app.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task force looked at several including: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DOCC app from ACGME – does not reliably work. Good content but not customizable and does not address Outcomes. It’s free but not really ready to go.</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M3 app -mobile medical milestones – Lots of programs use this now. Good for addressing Milestones, but does not yet address Outcomes. Does not easily integrate with other assessments for an assessment system.</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SIMPL - Society for Improving Medical Professional Learning Workplace Assessment Platform (SIMPL) Used for addressing EPAs for surgery and soon to be used by peds. Designed for this purpose. Need to pay. Might be several years before ready for FM.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finally, we looked at the Mobile Apps within New Innovations and MedHub</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decided to focus our efforts here and create a new On Demand form that addresses Milestones and Outcomes. On that could be used in the moment, in both the inpatient and outpatient settings, and that incorporates feedback. We also wanted something that would allow for use during encounter snapshots if only a portion of the visit was observed. </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28</a:t>
            </a:fld>
            <a:endParaRPr lang="en-US" dirty="0"/>
          </a:p>
        </p:txBody>
      </p:sp>
    </p:spTree>
    <p:extLst>
      <p:ext uri="{BB962C8B-B14F-4D97-AF65-F5344CB8AC3E}">
        <p14:creationId xmlns:p14="http://schemas.microsoft.com/office/powerpoint/2010/main" val="1053772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program uses either NI or MedHub, you are likely aware of the mobile apps they support. You may or may not have used them or may have used them and don’t really like them.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apps require creating an On Demand evaluation, usually done by the residency administrator or coordinator with faculty guidance, often the APD.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We’ve created one for you for both NI and MedHub, called Active Assessment Using Direct Observation.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maps answers to the Outcomes based on the encounter type. The form also links to the sub-competencies. MedHub has mapped them for you once you access the form. NI provides instructions for sub-competency mapping, but is done by the program when first used. Both have the Outcomes embedded for you already.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Both applications can easily create summative reports for periodic tracking and for the CCC.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MedHub is using the language “EPAs” but they have updated with the new Outcomes language for reporting. Users won’t see the difference, this only shows up in reporting. New Innovations has created a custom report for the Outcomes that is similar to what you see with the Milestones when the CCC meets. </a:t>
            </a:r>
          </a:p>
        </p:txBody>
      </p:sp>
      <p:sp>
        <p:nvSpPr>
          <p:cNvPr id="4" name="Slide Number Placeholder 3"/>
          <p:cNvSpPr>
            <a:spLocks noGrp="1"/>
          </p:cNvSpPr>
          <p:nvPr>
            <p:ph type="sldNum" sz="quarter" idx="5"/>
          </p:nvPr>
        </p:nvSpPr>
        <p:spPr/>
        <p:txBody>
          <a:bodyPr/>
          <a:lstStyle/>
          <a:p>
            <a:fld id="{D85F1D15-4A26-2944-8148-20A3F96D4823}" type="slidenum">
              <a:rPr lang="en-US" smtClean="0"/>
              <a:t>29</a:t>
            </a:fld>
            <a:endParaRPr lang="en-US" dirty="0"/>
          </a:p>
        </p:txBody>
      </p:sp>
    </p:spTree>
    <p:extLst>
      <p:ext uri="{BB962C8B-B14F-4D97-AF65-F5344CB8AC3E}">
        <p14:creationId xmlns:p14="http://schemas.microsoft.com/office/powerpoint/2010/main" val="390222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for today’s session. </a:t>
            </a:r>
          </a:p>
        </p:txBody>
      </p:sp>
      <p:sp>
        <p:nvSpPr>
          <p:cNvPr id="4" name="Slide Number Placeholder 3"/>
          <p:cNvSpPr>
            <a:spLocks noGrp="1"/>
          </p:cNvSpPr>
          <p:nvPr>
            <p:ph type="sldNum" sz="quarter" idx="5"/>
          </p:nvPr>
        </p:nvSpPr>
        <p:spPr/>
        <p:txBody>
          <a:bodyPr/>
          <a:lstStyle/>
          <a:p>
            <a:fld id="{D85F1D15-4A26-2944-8148-20A3F96D4823}" type="slidenum">
              <a:rPr lang="en-US" smtClean="0"/>
              <a:t>3</a:t>
            </a:fld>
            <a:endParaRPr lang="en-US" dirty="0"/>
          </a:p>
        </p:txBody>
      </p:sp>
    </p:spTree>
    <p:extLst>
      <p:ext uri="{BB962C8B-B14F-4D97-AF65-F5344CB8AC3E}">
        <p14:creationId xmlns:p14="http://schemas.microsoft.com/office/powerpoint/2010/main" val="3364467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details, you can go to the STFM website for CBME and access the toolkit using the link you see here. This sight contains a document titled the Outcome Assessment Starter Pack which has details about assessment including links to some recommended tools and instructions for both New Innovations and MebHub. We plan to do ongoing updates as needed as well.</a:t>
            </a:r>
          </a:p>
        </p:txBody>
      </p:sp>
      <p:sp>
        <p:nvSpPr>
          <p:cNvPr id="4" name="Slide Number Placeholder 3"/>
          <p:cNvSpPr>
            <a:spLocks noGrp="1"/>
          </p:cNvSpPr>
          <p:nvPr>
            <p:ph type="sldNum" sz="quarter" idx="5"/>
          </p:nvPr>
        </p:nvSpPr>
        <p:spPr/>
        <p:txBody>
          <a:bodyPr/>
          <a:lstStyle/>
          <a:p>
            <a:fld id="{D85F1D15-4A26-2944-8148-20A3F96D4823}" type="slidenum">
              <a:rPr lang="en-US" smtClean="0"/>
              <a:t>30</a:t>
            </a:fld>
            <a:endParaRPr lang="en-US" dirty="0"/>
          </a:p>
        </p:txBody>
      </p:sp>
    </p:spTree>
    <p:extLst>
      <p:ext uri="{BB962C8B-B14F-4D97-AF65-F5344CB8AC3E}">
        <p14:creationId xmlns:p14="http://schemas.microsoft.com/office/powerpoint/2010/main" val="176447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an excerpt from the Starter Pack. You see the first Outcome in blue. Below this are the associated Sub-competencies for Level 4. We only list Level 4 based on conversations with ABFM leadership to be consistent with expectations for graduation. This is also how the Mobile App assessment is set up.</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the right are some recommended tools. This is not exhaustive; you may have some that are better already. These recommendations are based on a review of the literature and include guidance from ACGME. Links and examples to most of these are also available in the Starter Pack. We are happy to add more as we find them.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first Outcome covers a lot. Will need multiple assessment types and data points to addresses fully. </a:t>
            </a:r>
          </a:p>
        </p:txBody>
      </p:sp>
      <p:sp>
        <p:nvSpPr>
          <p:cNvPr id="4" name="Slide Number Placeholder 3"/>
          <p:cNvSpPr>
            <a:spLocks noGrp="1"/>
          </p:cNvSpPr>
          <p:nvPr>
            <p:ph type="sldNum" sz="quarter" idx="5"/>
          </p:nvPr>
        </p:nvSpPr>
        <p:spPr/>
        <p:txBody>
          <a:bodyPr/>
          <a:lstStyle/>
          <a:p>
            <a:fld id="{48FE2154-3D5C-B240-80F2-4A043C7529F1}" type="slidenum">
              <a:rPr lang="en-US" smtClean="0"/>
              <a:t>31</a:t>
            </a:fld>
            <a:endParaRPr lang="en-US" dirty="0"/>
          </a:p>
        </p:txBody>
      </p:sp>
    </p:spTree>
    <p:extLst>
      <p:ext uri="{BB962C8B-B14F-4D97-AF65-F5344CB8AC3E}">
        <p14:creationId xmlns:p14="http://schemas.microsoft.com/office/powerpoint/2010/main" val="920574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are some recommended tools for the second Outcome. Also know that the NI Tools noted in the Starter Pack are just examples, but can be accessed by going to the Help tab on the NI website. Detailed instructions are included in the Starter Pack as well.</a:t>
            </a:r>
          </a:p>
        </p:txBody>
      </p:sp>
      <p:sp>
        <p:nvSpPr>
          <p:cNvPr id="4" name="Slide Number Placeholder 3"/>
          <p:cNvSpPr>
            <a:spLocks noGrp="1"/>
          </p:cNvSpPr>
          <p:nvPr>
            <p:ph type="sldNum" sz="quarter" idx="5"/>
          </p:nvPr>
        </p:nvSpPr>
        <p:spPr/>
        <p:txBody>
          <a:bodyPr/>
          <a:lstStyle/>
          <a:p>
            <a:fld id="{D85F1D15-4A26-2944-8148-20A3F96D4823}" type="slidenum">
              <a:rPr lang="en-US" smtClean="0"/>
              <a:t>32</a:t>
            </a:fld>
            <a:endParaRPr lang="en-US" dirty="0"/>
          </a:p>
        </p:txBody>
      </p:sp>
    </p:spTree>
    <p:extLst>
      <p:ext uri="{BB962C8B-B14F-4D97-AF65-F5344CB8AC3E}">
        <p14:creationId xmlns:p14="http://schemas.microsoft.com/office/powerpoint/2010/main" val="343214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recommended tools for Outcome 3. </a:t>
            </a:r>
          </a:p>
          <a:p>
            <a:r>
              <a:rPr lang="en-US" dirty="0"/>
              <a:t>Think about setting for this one. Outpatient peds, inpatient peds, continuity clinic, ER.</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33</a:t>
            </a:fld>
            <a:endParaRPr lang="en-US" dirty="0"/>
          </a:p>
        </p:txBody>
      </p:sp>
    </p:spTree>
    <p:extLst>
      <p:ext uri="{BB962C8B-B14F-4D97-AF65-F5344CB8AC3E}">
        <p14:creationId xmlns:p14="http://schemas.microsoft.com/office/powerpoint/2010/main" val="2823357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Outcome 4</a:t>
            </a:r>
          </a:p>
          <a:p>
            <a:r>
              <a:rPr lang="en-US" dirty="0"/>
              <a:t>This is where MSF or 360 evaluations really help. </a:t>
            </a:r>
          </a:p>
          <a:p>
            <a:r>
              <a:rPr lang="en-US" dirty="0"/>
              <a:t>Can use observations related to just history or hand-offs for example. </a:t>
            </a:r>
          </a:p>
          <a:p>
            <a:endParaRPr lang="en-US" dirty="0"/>
          </a:p>
        </p:txBody>
      </p:sp>
      <p:sp>
        <p:nvSpPr>
          <p:cNvPr id="4" name="Slide Number Placeholder 3"/>
          <p:cNvSpPr>
            <a:spLocks noGrp="1"/>
          </p:cNvSpPr>
          <p:nvPr>
            <p:ph type="sldNum" sz="quarter" idx="5"/>
          </p:nvPr>
        </p:nvSpPr>
        <p:spPr/>
        <p:txBody>
          <a:bodyPr/>
          <a:lstStyle/>
          <a:p>
            <a:fld id="{48FE2154-3D5C-B240-80F2-4A043C7529F1}" type="slidenum">
              <a:rPr lang="en-US" smtClean="0"/>
              <a:t>34</a:t>
            </a:fld>
            <a:endParaRPr lang="en-US" dirty="0"/>
          </a:p>
        </p:txBody>
      </p:sp>
    </p:spTree>
    <p:extLst>
      <p:ext uri="{BB962C8B-B14F-4D97-AF65-F5344CB8AC3E}">
        <p14:creationId xmlns:p14="http://schemas.microsoft.com/office/powerpoint/2010/main" val="1649958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Outcome 5. </a:t>
            </a:r>
          </a:p>
          <a:p>
            <a:r>
              <a:rPr lang="en-US" dirty="0"/>
              <a:t>This one can be addressed by commenting on how well feedback was received and how engaged the resident is in creating and updating their ILP</a:t>
            </a:r>
          </a:p>
          <a:p>
            <a:r>
              <a:rPr lang="en-US" dirty="0"/>
              <a:t>All 15 are available and will updated periodically.</a:t>
            </a:r>
          </a:p>
        </p:txBody>
      </p:sp>
      <p:sp>
        <p:nvSpPr>
          <p:cNvPr id="4" name="Slide Number Placeholder 3"/>
          <p:cNvSpPr>
            <a:spLocks noGrp="1"/>
          </p:cNvSpPr>
          <p:nvPr>
            <p:ph type="sldNum" sz="quarter" idx="5"/>
          </p:nvPr>
        </p:nvSpPr>
        <p:spPr/>
        <p:txBody>
          <a:bodyPr/>
          <a:lstStyle/>
          <a:p>
            <a:fld id="{D85F1D15-4A26-2944-8148-20A3F96D4823}" type="slidenum">
              <a:rPr lang="en-US" smtClean="0"/>
              <a:t>35</a:t>
            </a:fld>
            <a:endParaRPr lang="en-US" dirty="0"/>
          </a:p>
        </p:txBody>
      </p:sp>
    </p:spTree>
    <p:extLst>
      <p:ext uri="{BB962C8B-B14F-4D97-AF65-F5344CB8AC3E}">
        <p14:creationId xmlns:p14="http://schemas.microsoft.com/office/powerpoint/2010/main" val="1265654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 assessment system and it’s tools should:</a:t>
            </a:r>
          </a:p>
          <a:p>
            <a:endParaRPr lang="en-US" sz="1400" dirty="0"/>
          </a:p>
          <a:p>
            <a:pPr marL="342900" indent="-342900">
              <a:buFont typeface="+mj-lt"/>
              <a:buAutoNum type="arabicPeriod"/>
              <a:defRPr/>
            </a:pPr>
            <a:r>
              <a:rPr lang="en-US" altLang="en-US" sz="1400" dirty="0"/>
              <a:t>Start with competency based goals and objectives that are discreet and measurable and align with G and O so associated with shared expectations.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400" dirty="0"/>
              <a:t>Use a variety of tools. Use multiple observations from multiple evaluators in multiple settings and do so frequently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Personal, timely, specific, provide opportunity to reflect. </a:t>
            </a:r>
            <a:r>
              <a:rPr lang="en-US" altLang="en-US" sz="1400" dirty="0"/>
              <a:t>Direct observation with direct feedback works best when possible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400" dirty="0"/>
              <a:t>Incorporate progressive Milestones and use entrustment scales when it makes sense.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400" dirty="0"/>
              <a:t>Start thinking about incorporating Outcomes along the way as well. </a:t>
            </a:r>
          </a:p>
          <a:p>
            <a:endParaRPr lang="en-US" sz="1400" dirty="0"/>
          </a:p>
          <a:p>
            <a:endParaRPr lang="en-US" dirty="0"/>
          </a:p>
        </p:txBody>
      </p:sp>
      <p:sp>
        <p:nvSpPr>
          <p:cNvPr id="4" name="Slide Number Placeholder 3"/>
          <p:cNvSpPr>
            <a:spLocks noGrp="1"/>
          </p:cNvSpPr>
          <p:nvPr>
            <p:ph type="sldNum" sz="quarter" idx="5"/>
          </p:nvPr>
        </p:nvSpPr>
        <p:spPr/>
        <p:txBody>
          <a:bodyPr/>
          <a:lstStyle/>
          <a:p>
            <a:fld id="{48FE2154-3D5C-B240-80F2-4A043C7529F1}" type="slidenum">
              <a:rPr lang="en-US" smtClean="0"/>
              <a:t>36</a:t>
            </a:fld>
            <a:endParaRPr lang="en-US" dirty="0"/>
          </a:p>
        </p:txBody>
      </p:sp>
    </p:spTree>
    <p:extLst>
      <p:ext uri="{BB962C8B-B14F-4D97-AF65-F5344CB8AC3E}">
        <p14:creationId xmlns:p14="http://schemas.microsoft.com/office/powerpoint/2010/main" val="1642940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may seem daunting. </a:t>
            </a:r>
          </a:p>
          <a:p>
            <a:r>
              <a:rPr lang="en-US" dirty="0"/>
              <a:t>It does not need to all happen right now. It’s a gradual process that starts with identifying your program needs and gaps.</a:t>
            </a:r>
          </a:p>
          <a:p>
            <a:r>
              <a:rPr lang="en-US" dirty="0"/>
              <a:t>More assessments require tools that are quick ad easy to use.</a:t>
            </a:r>
          </a:p>
          <a:p>
            <a:r>
              <a:rPr lang="en-US" dirty="0"/>
              <a:t>Changing the culture to include more direct obs and regular use of a mobile app will take some time.</a:t>
            </a:r>
          </a:p>
          <a:p>
            <a:r>
              <a:rPr lang="en-US" dirty="0"/>
              <a:t>It all starts with faculty development and resident training to created a shared mental model.</a:t>
            </a:r>
          </a:p>
          <a:p>
            <a:r>
              <a:rPr lang="en-US" dirty="0"/>
              <a:t>Your CCC depends on it!</a:t>
            </a:r>
          </a:p>
        </p:txBody>
      </p:sp>
      <p:sp>
        <p:nvSpPr>
          <p:cNvPr id="4" name="Slide Number Placeholder 3"/>
          <p:cNvSpPr>
            <a:spLocks noGrp="1"/>
          </p:cNvSpPr>
          <p:nvPr>
            <p:ph type="sldNum" sz="quarter" idx="5"/>
          </p:nvPr>
        </p:nvSpPr>
        <p:spPr/>
        <p:txBody>
          <a:bodyPr/>
          <a:lstStyle/>
          <a:p>
            <a:fld id="{C6C3675B-EED0-CB47-BE71-6B6CAC37FA7B}" type="slidenum">
              <a:rPr lang="en-US" smtClean="0"/>
              <a:t>37</a:t>
            </a:fld>
            <a:endParaRPr lang="en-US" dirty="0"/>
          </a:p>
        </p:txBody>
      </p:sp>
    </p:spTree>
    <p:extLst>
      <p:ext uri="{BB962C8B-B14F-4D97-AF65-F5344CB8AC3E}">
        <p14:creationId xmlns:p14="http://schemas.microsoft.com/office/powerpoint/2010/main" val="3045179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CCC depend on it. We don’t want the CCC to be going by their gut. We need our CCCs to have enough data to make a summative assessment of a residents progress for both promotion and graduation. Are they on track? If not, how can the program help and intervene early enough in the process to make a meaningful difference. </a:t>
            </a:r>
          </a:p>
          <a:p>
            <a:r>
              <a:rPr lang="en-US" dirty="0"/>
              <a:t>In the end, the PD has to feel comfortable saying the resident is competent for independent practice in all of the Outcomes. The CCC is the conduit to that. </a:t>
            </a:r>
          </a:p>
        </p:txBody>
      </p:sp>
      <p:sp>
        <p:nvSpPr>
          <p:cNvPr id="4" name="Slide Number Placeholder 3"/>
          <p:cNvSpPr>
            <a:spLocks noGrp="1"/>
          </p:cNvSpPr>
          <p:nvPr>
            <p:ph type="sldNum" sz="quarter" idx="5"/>
          </p:nvPr>
        </p:nvSpPr>
        <p:spPr/>
        <p:txBody>
          <a:bodyPr/>
          <a:lstStyle/>
          <a:p>
            <a:fld id="{D85F1D15-4A26-2944-8148-20A3F96D4823}" type="slidenum">
              <a:rPr lang="en-US" smtClean="0"/>
              <a:t>38</a:t>
            </a:fld>
            <a:endParaRPr lang="en-US" dirty="0"/>
          </a:p>
        </p:txBody>
      </p:sp>
    </p:spTree>
    <p:extLst>
      <p:ext uri="{BB962C8B-B14F-4D97-AF65-F5344CB8AC3E}">
        <p14:creationId xmlns:p14="http://schemas.microsoft.com/office/powerpoint/2010/main" val="901851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competency based assessment system is based on  a developmental model, rather than a problem based model. </a:t>
            </a:r>
          </a:p>
          <a:p>
            <a:r>
              <a:rPr lang="en-US" dirty="0"/>
              <a:t>A CCC developmental model…</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39</a:t>
            </a:fld>
            <a:endParaRPr lang="en-US" dirty="0"/>
          </a:p>
        </p:txBody>
      </p:sp>
    </p:spTree>
    <p:extLst>
      <p:ext uri="{BB962C8B-B14F-4D97-AF65-F5344CB8AC3E}">
        <p14:creationId xmlns:p14="http://schemas.microsoft.com/office/powerpoint/2010/main" val="150767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Meaningful assessment is always a challenge. When we discuss Competency Based Assessment, there are a few key ideas to keep in mind.</a:t>
            </a:r>
          </a:p>
          <a:p>
            <a:r>
              <a:rPr lang="en-US" dirty="0"/>
              <a:t>We will touch on each of these today. </a:t>
            </a:r>
          </a:p>
        </p:txBody>
      </p:sp>
      <p:sp>
        <p:nvSpPr>
          <p:cNvPr id="4" name="Slide Number Placeholder 3"/>
          <p:cNvSpPr>
            <a:spLocks noGrp="1"/>
          </p:cNvSpPr>
          <p:nvPr>
            <p:ph type="sldNum" sz="quarter" idx="5"/>
          </p:nvPr>
        </p:nvSpPr>
        <p:spPr/>
        <p:txBody>
          <a:bodyPr/>
          <a:lstStyle/>
          <a:p>
            <a:fld id="{D85F1D15-4A26-2944-8148-20A3F96D4823}" type="slidenum">
              <a:rPr lang="en-US" smtClean="0"/>
              <a:t>4</a:t>
            </a:fld>
            <a:endParaRPr lang="en-US" dirty="0"/>
          </a:p>
        </p:txBody>
      </p:sp>
    </p:spTree>
    <p:extLst>
      <p:ext uri="{BB962C8B-B14F-4D97-AF65-F5344CB8AC3E}">
        <p14:creationId xmlns:p14="http://schemas.microsoft.com/office/powerpoint/2010/main" val="4192802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met your expectations and you are now more able to meet the stated objectives. One one way to find out is to ask!</a:t>
            </a:r>
          </a:p>
        </p:txBody>
      </p:sp>
      <p:sp>
        <p:nvSpPr>
          <p:cNvPr id="4" name="Slide Number Placeholder 3"/>
          <p:cNvSpPr>
            <a:spLocks noGrp="1"/>
          </p:cNvSpPr>
          <p:nvPr>
            <p:ph type="sldNum" sz="quarter" idx="5"/>
          </p:nvPr>
        </p:nvSpPr>
        <p:spPr/>
        <p:txBody>
          <a:bodyPr/>
          <a:lstStyle/>
          <a:p>
            <a:fld id="{D85F1D15-4A26-2944-8148-20A3F96D4823}" type="slidenum">
              <a:rPr lang="en-US" smtClean="0"/>
              <a:t>40</a:t>
            </a:fld>
            <a:endParaRPr lang="en-US" dirty="0"/>
          </a:p>
        </p:txBody>
      </p:sp>
    </p:spTree>
    <p:extLst>
      <p:ext uri="{BB962C8B-B14F-4D97-AF65-F5344CB8AC3E}">
        <p14:creationId xmlns:p14="http://schemas.microsoft.com/office/powerpoint/2010/main" val="2122985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happy to answer any questions. </a:t>
            </a:r>
          </a:p>
        </p:txBody>
      </p:sp>
      <p:sp>
        <p:nvSpPr>
          <p:cNvPr id="4" name="Slide Number Placeholder 3"/>
          <p:cNvSpPr>
            <a:spLocks noGrp="1"/>
          </p:cNvSpPr>
          <p:nvPr>
            <p:ph type="sldNum" sz="quarter" idx="5"/>
          </p:nvPr>
        </p:nvSpPr>
        <p:spPr/>
        <p:txBody>
          <a:bodyPr/>
          <a:lstStyle/>
          <a:p>
            <a:fld id="{D85F1D15-4A26-2944-8148-20A3F96D4823}" type="slidenum">
              <a:rPr lang="en-US" smtClean="0"/>
              <a:t>41</a:t>
            </a:fld>
            <a:endParaRPr lang="en-US" dirty="0"/>
          </a:p>
        </p:txBody>
      </p:sp>
    </p:spTree>
    <p:extLst>
      <p:ext uri="{BB962C8B-B14F-4D97-AF65-F5344CB8AC3E}">
        <p14:creationId xmlns:p14="http://schemas.microsoft.com/office/powerpoint/2010/main" val="42748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ABFM has published 15 Outcomes that must be satisfied by each graduating resident in order to be board certified. They will be phased in over 3 years, starting with this year’s graduating class. We need our assessments to address these Outcomes to insure progress toward competence. </a:t>
            </a:r>
          </a:p>
        </p:txBody>
      </p:sp>
      <p:sp>
        <p:nvSpPr>
          <p:cNvPr id="4" name="Slide Number Placeholder 3"/>
          <p:cNvSpPr>
            <a:spLocks noGrp="1"/>
          </p:cNvSpPr>
          <p:nvPr>
            <p:ph type="sldNum" sz="quarter" idx="5"/>
          </p:nvPr>
        </p:nvSpPr>
        <p:spPr/>
        <p:txBody>
          <a:bodyPr/>
          <a:lstStyle/>
          <a:p>
            <a:fld id="{D85F1D15-4A26-2944-8148-20A3F96D4823}" type="slidenum">
              <a:rPr lang="en-US" smtClean="0"/>
              <a:t>5</a:t>
            </a:fld>
            <a:endParaRPr lang="en-US" dirty="0"/>
          </a:p>
        </p:txBody>
      </p:sp>
    </p:spTree>
    <p:extLst>
      <p:ext uri="{BB962C8B-B14F-4D97-AF65-F5344CB8AC3E}">
        <p14:creationId xmlns:p14="http://schemas.microsoft.com/office/powerpoint/2010/main" val="106619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the overarching system, that contains specific tools and those tools in turn have a variety of question types and rating scales. If we break this down a bit more…</a:t>
            </a:r>
          </a:p>
        </p:txBody>
      </p:sp>
      <p:sp>
        <p:nvSpPr>
          <p:cNvPr id="4" name="Slide Number Placeholder 3"/>
          <p:cNvSpPr>
            <a:spLocks noGrp="1"/>
          </p:cNvSpPr>
          <p:nvPr>
            <p:ph type="sldNum" sz="quarter" idx="5"/>
          </p:nvPr>
        </p:nvSpPr>
        <p:spPr/>
        <p:txBody>
          <a:bodyPr/>
          <a:lstStyle/>
          <a:p>
            <a:fld id="{D85F1D15-4A26-2944-8148-20A3F96D4823}" type="slidenum">
              <a:rPr lang="en-US" smtClean="0"/>
              <a:t>6</a:t>
            </a:fld>
            <a:endParaRPr lang="en-US" dirty="0"/>
          </a:p>
        </p:txBody>
      </p:sp>
    </p:spTree>
    <p:extLst>
      <p:ext uri="{BB962C8B-B14F-4D97-AF65-F5344CB8AC3E}">
        <p14:creationId xmlns:p14="http://schemas.microsoft.com/office/powerpoint/2010/main" val="94186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systems are the full package, providing a well rounded picture of the resident over time. A high functioning system will will allow ongoing improvement toward competency in the Outcomes, guided by the progressive skills found in the Milestones. If there are holes in the system where residents are not getting timely feedback so they can improve, the programs may need to make changes with collaboration between the CCC and PEC.</a:t>
            </a:r>
          </a:p>
          <a:p>
            <a:r>
              <a:rPr lang="en-US" dirty="0"/>
              <a:t>High functioning systems use tools that are objective, with multiple observations from multiple perspectives to minimize bias. Systems require both formative and summative components.</a:t>
            </a:r>
          </a:p>
        </p:txBody>
      </p:sp>
      <p:sp>
        <p:nvSpPr>
          <p:cNvPr id="4" name="Slide Number Placeholder 3"/>
          <p:cNvSpPr>
            <a:spLocks noGrp="1"/>
          </p:cNvSpPr>
          <p:nvPr>
            <p:ph type="sldNum" sz="quarter" idx="5"/>
          </p:nvPr>
        </p:nvSpPr>
        <p:spPr/>
        <p:txBody>
          <a:bodyPr/>
          <a:lstStyle/>
          <a:p>
            <a:fld id="{48FE2154-3D5C-B240-80F2-4A043C7529F1}" type="slidenum">
              <a:rPr lang="en-US" smtClean="0"/>
              <a:t>7</a:t>
            </a:fld>
            <a:endParaRPr lang="en-US" dirty="0"/>
          </a:p>
        </p:txBody>
      </p:sp>
    </p:spTree>
    <p:extLst>
      <p:ext uri="{BB962C8B-B14F-4D97-AF65-F5344CB8AC3E}">
        <p14:creationId xmlns:p14="http://schemas.microsoft.com/office/powerpoint/2010/main" val="428507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What do we mean by formative and summative?</a:t>
            </a:r>
          </a:p>
          <a:p>
            <a:r>
              <a:rPr lang="en-US" sz="1800" dirty="0">
                <a:effectLst/>
                <a:latin typeface="Calibri" panose="020F0502020204030204" pitchFamily="34" charset="0"/>
              </a:rPr>
              <a:t>Formative assessment is usually in the form of Feedback. This is the ongoing coaching that happens in the moment so residents can improve. The faculty empowers residents to provide much of that feedback themselves in a spirit of continuous learning and self-reflection. Feedback from faculty members in the context of routine clinical care should be frequent, and need not always be formally documented. Formative evaluations help residents identify their strengths and weaknesses and target areas that need work.</a:t>
            </a:r>
          </a:p>
          <a:p>
            <a:endParaRPr lang="en-US" sz="1800" dirty="0">
              <a:effectLst/>
              <a:latin typeface="SymbolMT"/>
            </a:endParaRPr>
          </a:p>
          <a:p>
            <a:pPr>
              <a:buFont typeface="Arial" panose="020B0604020202020204" pitchFamily="34" charset="0"/>
              <a:buChar char="•"/>
            </a:pPr>
            <a:r>
              <a:rPr lang="en-US" sz="1800" dirty="0">
                <a:effectLst/>
                <a:latin typeface="Calibri" panose="020F0502020204030204" pitchFamily="34" charset="0"/>
              </a:rPr>
              <a:t>Summative evaluation is evaluating a resident’s learning by comparing the residents against the goals and objectives of the rotation and program, respectively. </a:t>
            </a:r>
          </a:p>
          <a:p>
            <a:pPr>
              <a:buFont typeface="Arial" panose="020B0604020202020204" pitchFamily="34" charset="0"/>
              <a:buChar char="•"/>
            </a:pPr>
            <a:r>
              <a:rPr lang="en-US" sz="1800" dirty="0">
                <a:effectLst/>
                <a:latin typeface="Calibri" panose="020F0502020204030204" pitchFamily="34" charset="0"/>
              </a:rPr>
              <a:t>Summative evaluation is utilized to make decisions about promotion to the next level of training, or program completion. </a:t>
            </a:r>
            <a:endParaRPr lang="en-US" sz="1800" dirty="0">
              <a:effectLst/>
              <a:latin typeface="SymbolMT"/>
            </a:endParaRPr>
          </a:p>
          <a:p>
            <a:pPr>
              <a:buFont typeface="Arial" panose="020B0604020202020204" pitchFamily="34" charset="0"/>
              <a:buChar char="•"/>
            </a:pPr>
            <a:r>
              <a:rPr lang="en-US" sz="1800" dirty="0">
                <a:effectLst/>
                <a:latin typeface="Calibri" panose="020F0502020204030204" pitchFamily="34" charset="0"/>
              </a:rPr>
              <a:t>End-of-rotation and end-of-year evaluations have both summative and formative components. Information from a summative evaluation can be used formatively when residents or faculty members use it to guide their efforts and activities in subsequent rotations and to successfully complete the residency program. </a:t>
            </a:r>
            <a:endParaRPr lang="en-US" sz="1800" dirty="0">
              <a:effectLst/>
              <a:latin typeface="SymbolMT"/>
            </a:endParaRPr>
          </a:p>
          <a:p>
            <a:pPr>
              <a:buFont typeface="Arial" panose="020B0604020202020204" pitchFamily="34" charset="0"/>
              <a:buChar char="•"/>
            </a:pPr>
            <a:r>
              <a:rPr lang="en-US" sz="1800" dirty="0">
                <a:effectLst/>
                <a:latin typeface="Calibri" panose="020F0502020204030204" pitchFamily="34" charset="0"/>
              </a:rPr>
              <a:t>Feedback, formative evaluation, and summative evaluation compare intentions with accomplishments, enabling the transformation of a neophyte physician to one with growing expertise. </a:t>
            </a:r>
            <a:endParaRPr lang="en-US" sz="1800" dirty="0">
              <a:effectLst/>
              <a:latin typeface="SymbolMT"/>
            </a:endParaRPr>
          </a:p>
        </p:txBody>
      </p:sp>
      <p:sp>
        <p:nvSpPr>
          <p:cNvPr id="4" name="Slide Number Placeholder 3"/>
          <p:cNvSpPr>
            <a:spLocks noGrp="1"/>
          </p:cNvSpPr>
          <p:nvPr>
            <p:ph type="sldNum" sz="quarter" idx="5"/>
          </p:nvPr>
        </p:nvSpPr>
        <p:spPr/>
        <p:txBody>
          <a:bodyPr/>
          <a:lstStyle/>
          <a:p>
            <a:fld id="{48FE2154-3D5C-B240-80F2-4A043C7529F1}" type="slidenum">
              <a:rPr lang="en-US" smtClean="0"/>
              <a:t>8</a:t>
            </a:fld>
            <a:endParaRPr lang="en-US" dirty="0"/>
          </a:p>
        </p:txBody>
      </p:sp>
    </p:spTree>
    <p:extLst>
      <p:ext uri="{BB962C8B-B14F-4D97-AF65-F5344CB8AC3E}">
        <p14:creationId xmlns:p14="http://schemas.microsoft.com/office/powerpoint/2010/main" val="333571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competency-based system prioritizes Formative assessment. Why?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Formative assessment associated with direct observation allows us to observe the competent performance of skills rather than inferring competency.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incorporates real time feedback as a form of both assessment and teaching at the point of care.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bi-directional, and allows an immediate opportunity for improvement as the resident can engage with questions on how to improve.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Summative Evaluation and Assessment is still important, of course, but you might consider less focus here as it occurs after the process. It is most useful for consideration of  meeting the rotation and program objectives, and to help the CCC with decisions regarding promotion and any additional learning experiences that might be needed going forward.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consider referencing the Objectives together with a report of the daily feedback as the summative eval. If you have criteria for successful completion, it can be referenced here, in the summative evaluation, as progress toward any associated outcome. </a:t>
            </a:r>
          </a:p>
        </p:txBody>
      </p:sp>
      <p:sp>
        <p:nvSpPr>
          <p:cNvPr id="4" name="Slide Number Placeholder 3"/>
          <p:cNvSpPr>
            <a:spLocks noGrp="1"/>
          </p:cNvSpPr>
          <p:nvPr>
            <p:ph type="sldNum" sz="quarter" idx="5"/>
          </p:nvPr>
        </p:nvSpPr>
        <p:spPr/>
        <p:txBody>
          <a:bodyPr/>
          <a:lstStyle/>
          <a:p>
            <a:fld id="{D85F1D15-4A26-2944-8148-20A3F96D4823}" type="slidenum">
              <a:rPr lang="en-US" smtClean="0"/>
              <a:t>9</a:t>
            </a:fld>
            <a:endParaRPr lang="en-US" dirty="0"/>
          </a:p>
        </p:txBody>
      </p:sp>
    </p:spTree>
    <p:extLst>
      <p:ext uri="{BB962C8B-B14F-4D97-AF65-F5344CB8AC3E}">
        <p14:creationId xmlns:p14="http://schemas.microsoft.com/office/powerpoint/2010/main" val="394954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712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BF2-2BF7-C5BF-1069-45511FBB27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EFA1D-C2BC-CA93-8971-801A132DE5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b="0" i="0">
                <a:latin typeface="Calibri" panose="020F0502020204030204" pitchFamily="34" charset="0"/>
                <a:cs typeface="Calibri" panose="020F0502020204030204" pitchFamily="34" charset="0"/>
              </a:defRPr>
            </a:lvl4pPr>
            <a:lvl5pPr>
              <a:defRPr sz="2000" b="0" i="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C59062B-E7F8-E572-175B-3E2CF5A317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42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21226" y="4708692"/>
            <a:ext cx="302342" cy="307181"/>
          </a:xfrm>
        </p:spPr>
        <p:txBody>
          <a:bodyPr/>
          <a:lstStyle>
            <a:lvl1pPr>
              <a:defRPr sz="1050"/>
            </a:lvl1pPr>
          </a:lstStyle>
          <a:p>
            <a:fld id="{CE2F6959-200C-4986-950D-8842E55511BB}" type="slidenum">
              <a:rPr lang="en-US" smtClean="0"/>
              <a:t>‹#›</a:t>
            </a:fld>
            <a:endParaRPr lang="en-US" dirty="0"/>
          </a:p>
        </p:txBody>
      </p:sp>
    </p:spTree>
    <p:extLst>
      <p:ext uri="{BB962C8B-B14F-4D97-AF65-F5344CB8AC3E}">
        <p14:creationId xmlns:p14="http://schemas.microsoft.com/office/powerpoint/2010/main" val="13767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05002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37867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177471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1047210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12129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19904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556049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350268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117662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346540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353649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53167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Calibri" panose="020F0502020204030204" pitchFamily="34" charset="0"/>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b="0" i="0" dirty="0">
                <a:latin typeface="Calibri" panose="020F0502020204030204" pitchFamily="34" charset="0"/>
              </a:rPr>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b="0" i="0" dirty="0">
                <a:latin typeface="Calibri" panose="020F0502020204030204" pitchFamily="34" charset="0"/>
              </a:rPr>
              <a:t>”</a:t>
            </a:r>
          </a:p>
        </p:txBody>
      </p:sp>
    </p:spTree>
    <p:extLst>
      <p:ext uri="{BB962C8B-B14F-4D97-AF65-F5344CB8AC3E}">
        <p14:creationId xmlns:p14="http://schemas.microsoft.com/office/powerpoint/2010/main" val="354807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289723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367170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3018101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85475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315605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AE82-9DF3-94D7-DDA2-21D74E204311}"/>
              </a:ext>
            </a:extLst>
          </p:cNvPr>
          <p:cNvSpPr>
            <a:spLocks noGrp="1"/>
          </p:cNvSpPr>
          <p:nvPr>
            <p:ph type="ctrTitle"/>
          </p:nvPr>
        </p:nvSpPr>
        <p:spPr>
          <a:xfrm>
            <a:off x="1143000" y="841375"/>
            <a:ext cx="6858000" cy="1790700"/>
          </a:xfrm>
        </p:spPr>
        <p:txBody>
          <a:bodyPr anchor="b">
            <a:normAutofit/>
          </a:bodyPr>
          <a:lstStyle>
            <a:lvl1pPr algn="ctr">
              <a:defRPr sz="36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7A9F49F-9464-51DB-8E06-747B253B110C}"/>
              </a:ext>
            </a:extLst>
          </p:cNvPr>
          <p:cNvSpPr>
            <a:spLocks noGrp="1"/>
          </p:cNvSpPr>
          <p:nvPr>
            <p:ph type="subTitle" idx="1"/>
          </p:nvPr>
        </p:nvSpPr>
        <p:spPr>
          <a:xfrm>
            <a:off x="1143000" y="2701925"/>
            <a:ext cx="6858000" cy="1241425"/>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CAA8EC-927F-31E5-566C-528B5A506956}"/>
              </a:ext>
            </a:extLst>
          </p:cNvPr>
          <p:cNvSpPr>
            <a:spLocks noGrp="1"/>
          </p:cNvSpPr>
          <p:nvPr>
            <p:ph type="dt" sz="half" idx="10"/>
          </p:nvPr>
        </p:nvSpPr>
        <p:spPr/>
        <p:txBody>
          <a:bodyPr/>
          <a:lstStyle/>
          <a:p>
            <a:fld id="{6BDF84D2-7CBE-3D44-8E33-06F376C75E95}" type="datetimeFigureOut">
              <a:rPr lang="en-US" smtClean="0"/>
              <a:t>4/9/2024</a:t>
            </a:fld>
            <a:endParaRPr lang="en-US" dirty="0"/>
          </a:p>
        </p:txBody>
      </p:sp>
      <p:sp>
        <p:nvSpPr>
          <p:cNvPr id="5" name="Footer Placeholder 4">
            <a:extLst>
              <a:ext uri="{FF2B5EF4-FFF2-40B4-BE49-F238E27FC236}">
                <a16:creationId xmlns:a16="http://schemas.microsoft.com/office/drawing/2014/main" id="{7B670664-CEFC-2605-B7F5-E78C7FAB8B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609908-14B4-B473-0EFB-3F5DD7E596ED}"/>
              </a:ext>
            </a:extLst>
          </p:cNvPr>
          <p:cNvSpPr>
            <a:spLocks noGrp="1"/>
          </p:cNvSpPr>
          <p:nvPr>
            <p:ph type="sldNum" sz="quarter" idx="12"/>
          </p:nvPr>
        </p:nvSpPr>
        <p:spPr/>
        <p:txBody>
          <a:bodyPr/>
          <a:lstStyle/>
          <a:p>
            <a:fld id="{A5C12A40-ED05-C647-9A13-450F0FD4CBD5}" type="slidenum">
              <a:rPr lang="en-US" smtClean="0"/>
              <a:t>‹#›</a:t>
            </a:fld>
            <a:endParaRPr lang="en-US" dirty="0"/>
          </a:p>
        </p:txBody>
      </p:sp>
    </p:spTree>
    <p:extLst>
      <p:ext uri="{BB962C8B-B14F-4D97-AF65-F5344CB8AC3E}">
        <p14:creationId xmlns:p14="http://schemas.microsoft.com/office/powerpoint/2010/main" val="415463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E95-5BD3-5889-F786-99836B6C9CEA}"/>
              </a:ext>
            </a:extLst>
          </p:cNvPr>
          <p:cNvSpPr>
            <a:spLocks noGrp="1"/>
          </p:cNvSpPr>
          <p:nvPr>
            <p:ph type="ctrTitle"/>
          </p:nvPr>
        </p:nvSpPr>
        <p:spPr>
          <a:xfrm>
            <a:off x="1143000" y="841375"/>
            <a:ext cx="6858000" cy="17907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C32D0523-EAFA-1E9F-BF0D-C3B1253CB6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36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929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339-0026-C6B7-E153-02CBF8E4AF03}"/>
              </a:ext>
            </a:extLst>
          </p:cNvPr>
          <p:cNvSpPr>
            <a:spLocks noGrp="1"/>
          </p:cNvSpPr>
          <p:nvPr>
            <p:ph type="title"/>
          </p:nvPr>
        </p:nvSpPr>
        <p:spPr>
          <a:xfrm>
            <a:off x="623888" y="1282700"/>
            <a:ext cx="7886700" cy="2139950"/>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E477C0C5-4B6D-C8CD-497F-258738EFD0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54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D230-3284-519D-2F33-0110B8A42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1CEF-3D87-59D2-AC3A-38A9AA5E0B6B}"/>
              </a:ext>
            </a:extLst>
          </p:cNvPr>
          <p:cNvSpPr>
            <a:spLocks noGrp="1"/>
          </p:cNvSpPr>
          <p:nvPr>
            <p:ph sz="half" idx="1"/>
          </p:nvPr>
        </p:nvSpPr>
        <p:spPr>
          <a:xfrm>
            <a:off x="62865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EE25726-4115-D605-163F-E071C718DB17}"/>
              </a:ext>
            </a:extLst>
          </p:cNvPr>
          <p:cNvSpPr>
            <a:spLocks noGrp="1"/>
          </p:cNvSpPr>
          <p:nvPr>
            <p:ph sz="half" idx="2"/>
          </p:nvPr>
        </p:nvSpPr>
        <p:spPr>
          <a:xfrm>
            <a:off x="464820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47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4FC-6CEF-9B15-1DB6-5EC94D093F6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E6A35-5879-0090-B55C-5E821FBDCE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7BA22-7DEE-4FE7-42A4-FBF322E5FEFC}"/>
              </a:ext>
            </a:extLst>
          </p:cNvPr>
          <p:cNvSpPr>
            <a:spLocks noGrp="1"/>
          </p:cNvSpPr>
          <p:nvPr>
            <p:ph sz="half" idx="2"/>
          </p:nvPr>
        </p:nvSpPr>
        <p:spPr>
          <a:xfrm>
            <a:off x="630238" y="1879600"/>
            <a:ext cx="3868737" cy="276225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9C4AF6C-1DC1-5590-E403-DCB6F715AA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A8948-F3A5-C4DB-B0A3-8F225CF4F987}"/>
              </a:ext>
            </a:extLst>
          </p:cNvPr>
          <p:cNvSpPr>
            <a:spLocks noGrp="1"/>
          </p:cNvSpPr>
          <p:nvPr>
            <p:ph sz="quarter" idx="4"/>
          </p:nvPr>
        </p:nvSpPr>
        <p:spPr>
          <a:xfrm>
            <a:off x="4629150" y="1879600"/>
            <a:ext cx="3887788" cy="27622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263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252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jpg"/><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4.xml"/><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up of a red and orange background&#10;&#10;Description automatically generated">
            <a:extLst>
              <a:ext uri="{FF2B5EF4-FFF2-40B4-BE49-F238E27FC236}">
                <a16:creationId xmlns:a16="http://schemas.microsoft.com/office/drawing/2014/main" id="{7C1EF9D0-B959-A299-DC56-BBD3A2A5957B}"/>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Calibri" panose="020F0502020204030204" pitchFamily="34" charset="0"/>
              </a:defRPr>
            </a:lvl1pPr>
          </a:lstStyle>
          <a:p>
            <a:fld id="{CC2049BF-0B52-5C43-AEF7-8FC0043411C2}" type="datetimeFigureOut">
              <a:rPr lang="en-US" smtClean="0"/>
              <a:pPr/>
              <a:t>4/9/2024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Calibri" panose="020F0502020204030204" pitchFamily="34" charset="0"/>
              </a:defRPr>
            </a:lvl1pPr>
          </a:lstStyle>
          <a:p>
            <a:fld id="{93A3AD51-6A7C-7B4E-A894-701812C7AC3F}" type="slidenum">
              <a:rPr lang="en-US" smtClean="0"/>
              <a:pPr/>
              <a:t>‹#›</a:t>
            </a:fld>
            <a:endParaRPr lang="en-US" dirty="0"/>
          </a:p>
        </p:txBody>
      </p:sp>
    </p:spTree>
    <p:extLst>
      <p:ext uri="{BB962C8B-B14F-4D97-AF65-F5344CB8AC3E}">
        <p14:creationId xmlns:p14="http://schemas.microsoft.com/office/powerpoint/2010/main" val="3083284923"/>
      </p:ext>
    </p:extLst>
  </p:cSld>
  <p:clrMap bg1="lt1" tx1="dk1" bg2="lt2" tx2="dk2" accent1="accent1" accent2="accent2" accent3="accent3" accent4="accent4" accent5="accent5" accent6="accent6" hlink="hlink" folHlink="folHlink"/>
  <p:sldLayoutIdLst>
    <p:sldLayoutId id="2147483661" r:id="rId1"/>
    <p:sldLayoutId id="2147483692" r:id="rId2"/>
  </p:sldLayoutIdLst>
  <p:txStyles>
    <p:titleStyle>
      <a:lvl1pPr algn="l" defTabSz="685800" rtl="0" eaLnBrk="1" latinLnBrk="0" hangingPunct="1">
        <a:lnSpc>
          <a:spcPct val="90000"/>
        </a:lnSpc>
        <a:spcBef>
          <a:spcPct val="0"/>
        </a:spcBef>
        <a:buNone/>
        <a:defRPr sz="3300" b="0" i="0"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background with squares&#10;&#10;Description automatically generated">
            <a:extLst>
              <a:ext uri="{FF2B5EF4-FFF2-40B4-BE49-F238E27FC236}">
                <a16:creationId xmlns:a16="http://schemas.microsoft.com/office/drawing/2014/main" id="{FB8F7DEF-8AD0-4957-2A6B-C2EDDEA4677C}"/>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61B8867-3118-39AF-7B8C-7D9811D8A4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E25AC0-1C1A-8F53-0991-FB33AAFD44E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D72DC-B5DE-B648-3537-0424CD2EEF1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DF84D2-7CBE-3D44-8E33-06F376C75E95}" type="datetimeFigureOut">
              <a:rPr lang="en-US" smtClean="0"/>
              <a:t>4/9/2024</a:t>
            </a:fld>
            <a:endParaRPr lang="en-US" dirty="0"/>
          </a:p>
        </p:txBody>
      </p:sp>
      <p:sp>
        <p:nvSpPr>
          <p:cNvPr id="5" name="Footer Placeholder 4">
            <a:extLst>
              <a:ext uri="{FF2B5EF4-FFF2-40B4-BE49-F238E27FC236}">
                <a16:creationId xmlns:a16="http://schemas.microsoft.com/office/drawing/2014/main" id="{8427778B-8674-CB56-5622-2BD3D519A2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CC2F29-F333-EE1D-9D4B-B004241556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5C12A40-ED05-C647-9A13-450F0FD4CBD5}" type="slidenum">
              <a:rPr lang="en-US" smtClean="0"/>
              <a:t>‹#›</a:t>
            </a:fld>
            <a:endParaRPr lang="en-US" dirty="0"/>
          </a:p>
        </p:txBody>
      </p:sp>
    </p:spTree>
    <p:extLst>
      <p:ext uri="{BB962C8B-B14F-4D97-AF65-F5344CB8AC3E}">
        <p14:creationId xmlns:p14="http://schemas.microsoft.com/office/powerpoint/2010/main" val="392333717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n orange rectangular object&#10;&#10;Description automatically generated">
            <a:extLst>
              <a:ext uri="{FF2B5EF4-FFF2-40B4-BE49-F238E27FC236}">
                <a16:creationId xmlns:a16="http://schemas.microsoft.com/office/drawing/2014/main" id="{54E61967-2817-3089-2091-13673EA7B5C5}"/>
              </a:ext>
            </a:extLst>
          </p:cNvPr>
          <p:cNvPicPr>
            <a:picLocks noChangeAspect="1"/>
          </p:cNvPicPr>
          <p:nvPr userDrawn="1"/>
        </p:nvPicPr>
        <p:blipFill>
          <a:blip r:embed="rId10"/>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7A6A2E30-3155-202C-E611-CFC0B2782AF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179397-826F-5D0F-CD66-4A83AB02DCA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3141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711" r:id="rId8"/>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latin typeface="Calibri" panose="020F0502020204030204" pitchFamily="34" charset="0"/>
              </a:defRPr>
            </a:lvl1pPr>
          </a:lstStyle>
          <a:p>
            <a:fld id="{9BAC676A-9B6D-F343-A7C6-1B50AD47FE6B}" type="datetimeFigureOut">
              <a:rPr lang="en-US" smtClean="0"/>
              <a:pPr/>
              <a:t>4/9/2024</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latin typeface="Calibri" panose="020F0502020204030204" pitchFamily="34" charset="0"/>
              </a:defRPr>
            </a:lvl1pPr>
          </a:lstStyle>
          <a:p>
            <a:fld id="{4F4345D2-6245-3846-B59D-1BB9A6953EC0}" type="slidenum">
              <a:rPr lang="en-US" smtClean="0"/>
              <a:pPr/>
              <a:t>‹#›</a:t>
            </a:fld>
            <a:endParaRPr lang="en-US" dirty="0"/>
          </a:p>
        </p:txBody>
      </p:sp>
    </p:spTree>
    <p:extLst>
      <p:ext uri="{BB962C8B-B14F-4D97-AF65-F5344CB8AC3E}">
        <p14:creationId xmlns:p14="http://schemas.microsoft.com/office/powerpoint/2010/main" val="121727898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342900" rtl="0" eaLnBrk="1" latinLnBrk="0" hangingPunct="1">
        <a:spcBef>
          <a:spcPct val="0"/>
        </a:spcBef>
        <a:buNone/>
        <a:defRPr sz="3150" b="0" i="0" kern="1200">
          <a:solidFill>
            <a:schemeClr val="tx2"/>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Calibri" panose="020F0502020204030204" pitchFamily="34" charset="0"/>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Calibri" panose="020F0502020204030204" pitchFamily="34" charset="0"/>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Calibri" panose="020F0502020204030204" pitchFamily="34" charset="0"/>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Calibri" panose="020F0502020204030204" pitchFamily="34" charset="0"/>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Calibri" panose="020F0502020204030204" pitchFamily="34" charset="0"/>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svgsilh.com/fr/image/3286948.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clipground.com/basketball-goal-clipar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almogrote.wordpress.com/2015/06/04/jama-intern-med-prescripcion-de-anticoagulantes-orales-en-pacientes-con-fa-y-bajo-riesgo-de-tromboembolism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videoblocks.com/video/balance-scale-icon-cartoon-illustration-hand-drawn-animation-transparent-affw-fs"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hyperlink" Target="https://www.bituzi.com/2019/10/confusionmatrix.html" TargetMode="Externa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pngall.com/tool-png/download/14666"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clipground.com/observation-clip-art.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30.png"/><Relationship Id="rId5" Type="http://schemas.openxmlformats.org/officeDocument/2006/relationships/customXml" Target="../ink/ink2.xml"/><Relationship Id="rId4" Type="http://schemas.openxmlformats.org/officeDocument/2006/relationships/image" Target="../media/image220.png"/><Relationship Id="rId9" Type="http://schemas.openxmlformats.org/officeDocument/2006/relationships/hyperlink" Target="https://openpress.usask.ca/ideabook/chapter/millers-pyramid-of-clinical-competenc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pixabay.com/en/camera-snapshot-analog-film-retro-30622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s://www.deviantart.com/superawesomevectors/art/Hand-holding-a-smartphone-flat-vector-57278079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stfm.org/teachingresources/resources/cbme-toolkit/assessment-tools-strategie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www.pngall.com/tool-png/download/14666" TargetMode="Externa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hyperlink" Target="https://www.pngall.com/tool-png/download/146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s://www.publicdomainpictures.net/view-image.php?image=158410&amp;picture=atle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s://pixabay.com/fr/vectors/rails-chemin-de-fer-pistes-black-156523/"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openclipart.org/detail/204232/cylinder-lock-key-by-fred-the-oyster-20423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svgsilh.com/fr/image/3286948.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240102&amp;picture=ques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www.publicdomainpictures.net/en/view-image.php?image=263860&amp;picture=feedback-survey-review"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pngimg.com/download/368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C2FD-4AEC-A61E-C83F-3F2A1E65B3AF}"/>
              </a:ext>
            </a:extLst>
          </p:cNvPr>
          <p:cNvSpPr>
            <a:spLocks noGrp="1"/>
          </p:cNvSpPr>
          <p:nvPr>
            <p:ph type="ctrTitle"/>
          </p:nvPr>
        </p:nvSpPr>
        <p:spPr>
          <a:xfrm>
            <a:off x="246246" y="1671181"/>
            <a:ext cx="4672263" cy="1801138"/>
          </a:xfrm>
        </p:spPr>
        <p:txBody>
          <a:bodyPr/>
          <a:lstStyle/>
          <a:p>
            <a:r>
              <a:rPr lang="en-US" b="1" dirty="0"/>
              <a:t>Assessment Tools for CBME and the Core Outcomes</a:t>
            </a:r>
          </a:p>
        </p:txBody>
      </p:sp>
      <p:sp>
        <p:nvSpPr>
          <p:cNvPr id="3" name="TextBox 2">
            <a:extLst>
              <a:ext uri="{FF2B5EF4-FFF2-40B4-BE49-F238E27FC236}">
                <a16:creationId xmlns:a16="http://schemas.microsoft.com/office/drawing/2014/main" id="{BD6C9031-6A5D-9116-0B07-9EF222CB8F24}"/>
              </a:ext>
            </a:extLst>
          </p:cNvPr>
          <p:cNvSpPr txBox="1"/>
          <p:nvPr/>
        </p:nvSpPr>
        <p:spPr>
          <a:xfrm>
            <a:off x="5197642" y="3750254"/>
            <a:ext cx="2210349" cy="830997"/>
          </a:xfrm>
          <a:prstGeom prst="rect">
            <a:avLst/>
          </a:prstGeom>
          <a:noFill/>
        </p:spPr>
        <p:txBody>
          <a:bodyPr wrap="none" rtlCol="0">
            <a:spAutoFit/>
          </a:bodyPr>
          <a:lstStyle/>
          <a:p>
            <a:r>
              <a:rPr lang="en-US" sz="1600" dirty="0">
                <a:solidFill>
                  <a:schemeClr val="bg1"/>
                </a:solidFill>
              </a:rPr>
              <a:t>Olivia Rae Wright, MD</a:t>
            </a:r>
          </a:p>
          <a:p>
            <a:r>
              <a:rPr lang="en-US" sz="1600" dirty="0">
                <a:solidFill>
                  <a:schemeClr val="bg1"/>
                </a:solidFill>
              </a:rPr>
              <a:t>Velyn Wu, MD </a:t>
            </a:r>
          </a:p>
          <a:p>
            <a:r>
              <a:rPr lang="en-US" sz="1600" dirty="0">
                <a:solidFill>
                  <a:schemeClr val="bg1"/>
                </a:solidFill>
              </a:rPr>
              <a:t>April 10, 2024</a:t>
            </a:r>
          </a:p>
        </p:txBody>
      </p:sp>
    </p:spTree>
    <p:extLst>
      <p:ext uri="{BB962C8B-B14F-4D97-AF65-F5344CB8AC3E}">
        <p14:creationId xmlns:p14="http://schemas.microsoft.com/office/powerpoint/2010/main" val="223826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CA9F0-60F7-DBA8-BDE8-14DFE3BE2428}"/>
              </a:ext>
            </a:extLst>
          </p:cNvPr>
          <p:cNvPicPr>
            <a:picLocks noChangeAspect="1"/>
          </p:cNvPicPr>
          <p:nvPr/>
        </p:nvPicPr>
        <p:blipFill>
          <a:blip r:embed="rId3"/>
          <a:stretch>
            <a:fillRect/>
          </a:stretch>
        </p:blipFill>
        <p:spPr>
          <a:xfrm>
            <a:off x="597568" y="381052"/>
            <a:ext cx="7772400" cy="3932215"/>
          </a:xfrm>
          <a:prstGeom prst="rect">
            <a:avLst/>
          </a:prstGeom>
        </p:spPr>
      </p:pic>
    </p:spTree>
    <p:extLst>
      <p:ext uri="{BB962C8B-B14F-4D97-AF65-F5344CB8AC3E}">
        <p14:creationId xmlns:p14="http://schemas.microsoft.com/office/powerpoint/2010/main" val="286913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3000"/>
            <a:lum/>
            <a:extLst>
              <a:ext uri="{BEBA8EAE-BF5A-486C-A8C5-ECC9F3942E4B}">
                <a14:imgProps xmlns:a14="http://schemas.microsoft.com/office/drawing/2010/main">
                  <a14:imgLayer r:embed="rId4">
                    <a14:imgEffect>
                      <a14:colorTemperature colorTemp="11500"/>
                    </a14:imgEffect>
                    <a14:imgEffect>
                      <a14:saturation sat="336000"/>
                    </a14:imgEffect>
                  </a14:imgLayer>
                </a14:imgProps>
              </a:ext>
            </a:extLst>
          </a:blip>
          <a:srcRect/>
          <a:stretch>
            <a:fillRect t="-18000" b="-1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37FE79-70D3-F4E6-FD65-83FC88A5E4BA}"/>
              </a:ext>
            </a:extLst>
          </p:cNvPr>
          <p:cNvSpPr>
            <a:spLocks noGrp="1"/>
          </p:cNvSpPr>
          <p:nvPr>
            <p:ph type="title"/>
          </p:nvPr>
        </p:nvSpPr>
        <p:spPr>
          <a:xfrm>
            <a:off x="452373" y="1"/>
            <a:ext cx="6619243" cy="792218"/>
          </a:xfrm>
        </p:spPr>
        <p:txBody>
          <a:bodyPr/>
          <a:lstStyle/>
          <a:p>
            <a:r>
              <a:rPr lang="en-US" sz="3600" b="1" dirty="0">
                <a:solidFill>
                  <a:schemeClr val="bg1"/>
                </a:solidFill>
              </a:rPr>
              <a:t>You need the right tools!</a:t>
            </a:r>
          </a:p>
        </p:txBody>
      </p:sp>
    </p:spTree>
    <p:extLst>
      <p:ext uri="{BB962C8B-B14F-4D97-AF65-F5344CB8AC3E}">
        <p14:creationId xmlns:p14="http://schemas.microsoft.com/office/powerpoint/2010/main" val="266220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2D1C-F2A1-E3CF-0C28-1F84DD370437}"/>
              </a:ext>
            </a:extLst>
          </p:cNvPr>
          <p:cNvSpPr>
            <a:spLocks noGrp="1"/>
          </p:cNvSpPr>
          <p:nvPr>
            <p:ph type="title"/>
          </p:nvPr>
        </p:nvSpPr>
        <p:spPr/>
        <p:txBody>
          <a:bodyPr>
            <a:normAutofit/>
          </a:bodyPr>
          <a:lstStyle/>
          <a:p>
            <a:r>
              <a:rPr lang="en-US" sz="4400" dirty="0">
                <a:solidFill>
                  <a:schemeClr val="accent6">
                    <a:lumMod val="75000"/>
                  </a:schemeClr>
                </a:solidFill>
              </a:rPr>
              <a:t>Poll</a:t>
            </a:r>
          </a:p>
        </p:txBody>
      </p:sp>
      <p:sp>
        <p:nvSpPr>
          <p:cNvPr id="7" name="Content Placeholder 6">
            <a:extLst>
              <a:ext uri="{FF2B5EF4-FFF2-40B4-BE49-F238E27FC236}">
                <a16:creationId xmlns:a16="http://schemas.microsoft.com/office/drawing/2014/main" id="{1BB88DA3-85B5-207A-24D5-FD8BDD55402E}"/>
              </a:ext>
            </a:extLst>
          </p:cNvPr>
          <p:cNvSpPr>
            <a:spLocks noGrp="1"/>
          </p:cNvSpPr>
          <p:nvPr>
            <p:ph idx="1"/>
          </p:nvPr>
        </p:nvSpPr>
        <p:spPr/>
        <p:txBody>
          <a:bodyPr>
            <a:normAutofit fontScale="62500" lnSpcReduction="20000"/>
          </a:bodyPr>
          <a:lstStyle/>
          <a:p>
            <a:pPr marL="150876" lvl="1" indent="0">
              <a:buNone/>
              <a:defRPr/>
            </a:pPr>
            <a:r>
              <a:rPr lang="en-US" sz="3200" b="1" dirty="0">
                <a:solidFill>
                  <a:schemeClr val="accent6">
                    <a:lumMod val="50000"/>
                  </a:schemeClr>
                </a:solidFill>
                <a:latin typeface="Calibri" panose="020F0502020204030204" pitchFamily="34" charset="0"/>
                <a:cs typeface="Calibri" panose="020F0502020204030204" pitchFamily="34" charset="0"/>
              </a:rPr>
              <a:t>To what extent do you feel that your current assessment tools are working well for your </a:t>
            </a:r>
            <a:r>
              <a:rPr lang="en-US" sz="3200" b="1" i="1" dirty="0">
                <a:solidFill>
                  <a:schemeClr val="accent6">
                    <a:lumMod val="50000"/>
                  </a:schemeClr>
                </a:solidFill>
                <a:latin typeface="Calibri" panose="020F0502020204030204" pitchFamily="34" charset="0"/>
                <a:cs typeface="Calibri" panose="020F0502020204030204" pitchFamily="34" charset="0"/>
              </a:rPr>
              <a:t>residents</a:t>
            </a:r>
            <a:r>
              <a:rPr lang="en-US" sz="3200" b="1" dirty="0">
                <a:solidFill>
                  <a:schemeClr val="accent6">
                    <a:lumMod val="50000"/>
                  </a:schemeClr>
                </a:solidFill>
                <a:latin typeface="Calibri" panose="020F0502020204030204" pitchFamily="34" charset="0"/>
                <a:cs typeface="Calibri" panose="020F0502020204030204" pitchFamily="34" charset="0"/>
              </a:rPr>
              <a:t>?</a:t>
            </a:r>
          </a:p>
          <a:p>
            <a:pPr marL="150876" lvl="1" indent="0">
              <a:buNone/>
              <a:defRPr/>
            </a:pPr>
            <a:endParaRPr lang="en-US" sz="3200" dirty="0">
              <a:latin typeface="Calibri" panose="020F0502020204030204" pitchFamily="34" charset="0"/>
              <a:cs typeface="Calibri" panose="020F0502020204030204" pitchFamily="34" charset="0"/>
            </a:endParaRPr>
          </a:p>
          <a:p>
            <a:pPr marL="630936" lvl="2" indent="-342900">
              <a:buFont typeface="+mj-lt"/>
              <a:buAutoNum type="alphaUcPeriod"/>
              <a:defRPr/>
            </a:pPr>
            <a:r>
              <a:rPr lang="en-US" sz="3200" b="1" dirty="0">
                <a:solidFill>
                  <a:schemeClr val="tx1"/>
                </a:solidFill>
                <a:latin typeface="Calibri" panose="020F0502020204030204" pitchFamily="34" charset="0"/>
                <a:cs typeface="Calibri" panose="020F0502020204030204" pitchFamily="34" charset="0"/>
              </a:rPr>
              <a:t>Very satisfied: </a:t>
            </a:r>
            <a:r>
              <a:rPr lang="en-US" sz="3200" dirty="0">
                <a:solidFill>
                  <a:schemeClr val="tx1"/>
                </a:solidFill>
                <a:latin typeface="Calibri" panose="020F0502020204030204" pitchFamily="34" charset="0"/>
                <a:cs typeface="Calibri" panose="020F0502020204030204" pitchFamily="34" charset="0"/>
              </a:rPr>
              <a:t>our tools are efficient and provide meaningful feedback.</a:t>
            </a:r>
          </a:p>
          <a:p>
            <a:pPr marL="630936" lvl="2" indent="-342900">
              <a:buFont typeface="+mj-lt"/>
              <a:buAutoNum type="alphaUcPeriod"/>
              <a:defRPr/>
            </a:pPr>
            <a:endParaRPr lang="en-US" sz="3200" dirty="0">
              <a:solidFill>
                <a:schemeClr val="tx1"/>
              </a:solidFill>
              <a:latin typeface="Calibri" panose="020F0502020204030204" pitchFamily="34" charset="0"/>
              <a:cs typeface="Calibri" panose="020F0502020204030204" pitchFamily="34" charset="0"/>
            </a:endParaRPr>
          </a:p>
          <a:p>
            <a:pPr marL="630936" lvl="2" indent="-342900">
              <a:buFont typeface="+mj-lt"/>
              <a:buAutoNum type="alphaUcPeriod"/>
              <a:defRPr/>
            </a:pPr>
            <a:r>
              <a:rPr lang="en-US" sz="3200" b="1" dirty="0">
                <a:solidFill>
                  <a:schemeClr val="tx1"/>
                </a:solidFill>
                <a:latin typeface="Calibri" panose="020F0502020204030204" pitchFamily="34" charset="0"/>
                <a:cs typeface="Calibri" panose="020F0502020204030204" pitchFamily="34" charset="0"/>
              </a:rPr>
              <a:t>Mostly satisfied: </a:t>
            </a:r>
            <a:r>
              <a:rPr lang="en-US" sz="3200" dirty="0">
                <a:solidFill>
                  <a:schemeClr val="tx1"/>
                </a:solidFill>
                <a:latin typeface="Calibri" panose="020F0502020204030204" pitchFamily="34" charset="0"/>
                <a:cs typeface="Calibri" panose="020F0502020204030204" pitchFamily="34" charset="0"/>
              </a:rPr>
              <a:t>meaningful feedback but needs to be more efficient.</a:t>
            </a:r>
          </a:p>
          <a:p>
            <a:pPr marL="630936" lvl="2" indent="-342900">
              <a:buFont typeface="+mj-lt"/>
              <a:buAutoNum type="alphaUcPeriod"/>
              <a:defRPr/>
            </a:pPr>
            <a:endParaRPr lang="en-US" sz="3200" dirty="0">
              <a:solidFill>
                <a:schemeClr val="tx1"/>
              </a:solidFill>
              <a:latin typeface="Calibri" panose="020F0502020204030204" pitchFamily="34" charset="0"/>
              <a:cs typeface="Calibri" panose="020F0502020204030204" pitchFamily="34" charset="0"/>
            </a:endParaRPr>
          </a:p>
          <a:p>
            <a:pPr marL="630936" lvl="2" indent="-342900">
              <a:buFont typeface="+mj-lt"/>
              <a:buAutoNum type="alphaUcPeriod"/>
              <a:defRPr/>
            </a:pPr>
            <a:r>
              <a:rPr lang="en-US" sz="3200" b="1" dirty="0">
                <a:solidFill>
                  <a:schemeClr val="tx1"/>
                </a:solidFill>
                <a:latin typeface="Calibri" panose="020F0502020204030204" pitchFamily="34" charset="0"/>
                <a:cs typeface="Calibri" panose="020F0502020204030204" pitchFamily="34" charset="0"/>
              </a:rPr>
              <a:t>Mostly dissatisfied: </a:t>
            </a:r>
            <a:r>
              <a:rPr lang="en-US" sz="3200" dirty="0">
                <a:solidFill>
                  <a:schemeClr val="tx1"/>
                </a:solidFill>
                <a:latin typeface="Calibri" panose="020F0502020204030204" pitchFamily="34" charset="0"/>
                <a:cs typeface="Calibri" panose="020F0502020204030204" pitchFamily="34" charset="0"/>
              </a:rPr>
              <a:t>Many of our tools are ineffective, or confusing.</a:t>
            </a:r>
          </a:p>
          <a:p>
            <a:endParaRPr lang="en-US" dirty="0"/>
          </a:p>
        </p:txBody>
      </p:sp>
      <p:sp>
        <p:nvSpPr>
          <p:cNvPr id="8" name="Text Placeholder 7">
            <a:extLst>
              <a:ext uri="{FF2B5EF4-FFF2-40B4-BE49-F238E27FC236}">
                <a16:creationId xmlns:a16="http://schemas.microsoft.com/office/drawing/2014/main" id="{1CD72A16-73A5-3A60-6FF3-BCEB2DF2C8D4}"/>
              </a:ext>
            </a:extLst>
          </p:cNvPr>
          <p:cNvSpPr>
            <a:spLocks noGrp="1"/>
          </p:cNvSpPr>
          <p:nvPr>
            <p:ph type="body" sz="half" idx="2"/>
          </p:nvPr>
        </p:nvSpPr>
        <p:spPr/>
        <p:txBody>
          <a:bodyPr/>
          <a:lstStyle/>
          <a:p>
            <a:endParaRPr lang="en-US" dirty="0"/>
          </a:p>
        </p:txBody>
      </p:sp>
      <p:pic>
        <p:nvPicPr>
          <p:cNvPr id="10" name="Picture 9">
            <a:extLst>
              <a:ext uri="{FF2B5EF4-FFF2-40B4-BE49-F238E27FC236}">
                <a16:creationId xmlns:a16="http://schemas.microsoft.com/office/drawing/2014/main" id="{C40543F1-35DA-9CCE-0972-F817FC63AA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4407" y="1917700"/>
            <a:ext cx="2061235" cy="1879600"/>
          </a:xfrm>
          <a:prstGeom prst="rect">
            <a:avLst/>
          </a:prstGeom>
        </p:spPr>
      </p:pic>
    </p:spTree>
    <p:extLst>
      <p:ext uri="{BB962C8B-B14F-4D97-AF65-F5344CB8AC3E}">
        <p14:creationId xmlns:p14="http://schemas.microsoft.com/office/powerpoint/2010/main" val="215643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DD07-66B5-F529-2DC0-B0F281E69931}"/>
              </a:ext>
            </a:extLst>
          </p:cNvPr>
          <p:cNvSpPr>
            <a:spLocks noGrp="1"/>
          </p:cNvSpPr>
          <p:nvPr>
            <p:ph type="title"/>
          </p:nvPr>
        </p:nvSpPr>
        <p:spPr>
          <a:xfrm>
            <a:off x="628650" y="0"/>
            <a:ext cx="7886700" cy="993775"/>
          </a:xfrm>
        </p:spPr>
        <p:txBody>
          <a:bodyPr>
            <a:normAutofit/>
          </a:bodyPr>
          <a:lstStyle/>
          <a:p>
            <a:r>
              <a:rPr lang="en-US" b="1" dirty="0">
                <a:solidFill>
                  <a:schemeClr val="accent6">
                    <a:lumMod val="75000"/>
                  </a:schemeClr>
                </a:solidFill>
              </a:rPr>
              <a:t>Assessment tools should be:</a:t>
            </a:r>
          </a:p>
        </p:txBody>
      </p:sp>
      <p:graphicFrame>
        <p:nvGraphicFramePr>
          <p:cNvPr id="5" name="Content Placeholder 4">
            <a:extLst>
              <a:ext uri="{FF2B5EF4-FFF2-40B4-BE49-F238E27FC236}">
                <a16:creationId xmlns:a16="http://schemas.microsoft.com/office/drawing/2014/main" id="{26E60508-092B-9449-6CC7-15BA4E45A486}"/>
              </a:ext>
            </a:extLst>
          </p:cNvPr>
          <p:cNvGraphicFramePr>
            <a:graphicFrameLocks noGrp="1"/>
          </p:cNvGraphicFramePr>
          <p:nvPr>
            <p:ph idx="1"/>
            <p:extLst>
              <p:ext uri="{D42A27DB-BD31-4B8C-83A1-F6EECF244321}">
                <p14:modId xmlns:p14="http://schemas.microsoft.com/office/powerpoint/2010/main" val="3552587996"/>
              </p:ext>
            </p:extLst>
          </p:nvPr>
        </p:nvGraphicFramePr>
        <p:xfrm>
          <a:off x="1790700" y="993775"/>
          <a:ext cx="5511800" cy="320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01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36D5-C495-4D9F-CCDD-699295017FA8}"/>
              </a:ext>
            </a:extLst>
          </p:cNvPr>
          <p:cNvSpPr>
            <a:spLocks noGrp="1"/>
          </p:cNvSpPr>
          <p:nvPr>
            <p:ph type="title"/>
          </p:nvPr>
        </p:nvSpPr>
        <p:spPr>
          <a:xfrm>
            <a:off x="434975" y="231588"/>
            <a:ext cx="8274050" cy="993775"/>
          </a:xfrm>
        </p:spPr>
        <p:txBody>
          <a:bodyPr>
            <a:normAutofit/>
          </a:bodyPr>
          <a:lstStyle/>
          <a:p>
            <a:pPr algn="ctr"/>
            <a:r>
              <a:rPr lang="en-US" dirty="0">
                <a:solidFill>
                  <a:schemeClr val="accent2"/>
                </a:solidFill>
              </a:rPr>
              <a:t>Assessment tools should minimize bias:</a:t>
            </a:r>
          </a:p>
        </p:txBody>
      </p:sp>
      <p:graphicFrame>
        <p:nvGraphicFramePr>
          <p:cNvPr id="4" name="Content Placeholder 3">
            <a:extLst>
              <a:ext uri="{FF2B5EF4-FFF2-40B4-BE49-F238E27FC236}">
                <a16:creationId xmlns:a16="http://schemas.microsoft.com/office/drawing/2014/main" id="{BDCC8778-D27A-4C96-9FFC-73503077E989}"/>
              </a:ext>
            </a:extLst>
          </p:cNvPr>
          <p:cNvGraphicFramePr>
            <a:graphicFrameLocks noGrp="1"/>
          </p:cNvGraphicFramePr>
          <p:nvPr>
            <p:ph idx="1"/>
            <p:extLst>
              <p:ext uri="{D42A27DB-BD31-4B8C-83A1-F6EECF244321}">
                <p14:modId xmlns:p14="http://schemas.microsoft.com/office/powerpoint/2010/main" val="3883742549"/>
              </p:ext>
            </p:extLst>
          </p:nvPr>
        </p:nvGraphicFramePr>
        <p:xfrm>
          <a:off x="1424444" y="1268413"/>
          <a:ext cx="6709906" cy="314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97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79DE-87B4-EBEB-A54C-8353C1E0F482}"/>
              </a:ext>
            </a:extLst>
          </p:cNvPr>
          <p:cNvSpPr>
            <a:spLocks noGrp="1"/>
          </p:cNvSpPr>
          <p:nvPr>
            <p:ph type="title"/>
          </p:nvPr>
        </p:nvSpPr>
        <p:spPr/>
        <p:txBody>
          <a:bodyPr>
            <a:normAutofit fontScale="90000"/>
          </a:bodyPr>
          <a:lstStyle/>
          <a:p>
            <a:r>
              <a:rPr lang="en-US" dirty="0">
                <a:solidFill>
                  <a:schemeClr val="accent6">
                    <a:lumMod val="75000"/>
                  </a:schemeClr>
                </a:solidFill>
              </a:rPr>
              <a:t>Frequency of use – How many and how often?</a:t>
            </a:r>
          </a:p>
        </p:txBody>
      </p:sp>
      <p:sp>
        <p:nvSpPr>
          <p:cNvPr id="3" name="Content Placeholder 2">
            <a:extLst>
              <a:ext uri="{FF2B5EF4-FFF2-40B4-BE49-F238E27FC236}">
                <a16:creationId xmlns:a16="http://schemas.microsoft.com/office/drawing/2014/main" id="{888827B2-C1A2-167C-DC7B-D2C6CCBA2F65}"/>
              </a:ext>
            </a:extLst>
          </p:cNvPr>
          <p:cNvSpPr>
            <a:spLocks noGrp="1"/>
          </p:cNvSpPr>
          <p:nvPr>
            <p:ph idx="1"/>
          </p:nvPr>
        </p:nvSpPr>
        <p:spPr>
          <a:xfrm>
            <a:off x="3162300" y="1382100"/>
            <a:ext cx="5562600" cy="3262312"/>
          </a:xfrm>
        </p:spPr>
        <p:txBody>
          <a:bodyPr/>
          <a:lstStyle/>
          <a:p>
            <a:r>
              <a:rPr lang="en-US" dirty="0"/>
              <a:t>2023 survey of US residencies -median of 50-75 evaluations/assessments done per resident at graduation</a:t>
            </a:r>
          </a:p>
          <a:p>
            <a:endParaRPr lang="en-US" dirty="0"/>
          </a:p>
          <a:p>
            <a:r>
              <a:rPr lang="en-US" dirty="0"/>
              <a:t>Canadian model recommends &gt;500!</a:t>
            </a:r>
          </a:p>
          <a:p>
            <a:endParaRPr lang="en-US" dirty="0"/>
          </a:p>
          <a:p>
            <a:r>
              <a:rPr lang="en-US" b="1" dirty="0"/>
              <a:t>Goal is….more!</a:t>
            </a:r>
          </a:p>
        </p:txBody>
      </p:sp>
      <p:pic>
        <p:nvPicPr>
          <p:cNvPr id="5" name="Picture 4">
            <a:extLst>
              <a:ext uri="{FF2B5EF4-FFF2-40B4-BE49-F238E27FC236}">
                <a16:creationId xmlns:a16="http://schemas.microsoft.com/office/drawing/2014/main" id="{DCF11C57-B477-177B-F5B2-A398AFDBB0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971" y="1300092"/>
            <a:ext cx="1811029" cy="2543315"/>
          </a:xfrm>
          <a:prstGeom prst="rect">
            <a:avLst/>
          </a:prstGeom>
        </p:spPr>
      </p:pic>
    </p:spTree>
    <p:extLst>
      <p:ext uri="{BB962C8B-B14F-4D97-AF65-F5344CB8AC3E}">
        <p14:creationId xmlns:p14="http://schemas.microsoft.com/office/powerpoint/2010/main" val="388627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3ED6-E501-7594-11BF-71E17AAF3F17}"/>
              </a:ext>
            </a:extLst>
          </p:cNvPr>
          <p:cNvSpPr>
            <a:spLocks noGrp="1"/>
          </p:cNvSpPr>
          <p:nvPr>
            <p:ph type="title"/>
          </p:nvPr>
        </p:nvSpPr>
        <p:spPr/>
        <p:txBody>
          <a:bodyPr/>
          <a:lstStyle/>
          <a:p>
            <a:r>
              <a:rPr lang="en-US" dirty="0">
                <a:solidFill>
                  <a:schemeClr val="accent6">
                    <a:lumMod val="75000"/>
                  </a:schemeClr>
                </a:solidFill>
              </a:rPr>
              <a:t>Do more with Less…</a:t>
            </a:r>
          </a:p>
        </p:txBody>
      </p:sp>
      <p:sp>
        <p:nvSpPr>
          <p:cNvPr id="3" name="Content Placeholder 2">
            <a:extLst>
              <a:ext uri="{FF2B5EF4-FFF2-40B4-BE49-F238E27FC236}">
                <a16:creationId xmlns:a16="http://schemas.microsoft.com/office/drawing/2014/main" id="{AC40DDFB-05FB-D633-84F9-DC7AC6223617}"/>
              </a:ext>
            </a:extLst>
          </p:cNvPr>
          <p:cNvSpPr>
            <a:spLocks noGrp="1"/>
          </p:cNvSpPr>
          <p:nvPr>
            <p:ph idx="1"/>
          </p:nvPr>
        </p:nvSpPr>
        <p:spPr>
          <a:xfrm>
            <a:off x="628650" y="1370013"/>
            <a:ext cx="8202834" cy="3262312"/>
          </a:xfrm>
        </p:spPr>
        <p:txBody>
          <a:bodyPr>
            <a:normAutofit/>
          </a:bodyPr>
          <a:lstStyle/>
          <a:p>
            <a:r>
              <a:rPr lang="en-US" sz="2800" dirty="0"/>
              <a:t>Focus on tools that capture in the moment performance</a:t>
            </a:r>
          </a:p>
          <a:p>
            <a:r>
              <a:rPr lang="en-US" sz="2800" dirty="0"/>
              <a:t>Tools should be brief and easy to use</a:t>
            </a:r>
          </a:p>
          <a:p>
            <a:r>
              <a:rPr lang="en-US" sz="2800" dirty="0"/>
              <a:t>Use more tools that can be accessed on a mobile app</a:t>
            </a:r>
          </a:p>
          <a:p>
            <a:r>
              <a:rPr lang="en-US" sz="2800" dirty="0"/>
              <a:t>Eliminate tools that aren’t reliable, valid, etc.</a:t>
            </a:r>
          </a:p>
          <a:p>
            <a:r>
              <a:rPr lang="en-US" sz="2800" dirty="0"/>
              <a:t>Edit existing tools, modify if needed</a:t>
            </a:r>
          </a:p>
          <a:p>
            <a:endParaRPr lang="en-US" dirty="0"/>
          </a:p>
        </p:txBody>
      </p:sp>
      <p:pic>
        <p:nvPicPr>
          <p:cNvPr id="5" name="Picture 4">
            <a:extLst>
              <a:ext uri="{FF2B5EF4-FFF2-40B4-BE49-F238E27FC236}">
                <a16:creationId xmlns:a16="http://schemas.microsoft.com/office/drawing/2014/main" id="{84E86EEF-7EBB-AF3C-501D-1B513C2E0C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22625" y="0"/>
            <a:ext cx="1621375" cy="1414463"/>
          </a:xfrm>
          <a:prstGeom prst="rect">
            <a:avLst/>
          </a:prstGeom>
        </p:spPr>
      </p:pic>
    </p:spTree>
    <p:extLst>
      <p:ext uri="{BB962C8B-B14F-4D97-AF65-F5344CB8AC3E}">
        <p14:creationId xmlns:p14="http://schemas.microsoft.com/office/powerpoint/2010/main" val="133681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EA4F-33EB-CC12-5F35-69D08869D04A}"/>
              </a:ext>
            </a:extLst>
          </p:cNvPr>
          <p:cNvSpPr>
            <a:spLocks noGrp="1"/>
          </p:cNvSpPr>
          <p:nvPr>
            <p:ph type="title"/>
          </p:nvPr>
        </p:nvSpPr>
        <p:spPr>
          <a:xfrm>
            <a:off x="833377" y="0"/>
            <a:ext cx="7681973" cy="993775"/>
          </a:xfrm>
        </p:spPr>
        <p:txBody>
          <a:bodyPr>
            <a:normAutofit fontScale="90000"/>
          </a:bodyPr>
          <a:lstStyle/>
          <a:p>
            <a:r>
              <a:rPr lang="en-US" dirty="0">
                <a:solidFill>
                  <a:schemeClr val="accent6">
                    <a:lumMod val="75000"/>
                  </a:schemeClr>
                </a:solidFill>
                <a:latin typeface="+mn-lt"/>
              </a:rPr>
              <a:t>Update your question types/rating scales</a:t>
            </a:r>
          </a:p>
        </p:txBody>
      </p:sp>
      <p:sp>
        <p:nvSpPr>
          <p:cNvPr id="3" name="Content Placeholder 2">
            <a:extLst>
              <a:ext uri="{FF2B5EF4-FFF2-40B4-BE49-F238E27FC236}">
                <a16:creationId xmlns:a16="http://schemas.microsoft.com/office/drawing/2014/main" id="{E7C2AAB2-0CC7-5899-67CA-C54815B0793E}"/>
              </a:ext>
            </a:extLst>
          </p:cNvPr>
          <p:cNvSpPr>
            <a:spLocks noGrp="1"/>
          </p:cNvSpPr>
          <p:nvPr>
            <p:ph sz="half" idx="1"/>
          </p:nvPr>
        </p:nvSpPr>
        <p:spPr>
          <a:xfrm>
            <a:off x="374650" y="1190626"/>
            <a:ext cx="4692650" cy="3138487"/>
          </a:xfrm>
          <a:ln>
            <a:solidFill>
              <a:schemeClr val="accent6">
                <a:lumMod val="75000"/>
              </a:schemeClr>
            </a:solidFill>
          </a:ln>
        </p:spPr>
        <p:txBody>
          <a:bodyPr>
            <a:normAutofit fontScale="92500"/>
          </a:bodyPr>
          <a:lstStyle/>
          <a:p>
            <a:pPr lvl="0">
              <a:buFont typeface="Wingdings" pitchFamily="2" charset="2"/>
              <a:buChar char="Ø"/>
            </a:pPr>
            <a:r>
              <a:rPr lang="en-US" b="1" i="0" dirty="0">
                <a:latin typeface="+mn-lt"/>
              </a:rPr>
              <a:t>Multiple choice</a:t>
            </a:r>
            <a:endParaRPr lang="en-US" b="1" dirty="0">
              <a:latin typeface="+mn-lt"/>
            </a:endParaRPr>
          </a:p>
          <a:p>
            <a:pPr lvl="0">
              <a:buFont typeface="Wingdings" pitchFamily="2" charset="2"/>
              <a:buChar char="Ø"/>
            </a:pPr>
            <a:r>
              <a:rPr lang="en-US" b="1" i="0" dirty="0">
                <a:latin typeface="+mn-lt"/>
              </a:rPr>
              <a:t>Yes/No</a:t>
            </a:r>
          </a:p>
          <a:p>
            <a:pPr>
              <a:buFont typeface="Wingdings" pitchFamily="2" charset="2"/>
              <a:buChar char="Ø"/>
            </a:pPr>
            <a:r>
              <a:rPr lang="en-US" b="1" dirty="0"/>
              <a:t>Checklists</a:t>
            </a:r>
            <a:endParaRPr lang="en-US" b="1" dirty="0">
              <a:latin typeface="+mn-lt"/>
            </a:endParaRPr>
          </a:p>
          <a:p>
            <a:pPr lvl="0">
              <a:buFont typeface="Wingdings" pitchFamily="2" charset="2"/>
              <a:buChar char="Ø"/>
            </a:pPr>
            <a:r>
              <a:rPr lang="en-US" b="1" i="0" dirty="0">
                <a:latin typeface="+mn-lt"/>
              </a:rPr>
              <a:t>Likert scale</a:t>
            </a:r>
            <a:r>
              <a:rPr lang="en-US" i="0" dirty="0">
                <a:latin typeface="+mn-lt"/>
              </a:rPr>
              <a:t> – Disagree/Agree</a:t>
            </a:r>
            <a:endParaRPr lang="en-US" dirty="0">
              <a:latin typeface="+mn-lt"/>
            </a:endParaRPr>
          </a:p>
          <a:p>
            <a:pPr lvl="0">
              <a:buFont typeface="Wingdings" pitchFamily="2" charset="2"/>
              <a:buChar char="Ø"/>
            </a:pPr>
            <a:r>
              <a:rPr lang="en-US" b="1" i="0" dirty="0">
                <a:latin typeface="+mn-lt"/>
              </a:rPr>
              <a:t>Linear scale </a:t>
            </a:r>
            <a:r>
              <a:rPr lang="en-US" i="0" dirty="0">
                <a:latin typeface="+mn-lt"/>
              </a:rPr>
              <a:t>- Unfavorable/Favorable</a:t>
            </a:r>
            <a:endParaRPr lang="en-US" dirty="0">
              <a:latin typeface="+mn-lt"/>
            </a:endParaRPr>
          </a:p>
          <a:p>
            <a:pPr lvl="0">
              <a:buFont typeface="Wingdings" pitchFamily="2" charset="2"/>
              <a:buChar char="Ø"/>
            </a:pPr>
            <a:r>
              <a:rPr lang="en-US" b="1" i="0" dirty="0">
                <a:latin typeface="+mn-lt"/>
              </a:rPr>
              <a:t>Frequency scale - </a:t>
            </a:r>
            <a:r>
              <a:rPr lang="en-US" i="0" dirty="0">
                <a:latin typeface="+mn-lt"/>
              </a:rPr>
              <a:t>Never/Always</a:t>
            </a:r>
            <a:endParaRPr lang="en-US" dirty="0">
              <a:latin typeface="+mn-lt"/>
            </a:endParaRPr>
          </a:p>
          <a:p>
            <a:pPr lvl="0">
              <a:buFont typeface="Wingdings" pitchFamily="2" charset="2"/>
              <a:buChar char="Ø"/>
            </a:pPr>
            <a:r>
              <a:rPr lang="en-US" b="1" i="0" dirty="0">
                <a:latin typeface="+mn-lt"/>
              </a:rPr>
              <a:t>Direct and Custom Milestones</a:t>
            </a:r>
            <a:endParaRPr lang="en-US" b="1" dirty="0">
              <a:latin typeface="+mn-lt"/>
            </a:endParaRPr>
          </a:p>
          <a:p>
            <a:endParaRPr lang="en-US" dirty="0"/>
          </a:p>
        </p:txBody>
      </p:sp>
      <p:sp>
        <p:nvSpPr>
          <p:cNvPr id="4" name="Content Placeholder 3">
            <a:extLst>
              <a:ext uri="{FF2B5EF4-FFF2-40B4-BE49-F238E27FC236}">
                <a16:creationId xmlns:a16="http://schemas.microsoft.com/office/drawing/2014/main" id="{D8F970F4-BF82-05D6-779E-AA22C0116359}"/>
              </a:ext>
            </a:extLst>
          </p:cNvPr>
          <p:cNvSpPr>
            <a:spLocks noGrp="1"/>
          </p:cNvSpPr>
          <p:nvPr>
            <p:ph sz="half" idx="2"/>
          </p:nvPr>
        </p:nvSpPr>
        <p:spPr>
          <a:xfrm>
            <a:off x="5440101" y="2230438"/>
            <a:ext cx="3564199" cy="2100262"/>
          </a:xfrm>
          <a:solidFill>
            <a:schemeClr val="accent6">
              <a:lumMod val="75000"/>
            </a:schemeClr>
          </a:solidFill>
          <a:ln>
            <a:solidFill>
              <a:schemeClr val="accent6">
                <a:lumMod val="75000"/>
              </a:schemeClr>
            </a:solidFill>
          </a:ln>
        </p:spPr>
        <p:txBody>
          <a:bodyPr>
            <a:normAutofit fontScale="92500"/>
          </a:bodyPr>
          <a:lstStyle/>
          <a:p>
            <a:pPr>
              <a:buFont typeface="Wingdings" pitchFamily="2" charset="2"/>
              <a:buChar char="ü"/>
            </a:pPr>
            <a:endParaRPr lang="en-US" b="1" dirty="0">
              <a:solidFill>
                <a:schemeClr val="bg1"/>
              </a:solidFill>
            </a:endParaRPr>
          </a:p>
          <a:p>
            <a:pPr>
              <a:buFont typeface="Wingdings" pitchFamily="2" charset="2"/>
              <a:buChar char="ü"/>
            </a:pPr>
            <a:r>
              <a:rPr lang="en-US" b="1" dirty="0">
                <a:solidFill>
                  <a:schemeClr val="bg1"/>
                </a:solidFill>
              </a:rPr>
              <a:t>Text/narrative comments</a:t>
            </a:r>
          </a:p>
          <a:p>
            <a:pPr>
              <a:buFont typeface="Wingdings" pitchFamily="2" charset="2"/>
              <a:buChar char="ü"/>
            </a:pPr>
            <a:r>
              <a:rPr lang="en-US" b="1" dirty="0">
                <a:solidFill>
                  <a:schemeClr val="bg1"/>
                </a:solidFill>
              </a:rPr>
              <a:t>Behavioral Anchors</a:t>
            </a:r>
          </a:p>
          <a:p>
            <a:pPr>
              <a:buFont typeface="Wingdings" pitchFamily="2" charset="2"/>
              <a:buChar char="ü"/>
            </a:pPr>
            <a:r>
              <a:rPr lang="en-US" b="1" dirty="0">
                <a:solidFill>
                  <a:schemeClr val="bg1"/>
                </a:solidFill>
              </a:rPr>
              <a:t>Entrustment </a:t>
            </a:r>
            <a:r>
              <a:rPr lang="en-US" b="1" i="1" dirty="0">
                <a:solidFill>
                  <a:schemeClr val="bg1"/>
                </a:solidFill>
              </a:rPr>
              <a:t>Type</a:t>
            </a:r>
            <a:r>
              <a:rPr lang="en-US" b="1" dirty="0">
                <a:solidFill>
                  <a:schemeClr val="bg1"/>
                </a:solidFill>
              </a:rPr>
              <a:t> Scales</a:t>
            </a:r>
          </a:p>
        </p:txBody>
      </p:sp>
      <p:pic>
        <p:nvPicPr>
          <p:cNvPr id="6" name="Picture 5">
            <a:extLst>
              <a:ext uri="{FF2B5EF4-FFF2-40B4-BE49-F238E27FC236}">
                <a16:creationId xmlns:a16="http://schemas.microsoft.com/office/drawing/2014/main" id="{2E29AF13-346A-7FA3-3477-CED62D20AB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97700" y="662781"/>
            <a:ext cx="2006600" cy="1293019"/>
          </a:xfrm>
          <a:prstGeom prst="rect">
            <a:avLst/>
          </a:prstGeom>
        </p:spPr>
      </p:pic>
    </p:spTree>
    <p:extLst>
      <p:ext uri="{BB962C8B-B14F-4D97-AF65-F5344CB8AC3E}">
        <p14:creationId xmlns:p14="http://schemas.microsoft.com/office/powerpoint/2010/main" val="21788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E570-ACAC-3BE2-984B-B547F24FD5EF}"/>
              </a:ext>
            </a:extLst>
          </p:cNvPr>
          <p:cNvSpPr>
            <a:spLocks noGrp="1"/>
          </p:cNvSpPr>
          <p:nvPr>
            <p:ph type="title"/>
          </p:nvPr>
        </p:nvSpPr>
        <p:spPr>
          <a:xfrm>
            <a:off x="925250" y="170467"/>
            <a:ext cx="7886700" cy="778658"/>
          </a:xfrm>
        </p:spPr>
        <p:txBody>
          <a:bodyPr>
            <a:normAutofit fontScale="90000"/>
          </a:bodyPr>
          <a:lstStyle/>
          <a:p>
            <a:pPr algn="ctr"/>
            <a:r>
              <a:rPr lang="en-US" dirty="0">
                <a:solidFill>
                  <a:schemeClr val="tx1"/>
                </a:solidFill>
              </a:rPr>
              <a:t>Addressing Outcomes: </a:t>
            </a:r>
            <a:r>
              <a:rPr lang="en-US" dirty="0">
                <a:solidFill>
                  <a:schemeClr val="accent6">
                    <a:lumMod val="75000"/>
                  </a:schemeClr>
                </a:solidFill>
              </a:rPr>
              <a:t>Modify Existing Tools</a:t>
            </a:r>
            <a:endParaRPr lang="en-US" b="1" dirty="0">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BD1D08D3-F115-49B7-86DA-699F600A5A7A}"/>
              </a:ext>
            </a:extLst>
          </p:cNvPr>
          <p:cNvGraphicFramePr>
            <a:graphicFrameLocks noGrp="1"/>
          </p:cNvGraphicFramePr>
          <p:nvPr>
            <p:ph sz="half" idx="1"/>
            <p:extLst>
              <p:ext uri="{D42A27DB-BD31-4B8C-83A1-F6EECF244321}">
                <p14:modId xmlns:p14="http://schemas.microsoft.com/office/powerpoint/2010/main" val="2516268110"/>
              </p:ext>
            </p:extLst>
          </p:nvPr>
        </p:nvGraphicFramePr>
        <p:xfrm>
          <a:off x="162046" y="1053297"/>
          <a:ext cx="578734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E8EAFBB4-BF25-F927-B7C8-573CECFF4724}"/>
              </a:ext>
            </a:extLst>
          </p:cNvPr>
          <p:cNvSpPr>
            <a:spLocks noGrp="1"/>
          </p:cNvSpPr>
          <p:nvPr>
            <p:ph sz="half" idx="2"/>
          </p:nvPr>
        </p:nvSpPr>
        <p:spPr>
          <a:xfrm>
            <a:off x="6041985" y="1053297"/>
            <a:ext cx="2824222" cy="2986268"/>
          </a:xfrm>
          <a:solidFill>
            <a:schemeClr val="accent6">
              <a:lumMod val="75000"/>
            </a:schemeClr>
          </a:solidFill>
        </p:spPr>
        <p:txBody>
          <a:bodyPr>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rPr>
              <a:t>Add Entrustment Type </a:t>
            </a:r>
          </a:p>
          <a:p>
            <a:pPr marL="0" indent="0" algn="ctr">
              <a:buNone/>
            </a:pPr>
            <a:r>
              <a:rPr lang="en-US" sz="3600" dirty="0">
                <a:solidFill>
                  <a:schemeClr val="bg1"/>
                </a:solidFill>
              </a:rPr>
              <a:t> Scale</a:t>
            </a:r>
          </a:p>
        </p:txBody>
      </p:sp>
    </p:spTree>
    <p:extLst>
      <p:ext uri="{BB962C8B-B14F-4D97-AF65-F5344CB8AC3E}">
        <p14:creationId xmlns:p14="http://schemas.microsoft.com/office/powerpoint/2010/main" val="10999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32D5-09CE-3563-F346-C00711CD2789}"/>
              </a:ext>
            </a:extLst>
          </p:cNvPr>
          <p:cNvSpPr>
            <a:spLocks noGrp="1"/>
          </p:cNvSpPr>
          <p:nvPr>
            <p:ph type="title"/>
          </p:nvPr>
        </p:nvSpPr>
        <p:spPr>
          <a:xfrm>
            <a:off x="1345906" y="280392"/>
            <a:ext cx="6836559" cy="994172"/>
          </a:xfrm>
        </p:spPr>
        <p:txBody>
          <a:bodyPr>
            <a:normAutofit fontScale="90000"/>
          </a:bodyPr>
          <a:lstStyle/>
          <a:p>
            <a:pPr algn="ctr"/>
            <a:r>
              <a:rPr lang="en-US" dirty="0">
                <a:solidFill>
                  <a:schemeClr val="tx1"/>
                </a:solidFill>
              </a:rPr>
              <a:t>Addressing Outcomes:</a:t>
            </a:r>
            <a:br>
              <a:rPr lang="en-US" dirty="0">
                <a:solidFill>
                  <a:schemeClr val="tx1"/>
                </a:solidFill>
              </a:rPr>
            </a:br>
            <a:r>
              <a:rPr lang="en-US" sz="3100" dirty="0">
                <a:solidFill>
                  <a:schemeClr val="accent6">
                    <a:lumMod val="75000"/>
                  </a:schemeClr>
                </a:solidFill>
              </a:rPr>
              <a:t>Modify Existing Tools with Entrustment</a:t>
            </a:r>
          </a:p>
        </p:txBody>
      </p:sp>
      <p:graphicFrame>
        <p:nvGraphicFramePr>
          <p:cNvPr id="4" name="Content Placeholder 3">
            <a:extLst>
              <a:ext uri="{FF2B5EF4-FFF2-40B4-BE49-F238E27FC236}">
                <a16:creationId xmlns:a16="http://schemas.microsoft.com/office/drawing/2014/main" id="{371EC599-7462-36AC-D3D3-562E8E9FEF05}"/>
              </a:ext>
            </a:extLst>
          </p:cNvPr>
          <p:cNvGraphicFramePr>
            <a:graphicFrameLocks noGrp="1"/>
          </p:cNvGraphicFramePr>
          <p:nvPr>
            <p:ph idx="1"/>
            <p:extLst>
              <p:ext uri="{D42A27DB-BD31-4B8C-83A1-F6EECF244321}">
                <p14:modId xmlns:p14="http://schemas.microsoft.com/office/powerpoint/2010/main" val="3403536558"/>
              </p:ext>
            </p:extLst>
          </p:nvPr>
        </p:nvGraphicFramePr>
        <p:xfrm>
          <a:off x="263951" y="1384776"/>
          <a:ext cx="8795208" cy="802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BB73E21-8992-0421-DE9A-C199DC604E3C}"/>
              </a:ext>
            </a:extLst>
          </p:cNvPr>
          <p:cNvSpPr txBox="1"/>
          <p:nvPr/>
        </p:nvSpPr>
        <p:spPr>
          <a:xfrm>
            <a:off x="169334" y="2277785"/>
            <a:ext cx="8889826" cy="2585323"/>
          </a:xfrm>
          <a:prstGeom prst="rect">
            <a:avLst/>
          </a:prstGeom>
          <a:noFill/>
        </p:spPr>
        <p:txBody>
          <a:bodyPr wrap="square" rtlCol="0">
            <a:spAutoFit/>
          </a:bodyPr>
          <a:lstStyle/>
          <a:p>
            <a:r>
              <a:rPr lang="en-US" b="1" i="1" dirty="0">
                <a:solidFill>
                  <a:schemeClr val="accent6">
                    <a:lumMod val="75000"/>
                  </a:schemeClr>
                </a:solidFill>
              </a:rPr>
              <a:t>Upon completion of this Adult Medicine Rotation, the resident is entrusted to diagnose and manage acute illness and injury for hospitalized adults:</a:t>
            </a:r>
            <a:endParaRPr lang="en-US" sz="1800" b="1" i="1"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endParaRPr>
          </a:p>
          <a:p>
            <a:pPr marL="800100" lvl="1" indent="-342900">
              <a:buFont typeface="+mj-lt"/>
              <a:buAutoNum type="arabicPeriod"/>
            </a:pPr>
            <a:r>
              <a:rPr lang="en-US" dirty="0">
                <a:latin typeface="Calibri" panose="020F0502020204030204" pitchFamily="34" charset="0"/>
                <a:ea typeface="Tahoma" panose="020B0604030504040204" pitchFamily="34" charset="0"/>
                <a:cs typeface="Calibri" panose="020F0502020204030204" pitchFamily="34" charset="0"/>
              </a:rPr>
              <a:t>o</a:t>
            </a:r>
            <a:r>
              <a:rPr lang="en-US" sz="1800" b="0" i="0" dirty="0">
                <a:latin typeface="Calibri" panose="020F0502020204030204" pitchFamily="34" charset="0"/>
                <a:ea typeface="Tahoma" panose="020B0604030504040204" pitchFamily="34" charset="0"/>
                <a:cs typeface="Calibri" panose="020F0502020204030204" pitchFamily="34" charset="0"/>
              </a:rPr>
              <a:t>nly as an observer</a:t>
            </a:r>
          </a:p>
          <a:p>
            <a:pPr marL="800100" lvl="1" indent="-342900">
              <a:buFont typeface="+mj-lt"/>
              <a:buAutoNum type="arabicPeriod"/>
            </a:pPr>
            <a:r>
              <a:rPr lang="en-US" dirty="0">
                <a:latin typeface="Calibri" panose="020F0502020204030204" pitchFamily="34" charset="0"/>
                <a:ea typeface="Tahoma" panose="020B0604030504040204" pitchFamily="34" charset="0"/>
                <a:cs typeface="Calibri" panose="020F0502020204030204" pitchFamily="34" charset="0"/>
              </a:rPr>
              <a:t>with </a:t>
            </a:r>
            <a:r>
              <a:rPr lang="en-US" sz="1800" b="0" i="0" dirty="0">
                <a:latin typeface="Calibri" panose="020F0502020204030204" pitchFamily="34" charset="0"/>
                <a:ea typeface="Tahoma" panose="020B0604030504040204" pitchFamily="34" charset="0"/>
                <a:cs typeface="Calibri" panose="020F0502020204030204" pitchFamily="34" charset="0"/>
              </a:rPr>
              <a:t>guided direction under direct supervision</a:t>
            </a:r>
          </a:p>
          <a:p>
            <a:pPr marL="800100" lvl="1" indent="-342900">
              <a:buFont typeface="+mj-lt"/>
              <a:buAutoNum type="arabicPeriod"/>
            </a:pPr>
            <a:r>
              <a:rPr lang="en-US" dirty="0">
                <a:latin typeface="Calibri" panose="020F0502020204030204" pitchFamily="34" charset="0"/>
                <a:ea typeface="Tahoma" panose="020B0604030504040204" pitchFamily="34" charset="0"/>
                <a:cs typeface="Calibri" panose="020F0502020204030204" pitchFamily="34" charset="0"/>
              </a:rPr>
              <a:t>with p</a:t>
            </a:r>
            <a:r>
              <a:rPr lang="en-US" sz="1800" b="0" i="0" dirty="0">
                <a:latin typeface="Calibri" panose="020F0502020204030204" pitchFamily="34" charset="0"/>
                <a:ea typeface="Tahoma" panose="020B0604030504040204" pitchFamily="34" charset="0"/>
                <a:cs typeface="Calibri" panose="020F0502020204030204" pitchFamily="34" charset="0"/>
              </a:rPr>
              <a:t>rompt</a:t>
            </a:r>
            <a:r>
              <a:rPr lang="en-US" dirty="0">
                <a:latin typeface="Calibri" panose="020F0502020204030204" pitchFamily="34" charset="0"/>
                <a:ea typeface="Tahoma" panose="020B0604030504040204" pitchFamily="34" charset="0"/>
                <a:cs typeface="Calibri" panose="020F0502020204030204" pitchFamily="34" charset="0"/>
              </a:rPr>
              <a:t>ing and</a:t>
            </a:r>
            <a:r>
              <a:rPr lang="en-US" sz="1800" b="0" i="0" dirty="0">
                <a:latin typeface="Calibri" panose="020F0502020204030204" pitchFamily="34" charset="0"/>
                <a:ea typeface="Tahoma" panose="020B0604030504040204" pitchFamily="34" charset="0"/>
                <a:cs typeface="Calibri" panose="020F0502020204030204" pitchFamily="34" charset="0"/>
              </a:rPr>
              <a:t> intermittent direction using some direct and indirect supervision</a:t>
            </a:r>
          </a:p>
          <a:p>
            <a:pPr marL="800100" lvl="1" indent="-342900">
              <a:buFont typeface="+mj-lt"/>
              <a:buAutoNum type="arabicPeriod"/>
            </a:pPr>
            <a:r>
              <a:rPr lang="en-US" dirty="0">
                <a:latin typeface="Calibri" panose="020F0502020204030204" pitchFamily="34" charset="0"/>
                <a:ea typeface="Tahoma" panose="020B0604030504040204" pitchFamily="34" charset="0"/>
                <a:cs typeface="Calibri" panose="020F0502020204030204" pitchFamily="34" charset="0"/>
              </a:rPr>
              <a:t>u</a:t>
            </a:r>
            <a:r>
              <a:rPr lang="en-US" sz="1800" b="0" i="0" dirty="0">
                <a:latin typeface="Calibri" panose="020F0502020204030204" pitchFamily="34" charset="0"/>
                <a:ea typeface="Tahoma" panose="020B0604030504040204" pitchFamily="34" charset="0"/>
                <a:cs typeface="Calibri" panose="020F0502020204030204" pitchFamily="34" charset="0"/>
              </a:rPr>
              <a:t>sing minor direction with mostly indirect supervision</a:t>
            </a:r>
            <a:endParaRPr lang="en-US" b="0" i="0" dirty="0">
              <a:latin typeface="Calibri" panose="020F0502020204030204" pitchFamily="34" charset="0"/>
              <a:ea typeface="Tahoma" panose="020B0604030504040204" pitchFamily="34" charset="0"/>
              <a:cs typeface="Calibri" panose="020F0502020204030204" pitchFamily="34" charset="0"/>
            </a:endParaRPr>
          </a:p>
          <a:p>
            <a:pPr marL="800100" lvl="1" indent="-342900">
              <a:buFont typeface="+mj-lt"/>
              <a:buAutoNum type="arabicPeriod"/>
            </a:pPr>
            <a:r>
              <a:rPr lang="en-US" dirty="0">
                <a:latin typeface="Calibri" panose="020F0502020204030204" pitchFamily="34" charset="0"/>
                <a:ea typeface="Tahoma" panose="020B0604030504040204" pitchFamily="34" charset="0"/>
                <a:cs typeface="Calibri" panose="020F0502020204030204" pitchFamily="34" charset="0"/>
              </a:rPr>
              <a:t>without supervision required, t</a:t>
            </a:r>
            <a:r>
              <a:rPr lang="en-US" b="0" i="0" dirty="0">
                <a:latin typeface="Calibri" panose="020F0502020204030204" pitchFamily="34" charset="0"/>
                <a:ea typeface="Tahoma" panose="020B0604030504040204" pitchFamily="34" charset="0"/>
                <a:cs typeface="Calibri" panose="020F0502020204030204" pitchFamily="34" charset="0"/>
              </a:rPr>
              <a:t>hey are competent to perform independently</a:t>
            </a:r>
          </a:p>
          <a:p>
            <a:endParaRPr lang="en-US" dirty="0"/>
          </a:p>
          <a:p>
            <a:endParaRPr lang="en-US" dirty="0"/>
          </a:p>
        </p:txBody>
      </p:sp>
    </p:spTree>
    <p:extLst>
      <p:ext uri="{BB962C8B-B14F-4D97-AF65-F5344CB8AC3E}">
        <p14:creationId xmlns:p14="http://schemas.microsoft.com/office/powerpoint/2010/main" val="422434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249194" y="217283"/>
            <a:ext cx="8112876" cy="549116"/>
          </a:xfrm>
        </p:spPr>
        <p:txBody>
          <a:bodyPr>
            <a:normAutofit/>
          </a:bodyPr>
          <a:lstStyle/>
          <a:p>
            <a:r>
              <a:rPr lang="en-US" sz="3000" b="1" dirty="0">
                <a:solidFill>
                  <a:schemeClr val="accent2"/>
                </a:solidFill>
              </a:rPr>
              <a:t>Faculty Development Webinars</a:t>
            </a:r>
          </a:p>
        </p:txBody>
      </p:sp>
      <p:graphicFrame>
        <p:nvGraphicFramePr>
          <p:cNvPr id="8" name="Content Placeholder 2">
            <a:extLst>
              <a:ext uri="{FF2B5EF4-FFF2-40B4-BE49-F238E27FC236}">
                <a16:creationId xmlns:a16="http://schemas.microsoft.com/office/drawing/2014/main" id="{8E26F397-4A46-8CD2-2447-1CCFF17562BF}"/>
              </a:ext>
            </a:extLst>
          </p:cNvPr>
          <p:cNvGraphicFramePr>
            <a:graphicFrameLocks noGrp="1"/>
          </p:cNvGraphicFramePr>
          <p:nvPr>
            <p:ph idx="1"/>
            <p:extLst>
              <p:ext uri="{D42A27DB-BD31-4B8C-83A1-F6EECF244321}">
                <p14:modId xmlns:p14="http://schemas.microsoft.com/office/powerpoint/2010/main" val="2590425834"/>
              </p:ext>
            </p:extLst>
          </p:nvPr>
        </p:nvGraphicFramePr>
        <p:xfrm>
          <a:off x="263951" y="766399"/>
          <a:ext cx="8502977" cy="428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FCC8BEA-BD34-BC41-5A69-DBD1D166CC67}"/>
              </a:ext>
            </a:extLst>
          </p:cNvPr>
          <p:cNvSpPr txBox="1"/>
          <p:nvPr/>
        </p:nvSpPr>
        <p:spPr>
          <a:xfrm>
            <a:off x="6433546" y="274171"/>
            <a:ext cx="2461260" cy="338554"/>
          </a:xfrm>
          <a:prstGeom prst="rect">
            <a:avLst/>
          </a:prstGeom>
          <a:noFill/>
          <a:ln w="127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lumMod val="75000"/>
                  </a:schemeClr>
                </a:solidFill>
                <a:effectLst/>
                <a:uLnTx/>
                <a:uFillTx/>
                <a:latin typeface="Trebuchet MS" panose="020B0603020202020204"/>
                <a:ea typeface="+mn-ea"/>
                <a:cs typeface="+mn-cs"/>
              </a:rPr>
              <a:t>stfm.org/cbmewebinars</a:t>
            </a:r>
          </a:p>
        </p:txBody>
      </p:sp>
      <p:sp>
        <p:nvSpPr>
          <p:cNvPr id="7" name="TextBox 6">
            <a:extLst>
              <a:ext uri="{FF2B5EF4-FFF2-40B4-BE49-F238E27FC236}">
                <a16:creationId xmlns:a16="http://schemas.microsoft.com/office/drawing/2014/main" id="{B90A9006-E1E2-7B69-0E1C-28C017AF45FE}"/>
              </a:ext>
            </a:extLst>
          </p:cNvPr>
          <p:cNvSpPr txBox="1"/>
          <p:nvPr/>
        </p:nvSpPr>
        <p:spPr>
          <a:xfrm>
            <a:off x="76199" y="612725"/>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9" name="TextBox 8">
            <a:extLst>
              <a:ext uri="{FF2B5EF4-FFF2-40B4-BE49-F238E27FC236}">
                <a16:creationId xmlns:a16="http://schemas.microsoft.com/office/drawing/2014/main" id="{535DDA93-8A75-D60E-9579-1E881D3FE7EF}"/>
              </a:ext>
            </a:extLst>
          </p:cNvPr>
          <p:cNvSpPr txBox="1"/>
          <p:nvPr/>
        </p:nvSpPr>
        <p:spPr>
          <a:xfrm>
            <a:off x="2385059" y="612725"/>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3" name="TextBox 2">
            <a:extLst>
              <a:ext uri="{FF2B5EF4-FFF2-40B4-BE49-F238E27FC236}">
                <a16:creationId xmlns:a16="http://schemas.microsoft.com/office/drawing/2014/main" id="{4AC98540-2021-CEAF-E167-5FE9149D82C3}"/>
              </a:ext>
            </a:extLst>
          </p:cNvPr>
          <p:cNvSpPr txBox="1"/>
          <p:nvPr/>
        </p:nvSpPr>
        <p:spPr>
          <a:xfrm>
            <a:off x="4571641" y="669184"/>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5" name="TextBox 4">
            <a:extLst>
              <a:ext uri="{FF2B5EF4-FFF2-40B4-BE49-F238E27FC236}">
                <a16:creationId xmlns:a16="http://schemas.microsoft.com/office/drawing/2014/main" id="{3F2A6462-A3CB-E31E-4BCB-0D2BF6BFC424}"/>
              </a:ext>
            </a:extLst>
          </p:cNvPr>
          <p:cNvSpPr txBox="1"/>
          <p:nvPr/>
        </p:nvSpPr>
        <p:spPr>
          <a:xfrm>
            <a:off x="6808997" y="633478"/>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3666497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565048D-93B9-E80B-DC5C-6A4A19EC1586}"/>
              </a:ext>
            </a:extLst>
          </p:cNvPr>
          <p:cNvGraphicFramePr>
            <a:graphicFrameLocks noGrp="1"/>
          </p:cNvGraphicFramePr>
          <p:nvPr>
            <p:ph idx="1"/>
            <p:extLst>
              <p:ext uri="{D42A27DB-BD31-4B8C-83A1-F6EECF244321}">
                <p14:modId xmlns:p14="http://schemas.microsoft.com/office/powerpoint/2010/main" val="325428459"/>
              </p:ext>
            </p:extLst>
          </p:nvPr>
        </p:nvGraphicFramePr>
        <p:xfrm>
          <a:off x="150470" y="850200"/>
          <a:ext cx="8843058" cy="3443099"/>
        </p:xfrm>
        <a:graphic>
          <a:graphicData uri="http://schemas.openxmlformats.org/drawingml/2006/table">
            <a:tbl>
              <a:tblPr firstRow="1" bandRow="1">
                <a:tableStyleId>{93296810-A885-4BE3-A3E7-6D5BEEA58F35}</a:tableStyleId>
              </a:tblPr>
              <a:tblGrid>
                <a:gridCol w="2095018">
                  <a:extLst>
                    <a:ext uri="{9D8B030D-6E8A-4147-A177-3AD203B41FA5}">
                      <a16:colId xmlns:a16="http://schemas.microsoft.com/office/drawing/2014/main" val="2536490953"/>
                    </a:ext>
                  </a:extLst>
                </a:gridCol>
                <a:gridCol w="6748040">
                  <a:extLst>
                    <a:ext uri="{9D8B030D-6E8A-4147-A177-3AD203B41FA5}">
                      <a16:colId xmlns:a16="http://schemas.microsoft.com/office/drawing/2014/main" val="4021069329"/>
                    </a:ext>
                  </a:extLst>
                </a:gridCol>
              </a:tblGrid>
              <a:tr h="1441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Okay Comments</a:t>
                      </a:r>
                    </a:p>
                    <a:p>
                      <a:pPr algn="ctr"/>
                      <a:endParaRPr lang="en-US" sz="1800" dirty="0">
                        <a:solidFill>
                          <a:schemeClr val="bg1"/>
                        </a:solidFill>
                        <a:latin typeface="Calibri" panose="020F0502020204030204" pitchFamily="34" charset="0"/>
                        <a:cs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Better Comments</a:t>
                      </a:r>
                    </a:p>
                    <a:p>
                      <a:pPr algn="ctr"/>
                      <a:endParaRPr 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29941472"/>
                  </a:ext>
                </a:extLst>
              </a:tr>
              <a:tr h="863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Communication skills need work</a:t>
                      </a:r>
                    </a:p>
                    <a:p>
                      <a:endParaRPr lang="en-US" sz="18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Tendency to use too much medical jargon when explaining issues to patients. Ex: In the patient with an abnormal lesion on the chest x-ray you said, “It could be an infiltrate, a granuloma, a malignancy…” </a:t>
                      </a:r>
                    </a:p>
                  </a:txBody>
                  <a:tcPr/>
                </a:tc>
                <a:extLst>
                  <a:ext uri="{0D108BD9-81ED-4DB2-BD59-A6C34878D82A}">
                    <a16:rowId xmlns:a16="http://schemas.microsoft.com/office/drawing/2014/main" val="1231186036"/>
                  </a:ext>
                </a:extLst>
              </a:tr>
              <a:tr h="4629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Read more </a:t>
                      </a:r>
                    </a:p>
                  </a:txBody>
                  <a:tcPr/>
                </a:tc>
                <a:tc>
                  <a:txBody>
                    <a:bodyPr/>
                    <a:lstStyle/>
                    <a:p>
                      <a:pPr>
                        <a:buFont typeface="+mj-lt"/>
                        <a:buNone/>
                      </a:pPr>
                      <a:r>
                        <a:rPr lang="en-US" sz="1800" dirty="0">
                          <a:solidFill>
                            <a:schemeClr val="tx1"/>
                          </a:solidFill>
                        </a:rPr>
                        <a:t>Focus on reading……..what?</a:t>
                      </a:r>
                      <a:endParaRPr lang="en-US" sz="18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75216674"/>
                  </a:ext>
                </a:extLst>
              </a:tr>
              <a:tr h="14256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Great case presentations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Case presentations in clinic are succinct and include all relevant info Ex: Patient with depression and back pain… you were able to focus on the issues relevant to the question asked by the patient regarding opioid use when presenting the case.</a:t>
                      </a:r>
                    </a:p>
                  </a:txBody>
                  <a:tcPr/>
                </a:tc>
                <a:extLst>
                  <a:ext uri="{0D108BD9-81ED-4DB2-BD59-A6C34878D82A}">
                    <a16:rowId xmlns:a16="http://schemas.microsoft.com/office/drawing/2014/main" val="3833359985"/>
                  </a:ext>
                </a:extLst>
              </a:tr>
            </a:tbl>
          </a:graphicData>
        </a:graphic>
      </p:graphicFrame>
      <p:sp>
        <p:nvSpPr>
          <p:cNvPr id="8" name="TextBox 7">
            <a:extLst>
              <a:ext uri="{FF2B5EF4-FFF2-40B4-BE49-F238E27FC236}">
                <a16:creationId xmlns:a16="http://schemas.microsoft.com/office/drawing/2014/main" id="{D700C3FB-F6C3-BEBE-4247-8454D75F5675}"/>
              </a:ext>
            </a:extLst>
          </p:cNvPr>
          <p:cNvSpPr txBox="1"/>
          <p:nvPr/>
        </p:nvSpPr>
        <p:spPr>
          <a:xfrm>
            <a:off x="0" y="300941"/>
            <a:ext cx="9143999" cy="461665"/>
          </a:xfrm>
          <a:prstGeom prst="rect">
            <a:avLst/>
          </a:prstGeom>
          <a:solidFill>
            <a:schemeClr val="accent2"/>
          </a:solidFill>
        </p:spPr>
        <p:txBody>
          <a:bodyPr wrap="square" rtlCol="0">
            <a:spAutoFit/>
          </a:bodyPr>
          <a:lstStyle/>
          <a:p>
            <a:pPr algn="ctr"/>
            <a:r>
              <a:rPr lang="en-US" sz="2400" b="1" dirty="0">
                <a:solidFill>
                  <a:schemeClr val="bg1"/>
                </a:solidFill>
              </a:rPr>
              <a:t>Improve your Narrative Comments:</a:t>
            </a:r>
          </a:p>
        </p:txBody>
      </p:sp>
    </p:spTree>
    <p:extLst>
      <p:ext uri="{BB962C8B-B14F-4D97-AF65-F5344CB8AC3E}">
        <p14:creationId xmlns:p14="http://schemas.microsoft.com/office/powerpoint/2010/main" val="210964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F26E-3605-E8DC-66C0-D85E2D3FF9E7}"/>
              </a:ext>
            </a:extLst>
          </p:cNvPr>
          <p:cNvSpPr>
            <a:spLocks noGrp="1"/>
          </p:cNvSpPr>
          <p:nvPr>
            <p:ph type="title"/>
          </p:nvPr>
        </p:nvSpPr>
        <p:spPr>
          <a:xfrm>
            <a:off x="628650" y="274639"/>
            <a:ext cx="7886700" cy="779462"/>
          </a:xfrm>
        </p:spPr>
        <p:txBody>
          <a:bodyPr/>
          <a:lstStyle/>
          <a:p>
            <a:pPr algn="ctr"/>
            <a:r>
              <a:rPr lang="en-US" dirty="0">
                <a:solidFill>
                  <a:schemeClr val="tx1"/>
                </a:solidFill>
                <a:latin typeface="+mn-lt"/>
              </a:rPr>
              <a:t>Behavior</a:t>
            </a:r>
            <a:r>
              <a:rPr lang="en-US" b="0" dirty="0">
                <a:solidFill>
                  <a:schemeClr val="tx1"/>
                </a:solidFill>
                <a:latin typeface="+mn-lt"/>
              </a:rPr>
              <a:t> not Attitude</a:t>
            </a:r>
          </a:p>
        </p:txBody>
      </p:sp>
      <p:graphicFrame>
        <p:nvGraphicFramePr>
          <p:cNvPr id="4" name="Content Placeholder 3">
            <a:extLst>
              <a:ext uri="{FF2B5EF4-FFF2-40B4-BE49-F238E27FC236}">
                <a16:creationId xmlns:a16="http://schemas.microsoft.com/office/drawing/2014/main" id="{911A6F56-FFDA-959D-79C5-2367BF6CA666}"/>
              </a:ext>
            </a:extLst>
          </p:cNvPr>
          <p:cNvGraphicFramePr>
            <a:graphicFrameLocks noGrp="1"/>
          </p:cNvGraphicFramePr>
          <p:nvPr>
            <p:ph idx="1"/>
            <p:extLst>
              <p:ext uri="{D42A27DB-BD31-4B8C-83A1-F6EECF244321}">
                <p14:modId xmlns:p14="http://schemas.microsoft.com/office/powerpoint/2010/main" val="4070049845"/>
              </p:ext>
            </p:extLst>
          </p:nvPr>
        </p:nvGraphicFramePr>
        <p:xfrm>
          <a:off x="840184" y="1054101"/>
          <a:ext cx="6709906" cy="326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extLst>
              <a:ext uri="{FF2B5EF4-FFF2-40B4-BE49-F238E27FC236}">
                <a16:creationId xmlns:a16="http://schemas.microsoft.com/office/drawing/2014/main" id="{AD473CDC-8678-4B02-30FE-A1F9AC5B36CC}"/>
              </a:ext>
            </a:extLst>
          </p:cNvPr>
          <p:cNvSpPr/>
          <p:nvPr/>
        </p:nvSpPr>
        <p:spPr>
          <a:xfrm>
            <a:off x="2088444" y="1196623"/>
            <a:ext cx="371523" cy="23706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427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5D4D-A3F0-31B3-7181-35930347AB5B}"/>
              </a:ext>
            </a:extLst>
          </p:cNvPr>
          <p:cNvSpPr>
            <a:spLocks noGrp="1"/>
          </p:cNvSpPr>
          <p:nvPr>
            <p:ph type="title"/>
          </p:nvPr>
        </p:nvSpPr>
        <p:spPr>
          <a:xfrm>
            <a:off x="640080" y="396241"/>
            <a:ext cx="7714060" cy="944879"/>
          </a:xfrm>
        </p:spPr>
        <p:txBody>
          <a:bodyPr>
            <a:noAutofit/>
          </a:bodyPr>
          <a:lstStyle/>
          <a:p>
            <a:pPr>
              <a:defRPr/>
            </a:pPr>
            <a:r>
              <a:rPr lang="en-US"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Tailor assessment tools to the evaluator</a:t>
            </a:r>
          </a:p>
        </p:txBody>
      </p:sp>
      <p:pic>
        <p:nvPicPr>
          <p:cNvPr id="6" name="Content Placeholder 5">
            <a:extLst>
              <a:ext uri="{FF2B5EF4-FFF2-40B4-BE49-F238E27FC236}">
                <a16:creationId xmlns:a16="http://schemas.microsoft.com/office/drawing/2014/main" id="{95FFBA63-ACBA-4552-4CFC-3D7534351F2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5133"/>
                    </a14:imgEffect>
                    <a14:imgEffect>
                      <a14:saturation sat="336000"/>
                    </a14:imgEffect>
                  </a14:imgLayer>
                </a14:imgProps>
              </a:ext>
              <a:ext uri="{837473B0-CC2E-450A-ABE3-18F120FF3D39}">
                <a1611:picAttrSrcUrl xmlns:a1611="http://schemas.microsoft.com/office/drawing/2016/11/main" r:id="rId5"/>
              </a:ext>
            </a:extLst>
          </a:blip>
          <a:stretch>
            <a:fillRect/>
          </a:stretch>
        </p:blipFill>
        <p:spPr>
          <a:xfrm>
            <a:off x="2822467" y="1741918"/>
            <a:ext cx="3499066" cy="244934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7567238-9F9A-6892-8331-B202C8828B9C}"/>
              </a:ext>
            </a:extLst>
          </p:cNvPr>
          <p:cNvGraphicFramePr>
            <a:graphicFrameLocks noGrp="1"/>
          </p:cNvGraphicFramePr>
          <p:nvPr>
            <p:ph idx="1"/>
            <p:extLst>
              <p:ext uri="{D42A27DB-BD31-4B8C-83A1-F6EECF244321}">
                <p14:modId xmlns:p14="http://schemas.microsoft.com/office/powerpoint/2010/main" val="2390983043"/>
              </p:ext>
            </p:extLst>
          </p:nvPr>
        </p:nvGraphicFramePr>
        <p:xfrm>
          <a:off x="628649" y="461665"/>
          <a:ext cx="7886700" cy="3789210"/>
        </p:xfrm>
        <a:graphic>
          <a:graphicData uri="http://schemas.openxmlformats.org/drawingml/2006/table">
            <a:tbl>
              <a:tblPr firstRow="1" bandRow="1">
                <a:tableStyleId>{93296810-A885-4BE3-A3E7-6D5BEEA58F35}</a:tableStyleId>
              </a:tblPr>
              <a:tblGrid>
                <a:gridCol w="3677132">
                  <a:extLst>
                    <a:ext uri="{9D8B030D-6E8A-4147-A177-3AD203B41FA5}">
                      <a16:colId xmlns:a16="http://schemas.microsoft.com/office/drawing/2014/main" val="375165174"/>
                    </a:ext>
                  </a:extLst>
                </a:gridCol>
                <a:gridCol w="4209568">
                  <a:extLst>
                    <a:ext uri="{9D8B030D-6E8A-4147-A177-3AD203B41FA5}">
                      <a16:colId xmlns:a16="http://schemas.microsoft.com/office/drawing/2014/main" val="2454464762"/>
                    </a:ext>
                  </a:extLst>
                </a:gridCol>
              </a:tblGrid>
              <a:tr h="701536">
                <a:tc>
                  <a:txBody>
                    <a:bodyPr/>
                    <a:lstStyle/>
                    <a:p>
                      <a:pPr algn="ctr"/>
                      <a:r>
                        <a:rPr lang="en-US" sz="2800" dirty="0"/>
                        <a:t>Assessor/Evaluator</a:t>
                      </a:r>
                    </a:p>
                  </a:txBody>
                  <a:tcPr/>
                </a:tc>
                <a:tc>
                  <a:txBody>
                    <a:bodyPr/>
                    <a:lstStyle/>
                    <a:p>
                      <a:pPr algn="ctr"/>
                      <a:r>
                        <a:rPr lang="en-US" sz="2800" dirty="0"/>
                        <a:t>Tool Type</a:t>
                      </a:r>
                    </a:p>
                  </a:txBody>
                  <a:tcPr/>
                </a:tc>
                <a:extLst>
                  <a:ext uri="{0D108BD9-81ED-4DB2-BD59-A6C34878D82A}">
                    <a16:rowId xmlns:a16="http://schemas.microsoft.com/office/drawing/2014/main" val="2159256866"/>
                  </a:ext>
                </a:extLst>
              </a:tr>
              <a:tr h="1298554">
                <a:tc>
                  <a:txBody>
                    <a:bodyPr/>
                    <a:lstStyle/>
                    <a:p>
                      <a:pPr algn="ctr"/>
                      <a:r>
                        <a:rPr lang="en-US" sz="2800" dirty="0"/>
                        <a:t>Core Faculty</a:t>
                      </a:r>
                    </a:p>
                  </a:txBody>
                  <a:tcPr/>
                </a:tc>
                <a:tc>
                  <a:txBody>
                    <a:bodyPr/>
                    <a:lstStyle/>
                    <a:p>
                      <a:r>
                        <a:rPr lang="en-US" sz="2400" dirty="0"/>
                        <a:t>Direct Observation </a:t>
                      </a:r>
                    </a:p>
                    <a:p>
                      <a:r>
                        <a:rPr lang="en-US" sz="2400" dirty="0"/>
                        <a:t>Progressive Scale</a:t>
                      </a:r>
                    </a:p>
                    <a:p>
                      <a:r>
                        <a:rPr lang="en-US" sz="2400" dirty="0"/>
                        <a:t>All tools</a:t>
                      </a:r>
                    </a:p>
                  </a:txBody>
                  <a:tcPr/>
                </a:tc>
                <a:extLst>
                  <a:ext uri="{0D108BD9-81ED-4DB2-BD59-A6C34878D82A}">
                    <a16:rowId xmlns:a16="http://schemas.microsoft.com/office/drawing/2014/main" val="2790491974"/>
                  </a:ext>
                </a:extLst>
              </a:tr>
              <a:tr h="894560">
                <a:tc>
                  <a:txBody>
                    <a:bodyPr/>
                    <a:lstStyle/>
                    <a:p>
                      <a:pPr algn="ctr"/>
                      <a:r>
                        <a:rPr lang="en-US" sz="2800" dirty="0"/>
                        <a:t>Community Faculty</a:t>
                      </a:r>
                    </a:p>
                  </a:txBody>
                  <a:tcPr/>
                </a:tc>
                <a:tc>
                  <a:txBody>
                    <a:bodyPr/>
                    <a:lstStyle/>
                    <a:p>
                      <a:r>
                        <a:rPr lang="en-US" sz="2400" dirty="0"/>
                        <a:t>Direct Observation</a:t>
                      </a:r>
                    </a:p>
                    <a:p>
                      <a:r>
                        <a:rPr lang="en-US" sz="2400" dirty="0"/>
                        <a:t>Text comments/Short</a:t>
                      </a:r>
                    </a:p>
                  </a:txBody>
                  <a:tcPr/>
                </a:tc>
                <a:extLst>
                  <a:ext uri="{0D108BD9-81ED-4DB2-BD59-A6C34878D82A}">
                    <a16:rowId xmlns:a16="http://schemas.microsoft.com/office/drawing/2014/main" val="3145868649"/>
                  </a:ext>
                </a:extLst>
              </a:tr>
              <a:tr h="894560">
                <a:tc>
                  <a:txBody>
                    <a:bodyPr/>
                    <a:lstStyle/>
                    <a:p>
                      <a:pPr algn="ctr"/>
                      <a:r>
                        <a:rPr lang="en-US" sz="2800" dirty="0"/>
                        <a:t>Staff</a:t>
                      </a:r>
                    </a:p>
                  </a:txBody>
                  <a:tcPr/>
                </a:tc>
                <a:tc>
                  <a:txBody>
                    <a:bodyPr/>
                    <a:lstStyle/>
                    <a:p>
                      <a:r>
                        <a:rPr lang="en-US" sz="2400" dirty="0"/>
                        <a:t>360 Evaluation, very specific Qs</a:t>
                      </a:r>
                    </a:p>
                    <a:p>
                      <a:r>
                        <a:rPr lang="en-US" sz="2400" dirty="0"/>
                        <a:t>Use prompts/Text</a:t>
                      </a:r>
                    </a:p>
                  </a:txBody>
                  <a:tcPr/>
                </a:tc>
                <a:extLst>
                  <a:ext uri="{0D108BD9-81ED-4DB2-BD59-A6C34878D82A}">
                    <a16:rowId xmlns:a16="http://schemas.microsoft.com/office/drawing/2014/main" val="3864808508"/>
                  </a:ext>
                </a:extLst>
              </a:tr>
            </a:tbl>
          </a:graphicData>
        </a:graphic>
      </p:graphicFrame>
      <p:sp>
        <p:nvSpPr>
          <p:cNvPr id="8" name="TextBox 7">
            <a:extLst>
              <a:ext uri="{FF2B5EF4-FFF2-40B4-BE49-F238E27FC236}">
                <a16:creationId xmlns:a16="http://schemas.microsoft.com/office/drawing/2014/main" id="{50615D8A-72B6-77FE-36D3-6531CAFB4BCC}"/>
              </a:ext>
            </a:extLst>
          </p:cNvPr>
          <p:cNvSpPr txBox="1"/>
          <p:nvPr/>
        </p:nvSpPr>
        <p:spPr>
          <a:xfrm>
            <a:off x="0" y="0"/>
            <a:ext cx="9143999" cy="461665"/>
          </a:xfrm>
          <a:prstGeom prst="rect">
            <a:avLst/>
          </a:prstGeom>
          <a:solidFill>
            <a:schemeClr val="accent2"/>
          </a:solidFill>
        </p:spPr>
        <p:txBody>
          <a:bodyPr wrap="square" rtlCol="0">
            <a:spAutoFit/>
          </a:bodyPr>
          <a:lstStyle/>
          <a:p>
            <a:pPr algn="ctr"/>
            <a:r>
              <a:rPr lang="en-US" sz="2400" b="1" dirty="0">
                <a:solidFill>
                  <a:schemeClr val="bg1"/>
                </a:solidFill>
              </a:rPr>
              <a:t>Examples</a:t>
            </a:r>
          </a:p>
        </p:txBody>
      </p:sp>
    </p:spTree>
    <p:extLst>
      <p:ext uri="{BB962C8B-B14F-4D97-AF65-F5344CB8AC3E}">
        <p14:creationId xmlns:p14="http://schemas.microsoft.com/office/powerpoint/2010/main" val="303630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FAA6-0E95-E09D-2A39-BDBF672D5D28}"/>
              </a:ext>
            </a:extLst>
          </p:cNvPr>
          <p:cNvSpPr>
            <a:spLocks noGrp="1"/>
          </p:cNvSpPr>
          <p:nvPr>
            <p:ph type="title"/>
          </p:nvPr>
        </p:nvSpPr>
        <p:spPr>
          <a:xfrm>
            <a:off x="1584207" y="111237"/>
            <a:ext cx="5707844" cy="1239504"/>
          </a:xfrm>
        </p:spPr>
        <p:txBody>
          <a:bodyPr/>
          <a:lstStyle/>
          <a:p>
            <a:pPr algn="ctr">
              <a:defRPr/>
            </a:pPr>
            <a:br>
              <a:rPr lang="en-US" sz="2700" dirty="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2700" dirty="0">
                <a:solidFill>
                  <a:schemeClr val="tx1"/>
                </a:solidFill>
                <a:latin typeface="Calibri" panose="020F0502020204030204" pitchFamily="34" charset="0"/>
                <a:ea typeface="Tahoma" panose="020B0604030504040204" pitchFamily="34" charset="0"/>
                <a:cs typeface="Calibri" panose="020F0502020204030204" pitchFamily="34" charset="0"/>
              </a:rPr>
              <a:t>Common Tool types</a:t>
            </a:r>
            <a:br>
              <a:rPr lang="en-US" sz="2700"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br>
            <a:endParaRPr lang="en-US" sz="27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C4DBACE2-B491-7147-25AA-C147BFB0FCBF}"/>
              </a:ext>
            </a:extLst>
          </p:cNvPr>
          <p:cNvSpPr>
            <a:spLocks noGrp="1"/>
          </p:cNvSpPr>
          <p:nvPr>
            <p:ph sz="half" idx="1"/>
          </p:nvPr>
        </p:nvSpPr>
        <p:spPr>
          <a:xfrm>
            <a:off x="333976" y="1625600"/>
            <a:ext cx="4250724" cy="3091711"/>
          </a:xfrm>
        </p:spPr>
        <p:txBody>
          <a:bodyPr>
            <a:normAutofit/>
          </a:bodyPr>
          <a:lstStyle/>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Focused direct observation</a:t>
            </a:r>
          </a:p>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Global rating</a:t>
            </a:r>
          </a:p>
          <a:p>
            <a:pPr lvl="1">
              <a:buFont typeface="Arial" panose="020B0604020202020204" pitchFamily="34" charset="0"/>
              <a:buChar char="•"/>
              <a:defRPr/>
            </a:pPr>
            <a:r>
              <a:rPr lang="en-US" altLang="en-US" sz="2475" dirty="0">
                <a:latin typeface="Calibri" panose="020F0502020204030204" pitchFamily="34" charset="0"/>
                <a:ea typeface="Tahoma" panose="020B0604030504040204" pitchFamily="34" charset="0"/>
                <a:cs typeface="Calibri" panose="020F0502020204030204" pitchFamily="34" charset="0"/>
              </a:rPr>
              <a:t>End of Rotation Evaluation</a:t>
            </a:r>
          </a:p>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Multi-source</a:t>
            </a:r>
            <a:r>
              <a:rPr lang="en-US" altLang="en-US" sz="2475" dirty="0">
                <a:latin typeface="Calibri" panose="020F0502020204030204" pitchFamily="34" charset="0"/>
                <a:ea typeface="Tahoma" panose="020B0604030504040204" pitchFamily="34" charset="0"/>
                <a:cs typeface="Calibri" panose="020F0502020204030204" pitchFamily="34" charset="0"/>
              </a:rPr>
              <a:t>/360° evaluation</a:t>
            </a:r>
          </a:p>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Patient surveys</a:t>
            </a:r>
          </a:p>
          <a:p>
            <a:pPr>
              <a:buFont typeface="Arial" panose="020B0604020202020204" pitchFamily="34" charset="0"/>
              <a:buChar char="•"/>
              <a:defRPr/>
            </a:pPr>
            <a:endParaRPr lang="en-US" altLang="en-US" dirty="0"/>
          </a:p>
          <a:p>
            <a:pPr lvl="1">
              <a:defRPr/>
            </a:pPr>
            <a:endParaRPr lang="en-US" dirty="0"/>
          </a:p>
          <a:p>
            <a:pPr lvl="1">
              <a:defRPr/>
            </a:pPr>
            <a:endParaRPr lang="en-US" dirty="0"/>
          </a:p>
          <a:p>
            <a:pPr lvl="1">
              <a:defRPr/>
            </a:pPr>
            <a:endParaRPr lang="en-US" dirty="0"/>
          </a:p>
          <a:p>
            <a:pPr lvl="1">
              <a:defRPr/>
            </a:pPr>
            <a:endParaRPr lang="en-US" dirty="0"/>
          </a:p>
        </p:txBody>
      </p:sp>
      <p:sp>
        <p:nvSpPr>
          <p:cNvPr id="3" name="Content Placeholder 2">
            <a:extLst>
              <a:ext uri="{FF2B5EF4-FFF2-40B4-BE49-F238E27FC236}">
                <a16:creationId xmlns:a16="http://schemas.microsoft.com/office/drawing/2014/main" id="{3B7F58AA-C7E6-32D4-497A-095DC4E8D8CE}"/>
              </a:ext>
            </a:extLst>
          </p:cNvPr>
          <p:cNvSpPr>
            <a:spLocks noGrp="1"/>
          </p:cNvSpPr>
          <p:nvPr>
            <p:ph sz="half" idx="2"/>
          </p:nvPr>
        </p:nvSpPr>
        <p:spPr>
          <a:xfrm>
            <a:off x="5143704" y="1625600"/>
            <a:ext cx="3911396" cy="3226421"/>
          </a:xfrm>
        </p:spPr>
        <p:txBody>
          <a:bodyPr>
            <a:normAutofit/>
          </a:bodyPr>
          <a:lstStyle/>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Case/procedure logs</a:t>
            </a:r>
          </a:p>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Cognitive </a:t>
            </a:r>
          </a:p>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Performance data</a:t>
            </a:r>
          </a:p>
          <a:p>
            <a:pPr>
              <a:buFont typeface="Arial" panose="020B0604020202020204" pitchFamily="34" charset="0"/>
              <a:buChar char="•"/>
              <a:defRPr/>
            </a:pPr>
            <a:r>
              <a:rPr lang="en-US" altLang="en-US" sz="2475" dirty="0">
                <a:solidFill>
                  <a:schemeClr val="accent6">
                    <a:lumMod val="75000"/>
                  </a:schemeClr>
                </a:solidFill>
                <a:latin typeface="Calibri" panose="020F0502020204030204" pitchFamily="34" charset="0"/>
                <a:ea typeface="Tahoma" panose="020B0604030504040204" pitchFamily="34" charset="0"/>
                <a:cs typeface="Calibri" panose="020F0502020204030204" pitchFamily="34" charset="0"/>
              </a:rPr>
              <a:t>Self-assessment</a:t>
            </a:r>
            <a:endParaRPr lang="en-US" dirty="0"/>
          </a:p>
        </p:txBody>
      </p:sp>
      <p:sp>
        <p:nvSpPr>
          <p:cNvPr id="4" name="Oval 3">
            <a:extLst>
              <a:ext uri="{FF2B5EF4-FFF2-40B4-BE49-F238E27FC236}">
                <a16:creationId xmlns:a16="http://schemas.microsoft.com/office/drawing/2014/main" id="{37511480-5EA6-E199-F0FE-978A0888D1F2}"/>
              </a:ext>
            </a:extLst>
          </p:cNvPr>
          <p:cNvSpPr/>
          <p:nvPr/>
        </p:nvSpPr>
        <p:spPr>
          <a:xfrm>
            <a:off x="88900" y="1473200"/>
            <a:ext cx="4394200" cy="64770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9F5C50E-C6DD-D2DA-A45D-BC0ADB750EDD}"/>
              </a:ext>
            </a:extLst>
          </p:cNvPr>
          <p:cNvPicPr>
            <a:picLocks noChangeAspect="1"/>
          </p:cNvPicPr>
          <p:nvPr/>
        </p:nvPicPr>
        <p:blipFill>
          <a:blip r:embed="rId3">
            <a:duotone>
              <a:schemeClr val="accent2">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6157120" y="343872"/>
            <a:ext cx="735036" cy="712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FBF-B15A-A5F3-B55A-4741B46015DE}"/>
              </a:ext>
            </a:extLst>
          </p:cNvPr>
          <p:cNvSpPr>
            <a:spLocks noGrp="1"/>
          </p:cNvSpPr>
          <p:nvPr>
            <p:ph type="title"/>
          </p:nvPr>
        </p:nvSpPr>
        <p:spPr>
          <a:xfrm>
            <a:off x="429370" y="5335"/>
            <a:ext cx="8263890" cy="693165"/>
          </a:xfrm>
        </p:spPr>
        <p:txBody>
          <a:bodyPr anchor="b">
            <a:normAutofit/>
          </a:bodyPr>
          <a:lstStyle/>
          <a:p>
            <a:pPr algn="ctr"/>
            <a:r>
              <a:rPr lang="en-US" sz="4050" b="0" dirty="0">
                <a:solidFill>
                  <a:schemeClr val="accent2"/>
                </a:solidFill>
                <a:latin typeface="+mn-lt"/>
              </a:rPr>
              <a:t>Direct observation – why?</a:t>
            </a:r>
          </a:p>
        </p:txBody>
      </p:sp>
      <p:graphicFrame>
        <p:nvGraphicFramePr>
          <p:cNvPr id="5" name="Content Placeholder 2">
            <a:extLst>
              <a:ext uri="{FF2B5EF4-FFF2-40B4-BE49-F238E27FC236}">
                <a16:creationId xmlns:a16="http://schemas.microsoft.com/office/drawing/2014/main" id="{502274F7-2CAE-429D-9A38-6C893D9B6294}"/>
              </a:ext>
            </a:extLst>
          </p:cNvPr>
          <p:cNvGraphicFramePr>
            <a:graphicFrameLocks noGrp="1"/>
          </p:cNvGraphicFramePr>
          <p:nvPr>
            <p:ph idx="1"/>
            <p:extLst>
              <p:ext uri="{D42A27DB-BD31-4B8C-83A1-F6EECF244321}">
                <p14:modId xmlns:p14="http://schemas.microsoft.com/office/powerpoint/2010/main" val="3050747690"/>
              </p:ext>
            </p:extLst>
          </p:nvPr>
        </p:nvGraphicFramePr>
        <p:xfrm>
          <a:off x="149970" y="825500"/>
          <a:ext cx="6115160"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AF04B8D-DAFB-5132-5173-B8259886D8F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67310" y="1324887"/>
            <a:ext cx="1597240" cy="2205713"/>
          </a:xfrm>
          <a:prstGeom prst="rect">
            <a:avLst/>
          </a:prstGeom>
        </p:spPr>
      </p:pic>
    </p:spTree>
    <p:extLst>
      <p:ext uri="{BB962C8B-B14F-4D97-AF65-F5344CB8AC3E}">
        <p14:creationId xmlns:p14="http://schemas.microsoft.com/office/powerpoint/2010/main" val="264130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a:extLst>
              <a:ext uri="{FF2B5EF4-FFF2-40B4-BE49-F238E27FC236}">
                <a16:creationId xmlns:a16="http://schemas.microsoft.com/office/drawing/2014/main" id="{00B046C4-F90B-6525-6BF6-47ADA60BEEF9}"/>
              </a:ext>
            </a:extLst>
          </p:cNvPr>
          <p:cNvSpPr txBox="1"/>
          <p:nvPr/>
        </p:nvSpPr>
        <p:spPr>
          <a:xfrm>
            <a:off x="8202169" y="-9144"/>
            <a:ext cx="184731" cy="300082"/>
          </a:xfrm>
          <a:prstGeom prst="rect">
            <a:avLst/>
          </a:prstGeom>
        </p:spPr>
        <p:txBody>
          <a:bodyPr wrap="none" rtlCol="0">
            <a:spAutoFit/>
          </a:bodyPr>
          <a:lstStyle/>
          <a:p>
            <a:endParaRPr lang="en-US" sz="135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A77D40E-69DC-4EF7-F96F-B8FE9BC6764C}"/>
                  </a:ext>
                </a:extLst>
              </p14:cNvPr>
              <p14:cNvContentPartPr/>
              <p14:nvPr/>
            </p14:nvContentPartPr>
            <p14:xfrm>
              <a:off x="5659335" y="1328535"/>
              <a:ext cx="270" cy="17550"/>
            </p14:xfrm>
          </p:contentPart>
        </mc:Choice>
        <mc:Fallback xmlns="">
          <p:pic>
            <p:nvPicPr>
              <p:cNvPr id="13" name="Ink 12">
                <a:extLst>
                  <a:ext uri="{FF2B5EF4-FFF2-40B4-BE49-F238E27FC236}">
                    <a16:creationId xmlns:a16="http://schemas.microsoft.com/office/drawing/2014/main" id="{1A77D40E-69DC-4EF7-F96F-B8FE9BC6764C}"/>
                  </a:ext>
                </a:extLst>
              </p:cNvPr>
              <p:cNvPicPr/>
              <p:nvPr/>
            </p:nvPicPr>
            <p:blipFill>
              <a:blip r:embed="rId4"/>
              <a:stretch>
                <a:fillRect/>
              </a:stretch>
            </p:blipFill>
            <p:spPr>
              <a:xfrm>
                <a:off x="5656095" y="1324237"/>
                <a:ext cx="6750" cy="2614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F2D69354-1A47-4583-2897-73A0AAFCBAE8}"/>
                  </a:ext>
                </a:extLst>
              </p14:cNvPr>
              <p14:cNvContentPartPr/>
              <p14:nvPr/>
            </p14:nvContentPartPr>
            <p14:xfrm>
              <a:off x="-491586" y="127201"/>
              <a:ext cx="270" cy="270"/>
            </p14:xfrm>
          </p:contentPart>
        </mc:Choice>
        <mc:Fallback xmlns="">
          <p:pic>
            <p:nvPicPr>
              <p:cNvPr id="15" name="Ink 14">
                <a:extLst>
                  <a:ext uri="{FF2B5EF4-FFF2-40B4-BE49-F238E27FC236}">
                    <a16:creationId xmlns:a16="http://schemas.microsoft.com/office/drawing/2014/main" id="{F2D69354-1A47-4583-2897-73A0AAFCBAE8}"/>
                  </a:ext>
                </a:extLst>
              </p:cNvPr>
              <p:cNvPicPr/>
              <p:nvPr/>
            </p:nvPicPr>
            <p:blipFill>
              <a:blip r:embed="rId6"/>
              <a:stretch>
                <a:fillRect/>
              </a:stretch>
            </p:blipFill>
            <p:spPr>
              <a:xfrm>
                <a:off x="-505086" y="113701"/>
                <a:ext cx="27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85A743E-933B-C3EE-1D0A-CE58722B9C54}"/>
                  </a:ext>
                </a:extLst>
              </p14:cNvPr>
              <p14:cNvContentPartPr/>
              <p14:nvPr/>
            </p14:nvContentPartPr>
            <p14:xfrm>
              <a:off x="-491586" y="122341"/>
              <a:ext cx="270" cy="270"/>
            </p14:xfrm>
          </p:contentPart>
        </mc:Choice>
        <mc:Fallback xmlns="">
          <p:pic>
            <p:nvPicPr>
              <p:cNvPr id="16" name="Ink 15">
                <a:extLst>
                  <a:ext uri="{FF2B5EF4-FFF2-40B4-BE49-F238E27FC236}">
                    <a16:creationId xmlns:a16="http://schemas.microsoft.com/office/drawing/2014/main" id="{285A743E-933B-C3EE-1D0A-CE58722B9C54}"/>
                  </a:ext>
                </a:extLst>
              </p:cNvPr>
              <p:cNvPicPr/>
              <p:nvPr/>
            </p:nvPicPr>
            <p:blipFill>
              <a:blip r:embed="rId6"/>
              <a:stretch>
                <a:fillRect/>
              </a:stretch>
            </p:blipFill>
            <p:spPr>
              <a:xfrm>
                <a:off x="-505086" y="108841"/>
                <a:ext cx="27000" cy="27000"/>
              </a:xfrm>
              <a:prstGeom prst="rect">
                <a:avLst/>
              </a:prstGeom>
            </p:spPr>
          </p:pic>
        </mc:Fallback>
      </mc:AlternateContent>
      <p:sp>
        <p:nvSpPr>
          <p:cNvPr id="2" name="Oval 1">
            <a:extLst>
              <a:ext uri="{FF2B5EF4-FFF2-40B4-BE49-F238E27FC236}">
                <a16:creationId xmlns:a16="http://schemas.microsoft.com/office/drawing/2014/main" id="{96536E06-EE87-35F0-8EB0-2EEB43B88879}"/>
              </a:ext>
            </a:extLst>
          </p:cNvPr>
          <p:cNvSpPr/>
          <p:nvPr/>
        </p:nvSpPr>
        <p:spPr>
          <a:xfrm>
            <a:off x="3742252" y="1688818"/>
            <a:ext cx="1241229" cy="63375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3AD7F26A-FBA7-230D-E87A-5F0DAF107DA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49598" y="-9144"/>
            <a:ext cx="7851482" cy="4368059"/>
          </a:xfrm>
          <a:prstGeom prst="rect">
            <a:avLst/>
          </a:prstGeom>
        </p:spPr>
      </p:pic>
      <p:sp>
        <p:nvSpPr>
          <p:cNvPr id="10" name="Oval 9">
            <a:extLst>
              <a:ext uri="{FF2B5EF4-FFF2-40B4-BE49-F238E27FC236}">
                <a16:creationId xmlns:a16="http://schemas.microsoft.com/office/drawing/2014/main" id="{E11582AD-DD80-525C-C35D-A249AC71290B}"/>
              </a:ext>
            </a:extLst>
          </p:cNvPr>
          <p:cNvSpPr/>
          <p:nvPr/>
        </p:nvSpPr>
        <p:spPr>
          <a:xfrm>
            <a:off x="790407" y="519088"/>
            <a:ext cx="5564093" cy="11521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24604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E8E189-10F5-8D77-88D2-E5183683C9B6}"/>
              </a:ext>
            </a:extLst>
          </p:cNvPr>
          <p:cNvSpPr>
            <a:spLocks noGrp="1"/>
          </p:cNvSpPr>
          <p:nvPr>
            <p:ph type="title"/>
          </p:nvPr>
        </p:nvSpPr>
        <p:spPr>
          <a:xfrm>
            <a:off x="5501277" y="508420"/>
            <a:ext cx="3362053" cy="994172"/>
          </a:xfrm>
        </p:spPr>
        <p:txBody>
          <a:bodyPr>
            <a:normAutofit fontScale="90000"/>
          </a:bodyPr>
          <a:lstStyle/>
          <a:p>
            <a:r>
              <a:rPr lang="en-US" dirty="0">
                <a:solidFill>
                  <a:schemeClr val="tx1"/>
                </a:solidFill>
              </a:rPr>
              <a:t>Direct Observation</a:t>
            </a:r>
          </a:p>
        </p:txBody>
      </p:sp>
      <p:graphicFrame>
        <p:nvGraphicFramePr>
          <p:cNvPr id="9" name="Content Placeholder 8">
            <a:extLst>
              <a:ext uri="{FF2B5EF4-FFF2-40B4-BE49-F238E27FC236}">
                <a16:creationId xmlns:a16="http://schemas.microsoft.com/office/drawing/2014/main" id="{9249289A-4A0D-554F-BBAE-4FEF972AE7B3}"/>
              </a:ext>
            </a:extLst>
          </p:cNvPr>
          <p:cNvGraphicFramePr>
            <a:graphicFrameLocks noGrp="1"/>
          </p:cNvGraphicFramePr>
          <p:nvPr>
            <p:ph idx="1"/>
            <p:extLst>
              <p:ext uri="{D42A27DB-BD31-4B8C-83A1-F6EECF244321}">
                <p14:modId xmlns:p14="http://schemas.microsoft.com/office/powerpoint/2010/main" val="1127061156"/>
              </p:ext>
            </p:extLst>
          </p:nvPr>
        </p:nvGraphicFramePr>
        <p:xfrm>
          <a:off x="736600" y="0"/>
          <a:ext cx="3975826" cy="443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A6314EB-9713-33A4-4267-909E717616A4}"/>
              </a:ext>
            </a:extLst>
          </p:cNvPr>
          <p:cNvPicPr>
            <a:picLocks noChangeAspect="1"/>
          </p:cNvPicPr>
          <p:nvPr/>
        </p:nvPicPr>
        <p:blipFill>
          <a:blip r:embed="rId8">
            <a:duotone>
              <a:prstClr val="black"/>
              <a:schemeClr val="accent6">
                <a:tint val="45000"/>
                <a:satMod val="400000"/>
              </a:schemeClr>
            </a:duotone>
            <a:extLst>
              <a:ext uri="{837473B0-CC2E-450A-ABE3-18F120FF3D39}">
                <a1611:picAttrSrcUrl xmlns:a1611="http://schemas.microsoft.com/office/drawing/2016/11/main" r:id="rId9"/>
              </a:ext>
            </a:extLst>
          </a:blip>
          <a:stretch>
            <a:fillRect/>
          </a:stretch>
        </p:blipFill>
        <p:spPr>
          <a:xfrm>
            <a:off x="5046255" y="1869792"/>
            <a:ext cx="3537857" cy="2388053"/>
          </a:xfrm>
          <a:prstGeom prst="rect">
            <a:avLst/>
          </a:prstGeom>
        </p:spPr>
      </p:pic>
    </p:spTree>
    <p:extLst>
      <p:ext uri="{BB962C8B-B14F-4D97-AF65-F5344CB8AC3E}">
        <p14:creationId xmlns:p14="http://schemas.microsoft.com/office/powerpoint/2010/main" val="92263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29D5-8297-1D21-4AAF-4FD5D7E969F9}"/>
              </a:ext>
            </a:extLst>
          </p:cNvPr>
          <p:cNvSpPr>
            <a:spLocks noGrp="1"/>
          </p:cNvSpPr>
          <p:nvPr>
            <p:ph type="title"/>
          </p:nvPr>
        </p:nvSpPr>
        <p:spPr/>
        <p:txBody>
          <a:bodyPr/>
          <a:lstStyle/>
          <a:p>
            <a:pPr algn="ctr"/>
            <a:r>
              <a:rPr lang="en-US" dirty="0">
                <a:solidFill>
                  <a:schemeClr val="accent6">
                    <a:lumMod val="75000"/>
                  </a:schemeClr>
                </a:solidFill>
              </a:rPr>
              <a:t>Using a Mobile App</a:t>
            </a:r>
          </a:p>
        </p:txBody>
      </p:sp>
      <p:sp>
        <p:nvSpPr>
          <p:cNvPr id="3" name="Content Placeholder 2">
            <a:extLst>
              <a:ext uri="{FF2B5EF4-FFF2-40B4-BE49-F238E27FC236}">
                <a16:creationId xmlns:a16="http://schemas.microsoft.com/office/drawing/2014/main" id="{29E6483B-0FB8-3EE6-3D4C-2E3E1F9CF198}"/>
              </a:ext>
            </a:extLst>
          </p:cNvPr>
          <p:cNvSpPr>
            <a:spLocks noGrp="1"/>
          </p:cNvSpPr>
          <p:nvPr>
            <p:ph idx="1"/>
          </p:nvPr>
        </p:nvSpPr>
        <p:spPr>
          <a:xfrm>
            <a:off x="536052" y="1268413"/>
            <a:ext cx="7886700" cy="3262312"/>
          </a:xfrm>
        </p:spPr>
        <p:txBody>
          <a:bodyPr/>
          <a:lstStyle/>
          <a:p>
            <a:r>
              <a:rPr lang="en-US" dirty="0"/>
              <a:t>Taskforce looked at examples</a:t>
            </a:r>
          </a:p>
          <a:p>
            <a:r>
              <a:rPr lang="en-US" dirty="0"/>
              <a:t>Decided to focus on what was already in use</a:t>
            </a:r>
          </a:p>
          <a:p>
            <a:r>
              <a:rPr lang="en-US" dirty="0"/>
              <a:t>Create a tool that addresses Milestones and Outcomes</a:t>
            </a:r>
          </a:p>
          <a:p>
            <a:r>
              <a:rPr lang="en-US" dirty="0"/>
              <a:t>Can be used in the moment, inpatient and outpatient</a:t>
            </a:r>
          </a:p>
          <a:p>
            <a:r>
              <a:rPr lang="en-US" dirty="0"/>
              <a:t>Incorporates feedback</a:t>
            </a:r>
          </a:p>
          <a:p>
            <a:r>
              <a:rPr lang="en-US" b="1" dirty="0"/>
              <a:t>“Snapshot” </a:t>
            </a:r>
            <a:r>
              <a:rPr lang="en-US" dirty="0"/>
              <a:t>approach</a:t>
            </a:r>
          </a:p>
        </p:txBody>
      </p:sp>
      <p:pic>
        <p:nvPicPr>
          <p:cNvPr id="7" name="Picture 6">
            <a:extLst>
              <a:ext uri="{FF2B5EF4-FFF2-40B4-BE49-F238E27FC236}">
                <a16:creationId xmlns:a16="http://schemas.microsoft.com/office/drawing/2014/main" id="{76C1AC04-A115-0D3C-BFB4-D75B14278E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54716" y="3020992"/>
            <a:ext cx="1989284" cy="1407418"/>
          </a:xfrm>
          <a:prstGeom prst="rect">
            <a:avLst/>
          </a:prstGeom>
        </p:spPr>
      </p:pic>
      <p:sp>
        <p:nvSpPr>
          <p:cNvPr id="8" name="TextBox 7">
            <a:extLst>
              <a:ext uri="{FF2B5EF4-FFF2-40B4-BE49-F238E27FC236}">
                <a16:creationId xmlns:a16="http://schemas.microsoft.com/office/drawing/2014/main" id="{745CD2A9-AF03-D2BE-53EC-230C0A26363E}"/>
              </a:ext>
            </a:extLst>
          </p:cNvPr>
          <p:cNvSpPr txBox="1"/>
          <p:nvPr/>
        </p:nvSpPr>
        <p:spPr>
          <a:xfrm>
            <a:off x="937017" y="5143500"/>
            <a:ext cx="7269965" cy="230832"/>
          </a:xfrm>
          <a:prstGeom prst="rect">
            <a:avLst/>
          </a:prstGeom>
          <a:noFill/>
        </p:spPr>
        <p:txBody>
          <a:bodyPr wrap="square" rtlCol="0">
            <a:spAutoFit/>
          </a:bodyPr>
          <a:lstStyle/>
          <a:p>
            <a:r>
              <a:rPr lang="en-US" sz="900" dirty="0">
                <a:hlinkClick r:id="rId4" tooltip="https://www.deviantart.com/superawesomevectors/art/Hand-holding-a-smartphone-flat-vector-572780798"/>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176333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C49F-0BB7-7ED0-88EC-CD5933D45AB1}"/>
              </a:ext>
            </a:extLst>
          </p:cNvPr>
          <p:cNvSpPr>
            <a:spLocks noGrp="1"/>
          </p:cNvSpPr>
          <p:nvPr>
            <p:ph type="title"/>
          </p:nvPr>
        </p:nvSpPr>
        <p:spPr>
          <a:xfrm>
            <a:off x="522454" y="1228686"/>
            <a:ext cx="2949575" cy="1200150"/>
          </a:xfrm>
        </p:spPr>
        <p:txBody>
          <a:bodyPr>
            <a:normAutofit/>
          </a:bodyPr>
          <a:lstStyle/>
          <a:p>
            <a:r>
              <a:rPr lang="en-US" sz="3600" dirty="0">
                <a:solidFill>
                  <a:schemeClr val="accent6">
                    <a:lumMod val="75000"/>
                  </a:schemeClr>
                </a:solidFill>
              </a:rPr>
              <a:t>What’s Ready Now?</a:t>
            </a:r>
          </a:p>
        </p:txBody>
      </p:sp>
      <p:sp>
        <p:nvSpPr>
          <p:cNvPr id="3" name="Content Placeholder 2">
            <a:extLst>
              <a:ext uri="{FF2B5EF4-FFF2-40B4-BE49-F238E27FC236}">
                <a16:creationId xmlns:a16="http://schemas.microsoft.com/office/drawing/2014/main" id="{7B5DB422-1697-2B3D-60AA-CF374516B1D4}"/>
              </a:ext>
            </a:extLst>
          </p:cNvPr>
          <p:cNvSpPr>
            <a:spLocks noGrp="1"/>
          </p:cNvSpPr>
          <p:nvPr>
            <p:ph idx="1"/>
          </p:nvPr>
        </p:nvSpPr>
        <p:spPr>
          <a:xfrm>
            <a:off x="4018547" y="444967"/>
            <a:ext cx="3080085" cy="3818634"/>
          </a:xfrm>
          <a:solidFill>
            <a:schemeClr val="accent6">
              <a:lumMod val="20000"/>
              <a:lumOff val="80000"/>
            </a:schemeClr>
          </a:solidFill>
        </p:spPr>
        <p:txBody>
          <a:bodyPr>
            <a:normAutofit/>
          </a:bodyPr>
          <a:lstStyle/>
          <a:p>
            <a:pPr marL="0" indent="0">
              <a:buNone/>
            </a:pPr>
            <a:endParaRPr lang="en-US" sz="1800" b="1" dirty="0">
              <a:solidFill>
                <a:schemeClr val="tx1"/>
              </a:solidFill>
            </a:endParaRPr>
          </a:p>
          <a:p>
            <a:pPr marL="0" indent="0">
              <a:buNone/>
            </a:pPr>
            <a:r>
              <a:rPr lang="en-US" sz="1800" b="1" dirty="0">
                <a:solidFill>
                  <a:schemeClr val="tx1"/>
                </a:solidFill>
              </a:rPr>
              <a:t>New Innovations and MedHub</a:t>
            </a:r>
          </a:p>
          <a:p>
            <a:r>
              <a:rPr lang="en-US" sz="1800" dirty="0">
                <a:solidFill>
                  <a:schemeClr val="tx1"/>
                </a:solidFill>
              </a:rPr>
              <a:t>Existing mobile apps</a:t>
            </a:r>
          </a:p>
          <a:p>
            <a:r>
              <a:rPr lang="en-US" sz="1800" dirty="0">
                <a:solidFill>
                  <a:schemeClr val="tx1"/>
                </a:solidFill>
              </a:rPr>
              <a:t>On demand forms</a:t>
            </a:r>
          </a:p>
          <a:p>
            <a:r>
              <a:rPr lang="en-US" sz="1800" dirty="0">
                <a:solidFill>
                  <a:schemeClr val="tx1"/>
                </a:solidFill>
              </a:rPr>
              <a:t>“Active Assessment Using Direct Observation”</a:t>
            </a:r>
          </a:p>
          <a:p>
            <a:r>
              <a:rPr lang="en-US" sz="1800" dirty="0">
                <a:solidFill>
                  <a:schemeClr val="tx1"/>
                </a:solidFill>
              </a:rPr>
              <a:t>Maps to Outcomes and Sub-competencies</a:t>
            </a:r>
          </a:p>
          <a:p>
            <a:r>
              <a:rPr lang="en-US" sz="1800" dirty="0">
                <a:solidFill>
                  <a:schemeClr val="tx1"/>
                </a:solidFill>
              </a:rPr>
              <a:t>Reporting available</a:t>
            </a:r>
          </a:p>
          <a:p>
            <a:r>
              <a:rPr lang="en-US" sz="1800" dirty="0">
                <a:solidFill>
                  <a:schemeClr val="tx1"/>
                </a:solidFill>
              </a:rPr>
              <a:t>More to come!</a:t>
            </a:r>
          </a:p>
          <a:p>
            <a:endParaRPr lang="en-US" dirty="0"/>
          </a:p>
        </p:txBody>
      </p:sp>
      <p:grpSp>
        <p:nvGrpSpPr>
          <p:cNvPr id="9" name="Google Shape;250;p29">
            <a:extLst>
              <a:ext uri="{FF2B5EF4-FFF2-40B4-BE49-F238E27FC236}">
                <a16:creationId xmlns:a16="http://schemas.microsoft.com/office/drawing/2014/main" id="{9A63AF93-9BF1-3226-D063-3ABADAFCA1CC}"/>
              </a:ext>
            </a:extLst>
          </p:cNvPr>
          <p:cNvGrpSpPr/>
          <p:nvPr/>
        </p:nvGrpSpPr>
        <p:grpSpPr>
          <a:xfrm>
            <a:off x="3938339" y="56146"/>
            <a:ext cx="3224461" cy="4331370"/>
            <a:chOff x="2547150" y="238125"/>
            <a:chExt cx="2525675" cy="5238750"/>
          </a:xfrm>
          <a:solidFill>
            <a:schemeClr val="accent6"/>
          </a:solidFill>
        </p:grpSpPr>
        <p:sp>
          <p:nvSpPr>
            <p:cNvPr id="10" name="Google Shape;251;p29">
              <a:extLst>
                <a:ext uri="{FF2B5EF4-FFF2-40B4-BE49-F238E27FC236}">
                  <a16:creationId xmlns:a16="http://schemas.microsoft.com/office/drawing/2014/main" id="{AEB2675F-97BF-5BAB-C5CC-EC4C93B2FD56}"/>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52;p29">
              <a:extLst>
                <a:ext uri="{FF2B5EF4-FFF2-40B4-BE49-F238E27FC236}">
                  <a16:creationId xmlns:a16="http://schemas.microsoft.com/office/drawing/2014/main" id="{C57451EF-5B56-0AE9-BF1F-7D1CE341CEB5}"/>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53;p29">
              <a:extLst>
                <a:ext uri="{FF2B5EF4-FFF2-40B4-BE49-F238E27FC236}">
                  <a16:creationId xmlns:a16="http://schemas.microsoft.com/office/drawing/2014/main" id="{9F7A7213-3DB1-B2E9-3F0F-4A6F166CD793}"/>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54;p29">
              <a:extLst>
                <a:ext uri="{FF2B5EF4-FFF2-40B4-BE49-F238E27FC236}">
                  <a16:creationId xmlns:a16="http://schemas.microsoft.com/office/drawing/2014/main" id="{8E4F51CF-87DC-4D0F-67C4-6FBA8841D8F1}"/>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42124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8B8-7C42-C3A2-D360-7BBAD075E91A}"/>
              </a:ext>
            </a:extLst>
          </p:cNvPr>
          <p:cNvSpPr>
            <a:spLocks noGrp="1"/>
          </p:cNvSpPr>
          <p:nvPr>
            <p:ph type="title"/>
          </p:nvPr>
        </p:nvSpPr>
        <p:spPr>
          <a:xfrm>
            <a:off x="628650" y="274639"/>
            <a:ext cx="7886700" cy="728662"/>
          </a:xfrm>
        </p:spPr>
        <p:txBody>
          <a:bodyPr/>
          <a:lstStyle/>
          <a:p>
            <a:r>
              <a:rPr lang="en-US" dirty="0">
                <a:solidFill>
                  <a:schemeClr val="accent6">
                    <a:lumMod val="75000"/>
                  </a:schemeClr>
                </a:solidFill>
              </a:rPr>
              <a:t>Objectives</a:t>
            </a:r>
          </a:p>
        </p:txBody>
      </p:sp>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a:xfrm>
            <a:off x="227901" y="1003301"/>
            <a:ext cx="8287449" cy="3047999"/>
          </a:xfrm>
        </p:spPr>
        <p:txBody>
          <a:bodyPr>
            <a:noAutofit/>
          </a:bodyPr>
          <a:lstStyle/>
          <a:p>
            <a:pPr marL="0" indent="0" algn="l">
              <a:buNone/>
            </a:pPr>
            <a:r>
              <a:rPr lang="en-US" u="none" strike="noStrike" dirty="0">
                <a:solidFill>
                  <a:srgbClr val="232333"/>
                </a:solidFill>
                <a:effectLst/>
              </a:rPr>
              <a:t>Upon completion of </a:t>
            </a:r>
            <a:r>
              <a:rPr lang="en-US" sz="2000" dirty="0">
                <a:solidFill>
                  <a:srgbClr val="232333"/>
                </a:solidFill>
              </a:rPr>
              <a:t>this</a:t>
            </a:r>
            <a:r>
              <a:rPr lang="en-US" u="none" strike="noStrike" dirty="0">
                <a:solidFill>
                  <a:srgbClr val="232333"/>
                </a:solidFill>
                <a:effectLst/>
              </a:rPr>
              <a:t> session, participants should be able to: </a:t>
            </a:r>
          </a:p>
          <a:p>
            <a:pPr marL="0" indent="0" algn="l">
              <a:buNone/>
            </a:pPr>
            <a:endParaRPr lang="en-US" sz="1000" u="none" strike="noStrike" dirty="0">
              <a:solidFill>
                <a:srgbClr val="232333"/>
              </a:solidFill>
              <a:effectLst/>
            </a:endParaRPr>
          </a:p>
          <a:p>
            <a:pPr marL="800100" lvl="1" indent="-342900" algn="just">
              <a:buFont typeface="+mj-lt"/>
              <a:buAutoNum type="arabicPeriod"/>
            </a:pPr>
            <a:r>
              <a:rPr lang="en-US" sz="2000" dirty="0">
                <a:solidFill>
                  <a:srgbClr val="232333"/>
                </a:solidFill>
              </a:rPr>
              <a:t>I</a:t>
            </a:r>
            <a:r>
              <a:rPr lang="en-US" sz="2000" u="none" strike="noStrike" dirty="0">
                <a:solidFill>
                  <a:srgbClr val="232333"/>
                </a:solidFill>
                <a:effectLst/>
              </a:rPr>
              <a:t>dentify at least two assessments tools already in place in their programs that could be used for CBME</a:t>
            </a:r>
          </a:p>
          <a:p>
            <a:pPr marL="800100" lvl="1" indent="-342900" algn="just">
              <a:buFont typeface="+mj-lt"/>
              <a:buAutoNum type="arabicPeriod"/>
            </a:pPr>
            <a:r>
              <a:rPr lang="en-US" sz="2000" u="none" strike="noStrike" dirty="0">
                <a:solidFill>
                  <a:srgbClr val="232333"/>
                </a:solidFill>
                <a:effectLst/>
              </a:rPr>
              <a:t>Identify additional assessment tools from the STFM Taskforce that can be incorporated in their home programs</a:t>
            </a:r>
          </a:p>
          <a:p>
            <a:pPr marL="800100" lvl="1" indent="-342900" algn="just">
              <a:buFont typeface="+mj-lt"/>
              <a:buAutoNum type="arabicPeriod"/>
            </a:pPr>
            <a:r>
              <a:rPr lang="en-US" sz="2000" u="none" strike="noStrike" dirty="0">
                <a:solidFill>
                  <a:srgbClr val="232333"/>
                </a:solidFill>
                <a:effectLst/>
              </a:rPr>
              <a:t>Describe the benefits of workplace-based assessment and direct observation tools</a:t>
            </a:r>
          </a:p>
          <a:p>
            <a:pPr marL="800100" lvl="1" indent="-342900" algn="just">
              <a:buFont typeface="+mj-lt"/>
              <a:buAutoNum type="arabicPeriod"/>
            </a:pPr>
            <a:r>
              <a:rPr lang="en-US" sz="2000" u="none" strike="noStrike" dirty="0">
                <a:solidFill>
                  <a:srgbClr val="232333"/>
                </a:solidFill>
                <a:effectLst/>
              </a:rPr>
              <a:t>Update their assessment systems to include more workplace-based assessment using direct observation</a:t>
            </a:r>
          </a:p>
          <a:p>
            <a:endParaRPr lang="en-US" dirty="0"/>
          </a:p>
        </p:txBody>
      </p:sp>
    </p:spTree>
    <p:extLst>
      <p:ext uri="{BB962C8B-B14F-4D97-AF65-F5344CB8AC3E}">
        <p14:creationId xmlns:p14="http://schemas.microsoft.com/office/powerpoint/2010/main" val="1586114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88D8-D4A7-8C3B-B782-467672E1181E}"/>
              </a:ext>
            </a:extLst>
          </p:cNvPr>
          <p:cNvSpPr>
            <a:spLocks noGrp="1"/>
          </p:cNvSpPr>
          <p:nvPr>
            <p:ph type="title"/>
          </p:nvPr>
        </p:nvSpPr>
        <p:spPr/>
        <p:txBody>
          <a:bodyPr/>
          <a:lstStyle/>
          <a:p>
            <a:pPr algn="ctr"/>
            <a:r>
              <a:rPr lang="en-US" dirty="0">
                <a:solidFill>
                  <a:schemeClr val="accent6">
                    <a:lumMod val="75000"/>
                  </a:schemeClr>
                </a:solidFill>
              </a:rPr>
              <a:t>Recommended Tools by Outcomes</a:t>
            </a:r>
          </a:p>
        </p:txBody>
      </p:sp>
      <p:sp>
        <p:nvSpPr>
          <p:cNvPr id="3" name="Content Placeholder 2">
            <a:extLst>
              <a:ext uri="{FF2B5EF4-FFF2-40B4-BE49-F238E27FC236}">
                <a16:creationId xmlns:a16="http://schemas.microsoft.com/office/drawing/2014/main" id="{4899E8F6-5B1B-81E7-28D8-CB39FD2D4A2E}"/>
              </a:ext>
            </a:extLst>
          </p:cNvPr>
          <p:cNvSpPr>
            <a:spLocks noGrp="1"/>
          </p:cNvSpPr>
          <p:nvPr>
            <p:ph idx="1"/>
          </p:nvPr>
        </p:nvSpPr>
        <p:spPr>
          <a:xfrm>
            <a:off x="628650" y="2571750"/>
            <a:ext cx="7886700" cy="2545108"/>
          </a:xfrm>
        </p:spPr>
        <p:txBody>
          <a:bodyPr/>
          <a:lstStyle/>
          <a:p>
            <a:pPr marL="0" indent="0" algn="ctr">
              <a:buNone/>
            </a:pPr>
            <a:r>
              <a:rPr lang="en-US" dirty="0">
                <a:solidFill>
                  <a:schemeClr val="accent6">
                    <a:lumMod val="50000"/>
                  </a:schemeClr>
                </a:solidFill>
                <a:hlinkClick r:id="rId3">
                  <a:extLst>
                    <a:ext uri="{A12FA001-AC4F-418D-AE19-62706E023703}">
                      <ahyp:hlinkClr xmlns:ahyp="http://schemas.microsoft.com/office/drawing/2018/hyperlinkcolor" val="tx"/>
                    </a:ext>
                  </a:extLst>
                </a:hlinkClick>
              </a:rPr>
              <a:t>https://stfm.org/teachingresources/resources/cbme-toolkit/assessment-tools-strategies/</a:t>
            </a:r>
            <a:endParaRPr lang="en-US" dirty="0">
              <a:solidFill>
                <a:schemeClr val="accent6">
                  <a:lumMod val="50000"/>
                </a:schemeClr>
              </a:solidFill>
            </a:endParaRPr>
          </a:p>
          <a:p>
            <a:pPr marL="0" indent="0" algn="ctr">
              <a:buNone/>
            </a:pPr>
            <a:endParaRPr lang="en-US" dirty="0">
              <a:solidFill>
                <a:schemeClr val="accent6">
                  <a:lumMod val="50000"/>
                </a:schemeClr>
              </a:solidFill>
            </a:endParaRPr>
          </a:p>
          <a:p>
            <a:pPr marL="0" indent="0" algn="ctr">
              <a:buNone/>
            </a:pPr>
            <a:r>
              <a:rPr lang="en-US" b="1" dirty="0">
                <a:solidFill>
                  <a:schemeClr val="tx1"/>
                </a:solidFill>
              </a:rPr>
              <a:t>*</a:t>
            </a:r>
            <a:r>
              <a:rPr lang="en-US" b="1" i="1" dirty="0">
                <a:solidFill>
                  <a:schemeClr val="tx1"/>
                </a:solidFill>
              </a:rPr>
              <a:t>Outcome Assessment Starter Pack</a:t>
            </a:r>
          </a:p>
          <a:p>
            <a:pPr algn="ctr"/>
            <a:endParaRPr lang="en-US" dirty="0"/>
          </a:p>
          <a:p>
            <a:pPr algn="ctr"/>
            <a:endParaRPr lang="en-US" dirty="0"/>
          </a:p>
        </p:txBody>
      </p:sp>
      <p:pic>
        <p:nvPicPr>
          <p:cNvPr id="4" name="Picture 3">
            <a:extLst>
              <a:ext uri="{FF2B5EF4-FFF2-40B4-BE49-F238E27FC236}">
                <a16:creationId xmlns:a16="http://schemas.microsoft.com/office/drawing/2014/main" id="{88E346AD-B090-EFC0-0E14-9825FDD56136}"/>
              </a:ext>
            </a:extLst>
          </p:cNvPr>
          <p:cNvPicPr>
            <a:picLocks noChangeAspect="1"/>
          </p:cNvPicPr>
          <p:nvPr/>
        </p:nvPicPr>
        <p:blipFill>
          <a:blip r:embed="rId4">
            <a:duotone>
              <a:schemeClr val="accent2">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4009519" y="1177143"/>
            <a:ext cx="1124962" cy="1089807"/>
          </a:xfrm>
          <a:prstGeom prst="rect">
            <a:avLst/>
          </a:prstGeom>
        </p:spPr>
      </p:pic>
    </p:spTree>
    <p:extLst>
      <p:ext uri="{BB962C8B-B14F-4D97-AF65-F5344CB8AC3E}">
        <p14:creationId xmlns:p14="http://schemas.microsoft.com/office/powerpoint/2010/main" val="416679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D5BD-0A9C-B4BC-9CB1-4B9F41FB6796}"/>
              </a:ext>
            </a:extLst>
          </p:cNvPr>
          <p:cNvSpPr>
            <a:spLocks noGrp="1"/>
          </p:cNvSpPr>
          <p:nvPr>
            <p:ph type="title"/>
          </p:nvPr>
        </p:nvSpPr>
        <p:spPr>
          <a:xfrm>
            <a:off x="628650" y="-370390"/>
            <a:ext cx="7886700" cy="1669279"/>
          </a:xfrm>
        </p:spPr>
        <p:txBody>
          <a:bodyPr/>
          <a:lstStyle/>
          <a:p>
            <a:pPr algn="ctr"/>
            <a:r>
              <a:rPr lang="en-US" b="0" dirty="0">
                <a:solidFill>
                  <a:schemeClr val="tx1"/>
                </a:solidFill>
                <a:latin typeface="+mn-lt"/>
              </a:rPr>
              <a:t>Recommended tools by Outcome</a:t>
            </a:r>
          </a:p>
        </p:txBody>
      </p:sp>
      <p:graphicFrame>
        <p:nvGraphicFramePr>
          <p:cNvPr id="4" name="Content Placeholder 3">
            <a:extLst>
              <a:ext uri="{FF2B5EF4-FFF2-40B4-BE49-F238E27FC236}">
                <a16:creationId xmlns:a16="http://schemas.microsoft.com/office/drawing/2014/main" id="{D1A2B18A-A1BC-6D9B-4D74-60F21047F3FD}"/>
              </a:ext>
            </a:extLst>
          </p:cNvPr>
          <p:cNvGraphicFramePr>
            <a:graphicFrameLocks noGrp="1"/>
          </p:cNvGraphicFramePr>
          <p:nvPr>
            <p:ph idx="1"/>
            <p:extLst>
              <p:ext uri="{D42A27DB-BD31-4B8C-83A1-F6EECF244321}">
                <p14:modId xmlns:p14="http://schemas.microsoft.com/office/powerpoint/2010/main" val="3182620272"/>
              </p:ext>
            </p:extLst>
          </p:nvPr>
        </p:nvGraphicFramePr>
        <p:xfrm>
          <a:off x="211756" y="801803"/>
          <a:ext cx="8739996" cy="2868497"/>
        </p:xfrm>
        <a:graphic>
          <a:graphicData uri="http://schemas.openxmlformats.org/drawingml/2006/table">
            <a:tbl>
              <a:tblPr firstRow="1" firstCol="1" bandRow="1">
                <a:tableStyleId>{5C22544A-7EE6-4342-B048-85BDC9FD1C3A}</a:tableStyleId>
              </a:tblPr>
              <a:tblGrid>
                <a:gridCol w="3881277">
                  <a:extLst>
                    <a:ext uri="{9D8B030D-6E8A-4147-A177-3AD203B41FA5}">
                      <a16:colId xmlns:a16="http://schemas.microsoft.com/office/drawing/2014/main" val="1404777338"/>
                    </a:ext>
                  </a:extLst>
                </a:gridCol>
                <a:gridCol w="4858719">
                  <a:extLst>
                    <a:ext uri="{9D8B030D-6E8A-4147-A177-3AD203B41FA5}">
                      <a16:colId xmlns:a16="http://schemas.microsoft.com/office/drawing/2014/main" val="423612351"/>
                    </a:ext>
                  </a:extLst>
                </a:gridCol>
              </a:tblGrid>
              <a:tr h="2868497">
                <a:tc>
                  <a:txBody>
                    <a:bodyPr/>
                    <a:lstStyle/>
                    <a:p>
                      <a:pPr marL="457200" marR="0" lvl="0" indent="-457200">
                        <a:spcBef>
                          <a:spcPts val="0"/>
                        </a:spcBef>
                        <a:spcAft>
                          <a:spcPts val="0"/>
                        </a:spcAft>
                        <a:buFont typeface="+mj-lt"/>
                        <a:buAutoNum type="arabicPeriod" startAt="2"/>
                      </a:pPr>
                      <a:endParaRPr lang="en-US" sz="1800" b="1" i="0" kern="1200" dirty="0">
                        <a:solidFill>
                          <a:schemeClr val="bg1"/>
                        </a:solidFill>
                        <a:effectLst/>
                        <a:latin typeface="+mn-lt"/>
                        <a:ea typeface="+mn-ea"/>
                        <a:cs typeface="+mn-cs"/>
                      </a:endParaRPr>
                    </a:p>
                    <a:p>
                      <a:pPr marL="457200" marR="0" lvl="0" indent="-457200">
                        <a:spcBef>
                          <a:spcPts val="0"/>
                        </a:spcBef>
                        <a:spcAft>
                          <a:spcPts val="0"/>
                        </a:spcAft>
                        <a:buFont typeface="+mj-lt"/>
                        <a:buAutoNum type="arabicPeriod" startAt="2"/>
                      </a:pPr>
                      <a:r>
                        <a:rPr lang="en-US" sz="1800" b="1" i="0" kern="1200" dirty="0">
                          <a:solidFill>
                            <a:schemeClr val="bg1"/>
                          </a:solidFill>
                          <a:effectLst/>
                          <a:latin typeface="+mn-lt"/>
                          <a:ea typeface="+mn-ea"/>
                          <a:cs typeface="+mn-cs"/>
                        </a:rPr>
                        <a:t>Practice as personal physicians, providing first-contact access, comprehensive, and continuity care, to include excellent doctor-patient relationships, excellent care of chronic disease, routine preventive care and effective practice management</a:t>
                      </a:r>
                      <a:r>
                        <a:rPr lang="en-US" sz="1800" b="1" dirty="0">
                          <a:solidFill>
                            <a:schemeClr val="bg1"/>
                          </a:solidFill>
                          <a:effectLst/>
                          <a:latin typeface="+mn-lt"/>
                        </a:rPr>
                        <a:t> </a:t>
                      </a:r>
                      <a:endParaRPr lang="en-US" sz="1800" b="1" kern="100" dirty="0">
                        <a:solidFill>
                          <a:schemeClr val="bg1"/>
                        </a:solidFill>
                        <a:effectLst/>
                        <a:latin typeface="+mn-lt"/>
                        <a:ea typeface="Times New Roman" panose="02020603050405020304" pitchFamily="18" charset="0"/>
                        <a:cs typeface="Times New Roman" panose="02020603050405020304" pitchFamily="18" charset="0"/>
                      </a:endParaRPr>
                    </a:p>
                  </a:txBody>
                  <a:tcPr marL="51435" marR="51435" marT="0" marB="0">
                    <a:solidFill>
                      <a:schemeClr val="accent6">
                        <a:lumMod val="75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0" i="0" kern="1200" dirty="0">
                          <a:solidFill>
                            <a:schemeClr val="tx1"/>
                          </a:solidFill>
                          <a:effectLst/>
                          <a:latin typeface="+mn-lt"/>
                          <a:ea typeface="Tahoma" panose="020B0604030504040204" pitchFamily="34" charset="0"/>
                          <a:cs typeface="Calibri" panose="020F0502020204030204" pitchFamily="34" charset="0"/>
                        </a:rPr>
                        <a:t>Direct observation tools with focus on chronic disease and preventative care </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0" i="0" kern="1200" dirty="0">
                          <a:solidFill>
                            <a:schemeClr val="tx1"/>
                          </a:solidFill>
                          <a:effectLst/>
                          <a:latin typeface="+mn-lt"/>
                          <a:ea typeface="Tahoma" panose="020B0604030504040204" pitchFamily="34" charset="0"/>
                          <a:cs typeface="Calibri" panose="020F0502020204030204" pitchFamily="34" charset="0"/>
                        </a:rPr>
                        <a:t>Shift evals in continuity clinic</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Continuity/panel reports</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Chart review with focus on quality metrics and problem/med list updates</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Patient evaluations</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Billing and coding reports</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Shift evals in continuity clinic</a:t>
                      </a:r>
                    </a:p>
                    <a:p>
                      <a:pPr marL="34290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Completion and assessment of PDSA/QI project</a:t>
                      </a:r>
                      <a:r>
                        <a:rPr lang="en-US" sz="1800" b="0" i="0" dirty="0">
                          <a:solidFill>
                            <a:schemeClr val="tx1"/>
                          </a:solidFill>
                          <a:effectLst/>
                          <a:latin typeface="+mn-lt"/>
                          <a:ea typeface="Tahoma" panose="020B0604030504040204" pitchFamily="34" charset="0"/>
                          <a:cs typeface="Calibri" panose="020F0502020204030204" pitchFamily="34" charset="0"/>
                        </a:rPr>
                        <a:t> </a:t>
                      </a:r>
                      <a:endParaRPr lang="en-US" sz="1800" b="0" i="0" kern="100" dirty="0">
                        <a:solidFill>
                          <a:schemeClr val="tx1"/>
                        </a:solidFill>
                        <a:effectLst/>
                        <a:latin typeface="+mn-lt"/>
                        <a:ea typeface="Tahoma" panose="020B0604030504040204" pitchFamily="34" charset="0"/>
                        <a:cs typeface="Calibri" panose="020F0502020204030204" pitchFamily="34" charset="0"/>
                      </a:endParaRPr>
                    </a:p>
                  </a:txBody>
                  <a:tcPr marL="51435" marR="51435" marT="0" marB="0">
                    <a:noFill/>
                  </a:tcPr>
                </a:tc>
                <a:extLst>
                  <a:ext uri="{0D108BD9-81ED-4DB2-BD59-A6C34878D82A}">
                    <a16:rowId xmlns:a16="http://schemas.microsoft.com/office/drawing/2014/main" val="2091215226"/>
                  </a:ext>
                </a:extLst>
              </a:tr>
            </a:tbl>
          </a:graphicData>
        </a:graphic>
      </p:graphicFrame>
      <p:sp>
        <p:nvSpPr>
          <p:cNvPr id="5" name="TextBox 4">
            <a:extLst>
              <a:ext uri="{FF2B5EF4-FFF2-40B4-BE49-F238E27FC236}">
                <a16:creationId xmlns:a16="http://schemas.microsoft.com/office/drawing/2014/main" id="{477F4294-B060-537F-1A94-86FE1C8EB72B}"/>
              </a:ext>
            </a:extLst>
          </p:cNvPr>
          <p:cNvSpPr txBox="1"/>
          <p:nvPr/>
        </p:nvSpPr>
        <p:spPr>
          <a:xfrm>
            <a:off x="628650" y="3695366"/>
            <a:ext cx="4575266" cy="646331"/>
          </a:xfrm>
          <a:prstGeom prst="rect">
            <a:avLst/>
          </a:prstGeom>
          <a:noFill/>
        </p:spPr>
        <p:txBody>
          <a:bodyPr wrap="square">
            <a:spAutoFit/>
          </a:bodyPr>
          <a:lstStyle/>
          <a:p>
            <a:r>
              <a:rPr lang="en-US" b="1" dirty="0">
                <a:ea typeface="Times New Roman" panose="02020603050405020304" pitchFamily="18" charset="0"/>
              </a:rPr>
              <a:t>Sub-comps (Level 4):</a:t>
            </a:r>
            <a:endParaRPr lang="en-US" dirty="0">
              <a:ea typeface="Times New Roman" panose="02020603050405020304" pitchFamily="18" charset="0"/>
            </a:endParaRPr>
          </a:p>
          <a:p>
            <a:r>
              <a:rPr lang="en-US" b="1" dirty="0">
                <a:ea typeface="Calibri" panose="020F0502020204030204" pitchFamily="34" charset="0"/>
              </a:rPr>
              <a:t>PC</a:t>
            </a:r>
            <a:r>
              <a:rPr lang="en-US" dirty="0">
                <a:ea typeface="Calibri" panose="020F0502020204030204" pitchFamily="34" charset="0"/>
              </a:rPr>
              <a:t>-2,4,5  </a:t>
            </a:r>
            <a:r>
              <a:rPr lang="en-US" b="1" dirty="0">
                <a:ea typeface="Calibri" panose="020F0502020204030204" pitchFamily="34" charset="0"/>
              </a:rPr>
              <a:t>SBP</a:t>
            </a:r>
            <a:r>
              <a:rPr lang="en-US" dirty="0">
                <a:ea typeface="Calibri" panose="020F0502020204030204" pitchFamily="34" charset="0"/>
              </a:rPr>
              <a:t>-2  </a:t>
            </a:r>
            <a:r>
              <a:rPr lang="en-US" b="1" dirty="0">
                <a:ea typeface="Calibri" panose="020F0502020204030204" pitchFamily="34" charset="0"/>
              </a:rPr>
              <a:t>PBLI</a:t>
            </a:r>
            <a:r>
              <a:rPr lang="en-US" dirty="0">
                <a:ea typeface="Calibri" panose="020F0502020204030204" pitchFamily="34" charset="0"/>
              </a:rPr>
              <a:t>-1 </a:t>
            </a:r>
            <a:r>
              <a:rPr lang="en-US" b="1" dirty="0">
                <a:ea typeface="Calibri" panose="020F0502020204030204" pitchFamily="34" charset="0"/>
              </a:rPr>
              <a:t>ICS</a:t>
            </a:r>
            <a:r>
              <a:rPr lang="en-US" dirty="0">
                <a:ea typeface="Calibri" panose="020F0502020204030204" pitchFamily="34" charset="0"/>
              </a:rPr>
              <a:t>-1</a:t>
            </a:r>
            <a:r>
              <a:rPr lang="en-US" dirty="0"/>
              <a:t> </a:t>
            </a:r>
          </a:p>
        </p:txBody>
      </p:sp>
      <p:sp>
        <p:nvSpPr>
          <p:cNvPr id="3" name="TextBox 2">
            <a:extLst>
              <a:ext uri="{FF2B5EF4-FFF2-40B4-BE49-F238E27FC236}">
                <a16:creationId xmlns:a16="http://schemas.microsoft.com/office/drawing/2014/main" id="{7C3397D5-ADCE-1A8A-FF64-E191A4B0A7FE}"/>
              </a:ext>
            </a:extLst>
          </p:cNvPr>
          <p:cNvSpPr txBox="1"/>
          <p:nvPr/>
        </p:nvSpPr>
        <p:spPr>
          <a:xfrm>
            <a:off x="211756" y="1023184"/>
            <a:ext cx="221638" cy="369332"/>
          </a:xfrm>
          <a:prstGeom prst="rect">
            <a:avLst/>
          </a:prstGeom>
          <a:solidFill>
            <a:schemeClr val="accent6">
              <a:lumMod val="75000"/>
            </a:schemeClr>
          </a:solid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277058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D5BD-0A9C-B4BC-9CB1-4B9F41FB6796}"/>
              </a:ext>
            </a:extLst>
          </p:cNvPr>
          <p:cNvSpPr>
            <a:spLocks noGrp="1"/>
          </p:cNvSpPr>
          <p:nvPr>
            <p:ph type="title"/>
          </p:nvPr>
        </p:nvSpPr>
        <p:spPr>
          <a:xfrm>
            <a:off x="628650" y="2849"/>
            <a:ext cx="7886700" cy="994172"/>
          </a:xfrm>
        </p:spPr>
        <p:txBody>
          <a:bodyPr/>
          <a:lstStyle/>
          <a:p>
            <a:pPr algn="ctr"/>
            <a:r>
              <a:rPr lang="en-US" b="0" dirty="0">
                <a:solidFill>
                  <a:schemeClr val="tx1"/>
                </a:solidFill>
                <a:latin typeface="+mn-lt"/>
              </a:rPr>
              <a:t>Recommended tools by Outcome</a:t>
            </a:r>
          </a:p>
        </p:txBody>
      </p:sp>
      <p:graphicFrame>
        <p:nvGraphicFramePr>
          <p:cNvPr id="4" name="Content Placeholder 3">
            <a:extLst>
              <a:ext uri="{FF2B5EF4-FFF2-40B4-BE49-F238E27FC236}">
                <a16:creationId xmlns:a16="http://schemas.microsoft.com/office/drawing/2014/main" id="{D1A2B18A-A1BC-6D9B-4D74-60F21047F3FD}"/>
              </a:ext>
            </a:extLst>
          </p:cNvPr>
          <p:cNvGraphicFramePr>
            <a:graphicFrameLocks noGrp="1"/>
          </p:cNvGraphicFramePr>
          <p:nvPr>
            <p:ph idx="1"/>
            <p:extLst>
              <p:ext uri="{D42A27DB-BD31-4B8C-83A1-F6EECF244321}">
                <p14:modId xmlns:p14="http://schemas.microsoft.com/office/powerpoint/2010/main" val="1901932123"/>
              </p:ext>
            </p:extLst>
          </p:nvPr>
        </p:nvGraphicFramePr>
        <p:xfrm>
          <a:off x="365760" y="997021"/>
          <a:ext cx="8405948" cy="2539748"/>
        </p:xfrm>
        <a:graphic>
          <a:graphicData uri="http://schemas.openxmlformats.org/drawingml/2006/table">
            <a:tbl>
              <a:tblPr firstRow="1" firstCol="1" bandRow="1">
                <a:tableStyleId>{0660B408-B3CF-4A94-85FC-2B1E0A45F4A2}</a:tableStyleId>
              </a:tblPr>
              <a:tblGrid>
                <a:gridCol w="2917223">
                  <a:extLst>
                    <a:ext uri="{9D8B030D-6E8A-4147-A177-3AD203B41FA5}">
                      <a16:colId xmlns:a16="http://schemas.microsoft.com/office/drawing/2014/main" val="1404777338"/>
                    </a:ext>
                  </a:extLst>
                </a:gridCol>
                <a:gridCol w="5488725">
                  <a:extLst>
                    <a:ext uri="{9D8B030D-6E8A-4147-A177-3AD203B41FA5}">
                      <a16:colId xmlns:a16="http://schemas.microsoft.com/office/drawing/2014/main" val="423612351"/>
                    </a:ext>
                  </a:extLst>
                </a:gridCol>
              </a:tblGrid>
              <a:tr h="2539748">
                <a:tc>
                  <a:txBody>
                    <a:bodyPr/>
                    <a:lstStyle/>
                    <a:p>
                      <a:pPr marL="514350" marR="0" lvl="0" indent="-514350">
                        <a:spcBef>
                          <a:spcPts val="0"/>
                        </a:spcBef>
                        <a:spcAft>
                          <a:spcPts val="0"/>
                        </a:spcAft>
                        <a:buFont typeface="+mj-lt"/>
                        <a:buAutoNum type="arabicPeriod" startAt="3"/>
                      </a:pPr>
                      <a:endParaRPr lang="en-US" sz="2000" b="1" kern="100" dirty="0">
                        <a:solidFill>
                          <a:schemeClr val="tx1"/>
                        </a:solidFill>
                        <a:effectLst/>
                      </a:endParaRPr>
                    </a:p>
                    <a:p>
                      <a:pPr marL="514350" marR="0" lvl="0" indent="-514350">
                        <a:spcBef>
                          <a:spcPts val="0"/>
                        </a:spcBef>
                        <a:spcAft>
                          <a:spcPts val="0"/>
                        </a:spcAft>
                        <a:buFont typeface="+mj-lt"/>
                        <a:buAutoNum type="arabicPeriod" startAt="3"/>
                      </a:pPr>
                      <a:r>
                        <a:rPr lang="en-US" sz="2000" b="1" kern="1200" dirty="0">
                          <a:solidFill>
                            <a:schemeClr val="bg1"/>
                          </a:solidFill>
                          <a:effectLst/>
                        </a:rPr>
                        <a:t>Diagnose and manage acute illness and injury for people of all ages in the emergency room or hospital </a:t>
                      </a:r>
                      <a:endParaRPr lang="en-US" sz="2000" b="1"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accent6">
                        <a:lumMod val="75000"/>
                      </a:schemeClr>
                    </a:solidFill>
                  </a:tcPr>
                </a:tc>
                <a:tc>
                  <a:txBody>
                    <a:bodyPr/>
                    <a:lstStyle/>
                    <a:p>
                      <a:pPr marL="342900" lvl="0" indent="-342900">
                        <a:buFont typeface="Wingdings" pitchFamily="2" charset="2"/>
                        <a:buChar char="q"/>
                      </a:pPr>
                      <a:endParaRPr lang="en-US" sz="2100" b="0" kern="1200" dirty="0">
                        <a:solidFill>
                          <a:schemeClr val="tx1"/>
                        </a:solidFill>
                        <a:effectLst/>
                      </a:endParaRPr>
                    </a:p>
                    <a:p>
                      <a:pPr marL="285750" lvl="0" indent="-285750">
                        <a:buFont typeface="Wingdings" pitchFamily="2" charset="2"/>
                        <a:buChar char="q"/>
                      </a:pPr>
                      <a:r>
                        <a:rPr lang="en-US" sz="1800" b="0" kern="1200" dirty="0">
                          <a:solidFill>
                            <a:schemeClr val="tx1"/>
                          </a:solidFill>
                          <a:effectLst/>
                        </a:rPr>
                        <a:t>Direct observation in the ER, hospital setting</a:t>
                      </a:r>
                    </a:p>
                    <a:p>
                      <a:pPr marL="285750" lvl="0" indent="-285750">
                        <a:buFont typeface="Wingdings" pitchFamily="2" charset="2"/>
                        <a:buChar char="q"/>
                      </a:pPr>
                      <a:r>
                        <a:rPr lang="en-US" sz="1800" b="0" kern="1200" dirty="0">
                          <a:solidFill>
                            <a:schemeClr val="tx1"/>
                          </a:solidFill>
                          <a:effectLst/>
                        </a:rPr>
                        <a:t>“Shift” assessments in the acute setting</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0" kern="1200" dirty="0">
                          <a:solidFill>
                            <a:schemeClr val="tx1"/>
                          </a:solidFill>
                          <a:effectLst/>
                        </a:rPr>
                        <a:t>Successful completion of ACLS, other SIM training</a:t>
                      </a:r>
                    </a:p>
                    <a:p>
                      <a:pPr marL="285750" lvl="0" indent="-285750">
                        <a:buFont typeface="Wingdings" pitchFamily="2" charset="2"/>
                        <a:buChar char="q"/>
                      </a:pPr>
                      <a:r>
                        <a:rPr lang="en-US" sz="1800" b="0" kern="1200" dirty="0">
                          <a:solidFill>
                            <a:schemeClr val="tx1"/>
                          </a:solidFill>
                          <a:effectLst/>
                        </a:rPr>
                        <a:t>Chart Stimulated Recall (CSR)</a:t>
                      </a:r>
                    </a:p>
                    <a:p>
                      <a:pPr marL="285750" indent="-285750">
                        <a:buFont typeface="Wingdings" pitchFamily="2" charset="2"/>
                        <a:buChar char="q"/>
                      </a:pPr>
                      <a:r>
                        <a:rPr lang="en-US" sz="1800" b="0" dirty="0">
                          <a:solidFill>
                            <a:schemeClr val="tx1"/>
                          </a:solidFill>
                          <a:effectLst/>
                        </a:rPr>
                        <a:t>360 evals including hospital staff re: collaboration, discharge planning</a:t>
                      </a:r>
                    </a:p>
                    <a:p>
                      <a:pPr marL="285750" indent="-285750">
                        <a:buFont typeface="Wingdings" pitchFamily="2" charset="2"/>
                        <a:buChar char="q"/>
                      </a:pPr>
                      <a:r>
                        <a:rPr lang="en-US" sz="1800" b="0" kern="100" dirty="0">
                          <a:solidFill>
                            <a:schemeClr val="tx1"/>
                          </a:solidFill>
                          <a:effectLst/>
                        </a:rPr>
                        <a:t>End of rotation evaluations for ER and inpatients</a:t>
                      </a:r>
                      <a:endParaRPr lang="en-US" sz="1800" b="0" i="0" kern="100" dirty="0">
                        <a:solidFill>
                          <a:schemeClr val="tx1"/>
                        </a:solidFill>
                        <a:effectLst/>
                        <a:latin typeface="Calibri" panose="020F0502020204030204" pitchFamily="34" charset="0"/>
                        <a:ea typeface="Tahoma" panose="020B0604030504040204" pitchFamily="34" charset="0"/>
                        <a:cs typeface="Calibri" panose="020F0502020204030204" pitchFamily="34" charset="0"/>
                      </a:endParaRPr>
                    </a:p>
                  </a:txBody>
                  <a:tcPr marL="51435" marR="51435" marT="0" marB="0">
                    <a:noFill/>
                  </a:tcPr>
                </a:tc>
                <a:extLst>
                  <a:ext uri="{0D108BD9-81ED-4DB2-BD59-A6C34878D82A}">
                    <a16:rowId xmlns:a16="http://schemas.microsoft.com/office/drawing/2014/main" val="2091215226"/>
                  </a:ext>
                </a:extLst>
              </a:tr>
            </a:tbl>
          </a:graphicData>
        </a:graphic>
      </p:graphicFrame>
      <p:sp>
        <p:nvSpPr>
          <p:cNvPr id="5" name="TextBox 4">
            <a:extLst>
              <a:ext uri="{FF2B5EF4-FFF2-40B4-BE49-F238E27FC236}">
                <a16:creationId xmlns:a16="http://schemas.microsoft.com/office/drawing/2014/main" id="{477F4294-B060-537F-1A94-86FE1C8EB72B}"/>
              </a:ext>
            </a:extLst>
          </p:cNvPr>
          <p:cNvSpPr txBox="1"/>
          <p:nvPr/>
        </p:nvSpPr>
        <p:spPr>
          <a:xfrm>
            <a:off x="365760" y="3690955"/>
            <a:ext cx="4575266" cy="646331"/>
          </a:xfrm>
          <a:prstGeom prst="rect">
            <a:avLst/>
          </a:prstGeom>
          <a:noFill/>
        </p:spPr>
        <p:txBody>
          <a:bodyPr wrap="square">
            <a:spAutoFit/>
          </a:bodyPr>
          <a:lstStyle/>
          <a:p>
            <a:r>
              <a:rPr lang="en-US" b="1" dirty="0">
                <a:ea typeface="Times New Roman" panose="02020603050405020304" pitchFamily="18" charset="0"/>
              </a:rPr>
              <a:t>Sub-comps (Level 4):</a:t>
            </a:r>
            <a:endParaRPr lang="en-US" dirty="0">
              <a:ea typeface="Times New Roman" panose="02020603050405020304" pitchFamily="18" charset="0"/>
            </a:endParaRPr>
          </a:p>
          <a:p>
            <a:r>
              <a:rPr lang="en-US" b="1" dirty="0">
                <a:ea typeface="Calibri" panose="020F0502020204030204" pitchFamily="34" charset="0"/>
              </a:rPr>
              <a:t>PC</a:t>
            </a:r>
            <a:r>
              <a:rPr lang="en-US" dirty="0">
                <a:ea typeface="Calibri" panose="020F0502020204030204" pitchFamily="34" charset="0"/>
              </a:rPr>
              <a:t>-1,4  </a:t>
            </a:r>
            <a:r>
              <a:rPr lang="en-US" b="1" dirty="0">
                <a:ea typeface="Calibri" panose="020F0502020204030204" pitchFamily="34" charset="0"/>
              </a:rPr>
              <a:t>MK</a:t>
            </a:r>
            <a:r>
              <a:rPr lang="en-US" dirty="0">
                <a:ea typeface="Calibri" panose="020F0502020204030204" pitchFamily="34" charset="0"/>
              </a:rPr>
              <a:t>-2  </a:t>
            </a:r>
            <a:r>
              <a:rPr lang="en-US" b="1" dirty="0">
                <a:ea typeface="Calibri" panose="020F0502020204030204" pitchFamily="34" charset="0"/>
              </a:rPr>
              <a:t>ICS</a:t>
            </a:r>
            <a:r>
              <a:rPr lang="en-US" dirty="0">
                <a:ea typeface="Calibri" panose="020F0502020204030204" pitchFamily="34" charset="0"/>
              </a:rPr>
              <a:t>-1</a:t>
            </a:r>
            <a:r>
              <a:rPr lang="en-US" dirty="0"/>
              <a:t> </a:t>
            </a:r>
          </a:p>
        </p:txBody>
      </p:sp>
      <p:sp>
        <p:nvSpPr>
          <p:cNvPr id="3" name="TextBox 2">
            <a:extLst>
              <a:ext uri="{FF2B5EF4-FFF2-40B4-BE49-F238E27FC236}">
                <a16:creationId xmlns:a16="http://schemas.microsoft.com/office/drawing/2014/main" id="{212CD7FB-ECFA-885C-49ED-BEBF8851555C}"/>
              </a:ext>
            </a:extLst>
          </p:cNvPr>
          <p:cNvSpPr txBox="1"/>
          <p:nvPr/>
        </p:nvSpPr>
        <p:spPr>
          <a:xfrm>
            <a:off x="365760" y="1270535"/>
            <a:ext cx="301686" cy="369332"/>
          </a:xfrm>
          <a:prstGeom prst="rect">
            <a:avLst/>
          </a:prstGeom>
          <a:solidFill>
            <a:schemeClr val="accent6">
              <a:lumMod val="75000"/>
            </a:schemeClr>
          </a:solidFill>
        </p:spPr>
        <p:txBody>
          <a:bodyPr wrap="none" rtlCol="0">
            <a:spAutoFit/>
          </a:bodyPr>
          <a:lstStyle/>
          <a:p>
            <a:r>
              <a:rPr lang="en-US" dirty="0">
                <a:solidFill>
                  <a:schemeClr val="bg1"/>
                </a:solidFill>
              </a:rPr>
              <a:t>2</a:t>
            </a:r>
          </a:p>
        </p:txBody>
      </p:sp>
    </p:spTree>
    <p:extLst>
      <p:ext uri="{BB962C8B-B14F-4D97-AF65-F5344CB8AC3E}">
        <p14:creationId xmlns:p14="http://schemas.microsoft.com/office/powerpoint/2010/main" val="278551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D5BD-0A9C-B4BC-9CB1-4B9F41FB6796}"/>
              </a:ext>
            </a:extLst>
          </p:cNvPr>
          <p:cNvSpPr>
            <a:spLocks noGrp="1"/>
          </p:cNvSpPr>
          <p:nvPr>
            <p:ph type="title"/>
          </p:nvPr>
        </p:nvSpPr>
        <p:spPr>
          <a:xfrm>
            <a:off x="628650" y="0"/>
            <a:ext cx="7886700" cy="850900"/>
          </a:xfrm>
        </p:spPr>
        <p:txBody>
          <a:bodyPr/>
          <a:lstStyle/>
          <a:p>
            <a:pPr algn="ctr"/>
            <a:r>
              <a:rPr lang="en-US" b="0" dirty="0">
                <a:solidFill>
                  <a:schemeClr val="tx1"/>
                </a:solidFill>
                <a:latin typeface="+mn-lt"/>
              </a:rPr>
              <a:t>Recommended tools by Outcome</a:t>
            </a:r>
          </a:p>
        </p:txBody>
      </p:sp>
      <p:graphicFrame>
        <p:nvGraphicFramePr>
          <p:cNvPr id="4" name="Content Placeholder 3">
            <a:extLst>
              <a:ext uri="{FF2B5EF4-FFF2-40B4-BE49-F238E27FC236}">
                <a16:creationId xmlns:a16="http://schemas.microsoft.com/office/drawing/2014/main" id="{D1A2B18A-A1BC-6D9B-4D74-60F21047F3FD}"/>
              </a:ext>
            </a:extLst>
          </p:cNvPr>
          <p:cNvGraphicFramePr>
            <a:graphicFrameLocks noGrp="1"/>
          </p:cNvGraphicFramePr>
          <p:nvPr>
            <p:ph idx="1"/>
            <p:extLst>
              <p:ext uri="{D42A27DB-BD31-4B8C-83A1-F6EECF244321}">
                <p14:modId xmlns:p14="http://schemas.microsoft.com/office/powerpoint/2010/main" val="2040777980"/>
              </p:ext>
            </p:extLst>
          </p:nvPr>
        </p:nvGraphicFramePr>
        <p:xfrm>
          <a:off x="372292" y="741680"/>
          <a:ext cx="8405948" cy="2892028"/>
        </p:xfrm>
        <a:graphic>
          <a:graphicData uri="http://schemas.openxmlformats.org/drawingml/2006/table">
            <a:tbl>
              <a:tblPr firstRow="1" firstCol="1" bandRow="1">
                <a:tableStyleId>{5C22544A-7EE6-4342-B048-85BDC9FD1C3A}</a:tableStyleId>
              </a:tblPr>
              <a:tblGrid>
                <a:gridCol w="3274479">
                  <a:extLst>
                    <a:ext uri="{9D8B030D-6E8A-4147-A177-3AD203B41FA5}">
                      <a16:colId xmlns:a16="http://schemas.microsoft.com/office/drawing/2014/main" val="1404777338"/>
                    </a:ext>
                  </a:extLst>
                </a:gridCol>
                <a:gridCol w="5131469">
                  <a:extLst>
                    <a:ext uri="{9D8B030D-6E8A-4147-A177-3AD203B41FA5}">
                      <a16:colId xmlns:a16="http://schemas.microsoft.com/office/drawing/2014/main" val="423612351"/>
                    </a:ext>
                  </a:extLst>
                </a:gridCol>
              </a:tblGrid>
              <a:tr h="2892028">
                <a:tc>
                  <a:txBody>
                    <a:bodyPr/>
                    <a:lstStyle/>
                    <a:p>
                      <a:pPr marL="342900" marR="0" lvl="0" indent="-342900">
                        <a:spcBef>
                          <a:spcPts val="0"/>
                        </a:spcBef>
                        <a:spcAft>
                          <a:spcPts val="0"/>
                        </a:spcAft>
                        <a:buFont typeface="+mj-lt"/>
                        <a:buAutoNum type="arabicPeriod"/>
                      </a:pPr>
                      <a:endParaRPr lang="en-US" sz="2100" b="0" i="0" kern="100" dirty="0">
                        <a:solidFill>
                          <a:schemeClr val="tx1"/>
                        </a:solidFill>
                        <a:effectLst/>
                        <a:latin typeface="+mn-lt"/>
                      </a:endParaRPr>
                    </a:p>
                    <a:p>
                      <a:pPr marL="514350" marR="0" lvl="0" indent="-514350">
                        <a:spcBef>
                          <a:spcPts val="0"/>
                        </a:spcBef>
                        <a:spcAft>
                          <a:spcPts val="0"/>
                        </a:spcAft>
                        <a:buFont typeface="+mj-lt"/>
                        <a:buAutoNum type="arabicPeriod" startAt="4"/>
                      </a:pPr>
                      <a:r>
                        <a:rPr lang="en-US" sz="2100" b="0" i="0" kern="1200" dirty="0">
                          <a:solidFill>
                            <a:schemeClr val="bg1"/>
                          </a:solidFill>
                          <a:effectLst/>
                          <a:latin typeface="+mn-lt"/>
                          <a:ea typeface="+mn-ea"/>
                          <a:cs typeface="+mn-cs"/>
                        </a:rPr>
                        <a:t>Provide comprehensive care of children, including diagnosis and mgt of the acutely ill child and routine preventive care </a:t>
                      </a:r>
                      <a:endParaRPr lang="en-US" sz="2100" kern="100" dirty="0">
                        <a:solidFill>
                          <a:schemeClr val="bg1"/>
                        </a:solidFill>
                        <a:effectLst/>
                        <a:latin typeface="+mn-lt"/>
                        <a:ea typeface="Times New Roman" panose="02020603050405020304" pitchFamily="18" charset="0"/>
                        <a:cs typeface="Times New Roman" panose="02020603050405020304" pitchFamily="18" charset="0"/>
                      </a:endParaRPr>
                    </a:p>
                  </a:txBody>
                  <a:tcPr marL="51435" marR="51435" marT="0" marB="0">
                    <a:solidFill>
                      <a:schemeClr val="accent6">
                        <a:lumMod val="75000"/>
                      </a:schemeClr>
                    </a:solidFill>
                  </a:tcPr>
                </a:tc>
                <a:tc>
                  <a:txBody>
                    <a:bodyPr/>
                    <a:lstStyle/>
                    <a:p>
                      <a:pPr marL="342900" lvl="0" indent="-342900">
                        <a:buFont typeface="Wingdings" pitchFamily="2" charset="2"/>
                        <a:buChar char="q"/>
                      </a:pPr>
                      <a:endParaRPr lang="en-US" sz="1800" b="0" i="0" kern="1200" dirty="0">
                        <a:solidFill>
                          <a:schemeClr val="tx1"/>
                        </a:solidFill>
                        <a:effectLst/>
                        <a:latin typeface="+mn-lt"/>
                        <a:ea typeface="+mn-ea"/>
                        <a:cs typeface="+mn-cs"/>
                      </a:endParaRP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Direct observation in the ER, hospital setting</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Direct observation well child care, acute illness in the clinic setting</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0" i="0" kern="1200" dirty="0">
                          <a:solidFill>
                            <a:schemeClr val="tx1"/>
                          </a:solidFill>
                          <a:effectLst/>
                          <a:latin typeface="+mn-lt"/>
                          <a:ea typeface="Tahoma" panose="020B0604030504040204" pitchFamily="34" charset="0"/>
                          <a:cs typeface="Calibri" panose="020F0502020204030204" pitchFamily="34" charset="0"/>
                        </a:rPr>
                        <a:t>Successful completion of NRP, PALS, or other SIM training</a:t>
                      </a:r>
                    </a:p>
                    <a:p>
                      <a:pPr marL="342900" lvl="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“Shift” assessments for dedicated care of this age group</a:t>
                      </a:r>
                    </a:p>
                    <a:p>
                      <a:pPr marL="342900" indent="-34290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Chart reviews - immunizations rates</a:t>
                      </a:r>
                      <a:r>
                        <a:rPr lang="en-US" sz="1800" b="0" i="0" dirty="0">
                          <a:solidFill>
                            <a:schemeClr val="tx1"/>
                          </a:solidFill>
                          <a:effectLst/>
                          <a:latin typeface="+mn-lt"/>
                          <a:ea typeface="Tahoma" panose="020B0604030504040204" pitchFamily="34" charset="0"/>
                          <a:cs typeface="Calibri" panose="020F0502020204030204" pitchFamily="34" charset="0"/>
                        </a:rPr>
                        <a:t> </a:t>
                      </a:r>
                    </a:p>
                    <a:p>
                      <a:pPr marL="342900" indent="-342900">
                        <a:buFont typeface="Wingdings" pitchFamily="2" charset="2"/>
                        <a:buChar char="q"/>
                      </a:pPr>
                      <a:r>
                        <a:rPr lang="en-US" sz="1800" b="0" i="0" kern="100" dirty="0">
                          <a:solidFill>
                            <a:schemeClr val="tx1"/>
                          </a:solidFill>
                          <a:effectLst/>
                          <a:latin typeface="+mn-lt"/>
                          <a:ea typeface="Tahoma" panose="020B0604030504040204" pitchFamily="34" charset="0"/>
                          <a:cs typeface="Calibri" panose="020F0502020204030204" pitchFamily="34" charset="0"/>
                        </a:rPr>
                        <a:t>Chart stimulated recall</a:t>
                      </a:r>
                    </a:p>
                  </a:txBody>
                  <a:tcPr marL="51435" marR="51435" marT="0" marB="0">
                    <a:noFill/>
                  </a:tcPr>
                </a:tc>
                <a:extLst>
                  <a:ext uri="{0D108BD9-81ED-4DB2-BD59-A6C34878D82A}">
                    <a16:rowId xmlns:a16="http://schemas.microsoft.com/office/drawing/2014/main" val="2091215226"/>
                  </a:ext>
                </a:extLst>
              </a:tr>
            </a:tbl>
          </a:graphicData>
        </a:graphic>
      </p:graphicFrame>
      <p:sp>
        <p:nvSpPr>
          <p:cNvPr id="5" name="TextBox 4">
            <a:extLst>
              <a:ext uri="{FF2B5EF4-FFF2-40B4-BE49-F238E27FC236}">
                <a16:creationId xmlns:a16="http://schemas.microsoft.com/office/drawing/2014/main" id="{477F4294-B060-537F-1A94-86FE1C8EB72B}"/>
              </a:ext>
            </a:extLst>
          </p:cNvPr>
          <p:cNvSpPr txBox="1"/>
          <p:nvPr/>
        </p:nvSpPr>
        <p:spPr>
          <a:xfrm>
            <a:off x="372292" y="3759200"/>
            <a:ext cx="4575266" cy="646331"/>
          </a:xfrm>
          <a:prstGeom prst="rect">
            <a:avLst/>
          </a:prstGeom>
          <a:noFill/>
        </p:spPr>
        <p:txBody>
          <a:bodyPr wrap="square">
            <a:spAutoFit/>
          </a:bodyPr>
          <a:lstStyle/>
          <a:p>
            <a:r>
              <a:rPr lang="en-US" b="1" dirty="0">
                <a:ea typeface="Times New Roman" panose="02020603050405020304" pitchFamily="18" charset="0"/>
              </a:rPr>
              <a:t>Sub-comps (Level 4):</a:t>
            </a:r>
            <a:endParaRPr lang="en-US" dirty="0">
              <a:ea typeface="Times New Roman" panose="02020603050405020304" pitchFamily="18" charset="0"/>
            </a:endParaRPr>
          </a:p>
          <a:p>
            <a:r>
              <a:rPr lang="en-US" b="1" dirty="0">
                <a:ea typeface="Calibri" panose="020F0502020204030204" pitchFamily="34" charset="0"/>
              </a:rPr>
              <a:t>PC</a:t>
            </a:r>
            <a:r>
              <a:rPr lang="en-US" dirty="0">
                <a:ea typeface="Calibri" panose="020F0502020204030204" pitchFamily="34" charset="0"/>
              </a:rPr>
              <a:t>-1,2,3,4  </a:t>
            </a:r>
            <a:r>
              <a:rPr lang="en-US" b="1" dirty="0">
                <a:ea typeface="Calibri" panose="020F0502020204030204" pitchFamily="34" charset="0"/>
              </a:rPr>
              <a:t>MK</a:t>
            </a:r>
            <a:r>
              <a:rPr lang="en-US" dirty="0">
                <a:ea typeface="Calibri" panose="020F0502020204030204" pitchFamily="34" charset="0"/>
              </a:rPr>
              <a:t>-1,2  </a:t>
            </a:r>
            <a:r>
              <a:rPr lang="en-US" b="1" dirty="0">
                <a:ea typeface="Calibri" panose="020F0502020204030204" pitchFamily="34" charset="0"/>
              </a:rPr>
              <a:t>SBP</a:t>
            </a:r>
            <a:r>
              <a:rPr lang="en-US" dirty="0">
                <a:ea typeface="Calibri" panose="020F0502020204030204" pitchFamily="34" charset="0"/>
              </a:rPr>
              <a:t>-2  </a:t>
            </a:r>
            <a:r>
              <a:rPr lang="en-US" b="1" dirty="0">
                <a:ea typeface="Calibri" panose="020F0502020204030204" pitchFamily="34" charset="0"/>
              </a:rPr>
              <a:t>PBLI-</a:t>
            </a:r>
            <a:r>
              <a:rPr lang="en-US" dirty="0">
                <a:ea typeface="Calibri" panose="020F0502020204030204" pitchFamily="34" charset="0"/>
              </a:rPr>
              <a:t>1  </a:t>
            </a:r>
            <a:r>
              <a:rPr lang="en-US" b="1" dirty="0">
                <a:ea typeface="Calibri" panose="020F0502020204030204" pitchFamily="34" charset="0"/>
              </a:rPr>
              <a:t>ICS</a:t>
            </a:r>
            <a:r>
              <a:rPr lang="en-US" dirty="0">
                <a:ea typeface="Calibri" panose="020F0502020204030204" pitchFamily="34" charset="0"/>
              </a:rPr>
              <a:t>-1</a:t>
            </a:r>
            <a:r>
              <a:rPr lang="en-US" dirty="0"/>
              <a:t> </a:t>
            </a:r>
          </a:p>
        </p:txBody>
      </p:sp>
      <p:sp>
        <p:nvSpPr>
          <p:cNvPr id="3" name="TextBox 2">
            <a:extLst>
              <a:ext uri="{FF2B5EF4-FFF2-40B4-BE49-F238E27FC236}">
                <a16:creationId xmlns:a16="http://schemas.microsoft.com/office/drawing/2014/main" id="{FCD47917-A802-3B7B-FBD9-1CDD1BF99604}"/>
              </a:ext>
            </a:extLst>
          </p:cNvPr>
          <p:cNvSpPr txBox="1"/>
          <p:nvPr/>
        </p:nvSpPr>
        <p:spPr>
          <a:xfrm>
            <a:off x="372293" y="1106905"/>
            <a:ext cx="293702" cy="369332"/>
          </a:xfrm>
          <a:prstGeom prst="rect">
            <a:avLst/>
          </a:prstGeom>
          <a:solidFill>
            <a:schemeClr val="accent6">
              <a:lumMod val="75000"/>
            </a:schemeClr>
          </a:solid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152574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D5BD-0A9C-B4BC-9CB1-4B9F41FB6796}"/>
              </a:ext>
            </a:extLst>
          </p:cNvPr>
          <p:cNvSpPr>
            <a:spLocks noGrp="1"/>
          </p:cNvSpPr>
          <p:nvPr>
            <p:ph type="title"/>
          </p:nvPr>
        </p:nvSpPr>
        <p:spPr>
          <a:xfrm>
            <a:off x="628650" y="-72403"/>
            <a:ext cx="7886700" cy="994172"/>
          </a:xfrm>
        </p:spPr>
        <p:txBody>
          <a:bodyPr/>
          <a:lstStyle/>
          <a:p>
            <a:pPr algn="ctr"/>
            <a:r>
              <a:rPr lang="en-US" b="0" dirty="0">
                <a:solidFill>
                  <a:schemeClr val="tx1"/>
                </a:solidFill>
                <a:latin typeface="+mn-lt"/>
              </a:rPr>
              <a:t>Recommended tools by Outcome</a:t>
            </a:r>
          </a:p>
        </p:txBody>
      </p:sp>
      <p:graphicFrame>
        <p:nvGraphicFramePr>
          <p:cNvPr id="4" name="Content Placeholder 3">
            <a:extLst>
              <a:ext uri="{FF2B5EF4-FFF2-40B4-BE49-F238E27FC236}">
                <a16:creationId xmlns:a16="http://schemas.microsoft.com/office/drawing/2014/main" id="{D1A2B18A-A1BC-6D9B-4D74-60F21047F3FD}"/>
              </a:ext>
            </a:extLst>
          </p:cNvPr>
          <p:cNvGraphicFramePr>
            <a:graphicFrameLocks noGrp="1"/>
          </p:cNvGraphicFramePr>
          <p:nvPr>
            <p:ph idx="1"/>
            <p:extLst>
              <p:ext uri="{D42A27DB-BD31-4B8C-83A1-F6EECF244321}">
                <p14:modId xmlns:p14="http://schemas.microsoft.com/office/powerpoint/2010/main" val="1568532433"/>
              </p:ext>
            </p:extLst>
          </p:nvPr>
        </p:nvGraphicFramePr>
        <p:xfrm>
          <a:off x="172370" y="801803"/>
          <a:ext cx="8759504" cy="3017520"/>
        </p:xfrm>
        <a:graphic>
          <a:graphicData uri="http://schemas.openxmlformats.org/drawingml/2006/table">
            <a:tbl>
              <a:tblPr firstRow="1" firstCol="1" bandRow="1">
                <a:tableStyleId>{5C22544A-7EE6-4342-B048-85BDC9FD1C3A}</a:tableStyleId>
              </a:tblPr>
              <a:tblGrid>
                <a:gridCol w="3644256">
                  <a:extLst>
                    <a:ext uri="{9D8B030D-6E8A-4147-A177-3AD203B41FA5}">
                      <a16:colId xmlns:a16="http://schemas.microsoft.com/office/drawing/2014/main" val="1404777338"/>
                    </a:ext>
                  </a:extLst>
                </a:gridCol>
                <a:gridCol w="5115248">
                  <a:extLst>
                    <a:ext uri="{9D8B030D-6E8A-4147-A177-3AD203B41FA5}">
                      <a16:colId xmlns:a16="http://schemas.microsoft.com/office/drawing/2014/main" val="423612351"/>
                    </a:ext>
                  </a:extLst>
                </a:gridCol>
              </a:tblGrid>
              <a:tr h="2868497">
                <a:tc>
                  <a:txBody>
                    <a:bodyPr/>
                    <a:lstStyle/>
                    <a:p>
                      <a:pPr marL="342900" marR="0" lvl="0" indent="-342900">
                        <a:spcBef>
                          <a:spcPts val="0"/>
                        </a:spcBef>
                        <a:spcAft>
                          <a:spcPts val="0"/>
                        </a:spcAft>
                        <a:buFont typeface="+mj-lt"/>
                        <a:buAutoNum type="arabicPeriod"/>
                      </a:pPr>
                      <a:endParaRPr lang="en-US" sz="2100" b="0" i="0" kern="100" dirty="0">
                        <a:solidFill>
                          <a:schemeClr val="tx1"/>
                        </a:solidFill>
                        <a:effectLst/>
                        <a:latin typeface="Calibri" panose="020F0502020204030204" pitchFamily="34" charset="0"/>
                      </a:endParaRPr>
                    </a:p>
                    <a:p>
                      <a:pPr marL="457200" marR="0" lvl="0" indent="-457200">
                        <a:spcBef>
                          <a:spcPts val="0"/>
                        </a:spcBef>
                        <a:spcAft>
                          <a:spcPts val="0"/>
                        </a:spcAft>
                        <a:buFont typeface="+mj-lt"/>
                        <a:buAutoNum type="arabicPeriod"/>
                      </a:pPr>
                      <a:r>
                        <a:rPr lang="en-US" sz="2000" b="1" kern="1200" dirty="0">
                          <a:solidFill>
                            <a:schemeClr val="lt1"/>
                          </a:solidFill>
                          <a:effectLst/>
                          <a:latin typeface="+mn-lt"/>
                          <a:ea typeface="+mn-ea"/>
                          <a:cs typeface="+mn-cs"/>
                        </a:rPr>
                        <a:t>Develop effective communication and constructive relationships with patients, clinical teams, and consultants</a:t>
                      </a:r>
                      <a:r>
                        <a:rPr lang="en-US" sz="2000" dirty="0">
                          <a:effectLst/>
                        </a:rPr>
                        <a:t> </a:t>
                      </a:r>
                      <a:endParaRPr lang="en-US" sz="2000" kern="100" dirty="0">
                        <a:solidFill>
                          <a:schemeClr val="bg1"/>
                        </a:solidFill>
                        <a:effectLst/>
                        <a:latin typeface="+mn-lt"/>
                        <a:ea typeface="Times New Roman" panose="02020603050405020304" pitchFamily="18" charset="0"/>
                        <a:cs typeface="Times New Roman" panose="02020603050405020304" pitchFamily="18" charset="0"/>
                      </a:endParaRPr>
                    </a:p>
                  </a:txBody>
                  <a:tcPr marL="51435" marR="51435" marT="0" marB="0">
                    <a:solidFill>
                      <a:schemeClr val="accent6">
                        <a:lumMod val="75000"/>
                      </a:schemeClr>
                    </a:solidFill>
                  </a:tcPr>
                </a:tc>
                <a:tc>
                  <a:txBody>
                    <a:bodyPr/>
                    <a:lstStyle/>
                    <a:p>
                      <a:pPr marL="342900" marR="0" lvl="0" indent="-342900">
                        <a:spcBef>
                          <a:spcPts val="0"/>
                        </a:spcBef>
                        <a:spcAft>
                          <a:spcPts val="0"/>
                        </a:spcAft>
                        <a:buFont typeface="Wingdings" pitchFamily="2" charset="2"/>
                        <a:buChar char="¨"/>
                      </a:pPr>
                      <a:endParaRPr lang="en-US" sz="180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b="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Direct observation using a Mobile App</a:t>
                      </a:r>
                      <a:endParaRPr lang="en-US"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b="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Direct observation tools with focus on communication, PCOF is one example.</a:t>
                      </a:r>
                      <a:endParaRPr lang="en-US"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b="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Hand-off observation using I-pass</a:t>
                      </a:r>
                      <a:endParaRPr lang="en-US"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b="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Consultant feedback/assessment</a:t>
                      </a:r>
                      <a:endParaRPr lang="en-US"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b="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Multi-source Feedback/360 Eval- patient evals, peer evals, staff evals-Inpt/OutPt</a:t>
                      </a:r>
                      <a:endParaRPr lang="en-US"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itchFamily="2" charset="2"/>
                        <a:buChar char="¨"/>
                      </a:pPr>
                      <a:r>
                        <a:rPr lang="en-US" sz="1800" b="0" kern="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Chart reviews that look at documentation</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0" kern="1200" dirty="0">
                          <a:solidFill>
                            <a:schemeClr val="tx1"/>
                          </a:solidFill>
                          <a:effectLst/>
                        </a:rPr>
                        <a:t>Chart Stimulated Recall (CSR)</a:t>
                      </a:r>
                    </a:p>
                    <a:p>
                      <a:pPr marL="342900" marR="0" lvl="0" indent="-342900">
                        <a:spcBef>
                          <a:spcPts val="0"/>
                        </a:spcBef>
                        <a:spcAft>
                          <a:spcPts val="0"/>
                        </a:spcAft>
                        <a:buFont typeface="Wingdings" pitchFamily="2" charset="2"/>
                        <a:buChar char="¨"/>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91215226"/>
                  </a:ext>
                </a:extLst>
              </a:tr>
            </a:tbl>
          </a:graphicData>
        </a:graphic>
      </p:graphicFrame>
      <p:sp>
        <p:nvSpPr>
          <p:cNvPr id="5" name="TextBox 4">
            <a:extLst>
              <a:ext uri="{FF2B5EF4-FFF2-40B4-BE49-F238E27FC236}">
                <a16:creationId xmlns:a16="http://schemas.microsoft.com/office/drawing/2014/main" id="{477F4294-B060-537F-1A94-86FE1C8EB72B}"/>
              </a:ext>
            </a:extLst>
          </p:cNvPr>
          <p:cNvSpPr txBox="1"/>
          <p:nvPr/>
        </p:nvSpPr>
        <p:spPr>
          <a:xfrm>
            <a:off x="628650" y="3819323"/>
            <a:ext cx="4575266" cy="646331"/>
          </a:xfrm>
          <a:prstGeom prst="rect">
            <a:avLst/>
          </a:prstGeom>
          <a:noFill/>
        </p:spPr>
        <p:txBody>
          <a:bodyPr wrap="square">
            <a:spAutoFit/>
          </a:bodyPr>
          <a:lstStyle/>
          <a:p>
            <a:pPr marL="0" marR="0">
              <a:spcBef>
                <a:spcPts val="0"/>
              </a:spcBef>
              <a:spcAft>
                <a:spcPts val="0"/>
              </a:spcAft>
            </a:pPr>
            <a:r>
              <a:rPr lang="en-US" sz="1800" b="1" dirty="0">
                <a:solidFill>
                  <a:srgbClr val="333333"/>
                </a:solidFill>
                <a:effectLst/>
                <a:latin typeface="Calibri" panose="020F0502020204030204" pitchFamily="34" charset="0"/>
                <a:ea typeface="Times New Roman" panose="02020603050405020304" pitchFamily="18" charset="0"/>
              </a:rPr>
              <a:t>Sub-comps (Level 4):</a:t>
            </a: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333333"/>
                </a:solidFill>
                <a:effectLst/>
                <a:latin typeface="Calibri" panose="020F0502020204030204" pitchFamily="34" charset="0"/>
                <a:ea typeface="Calibri" panose="020F0502020204030204" pitchFamily="34" charset="0"/>
              </a:rPr>
              <a:t>PC-</a:t>
            </a:r>
            <a:r>
              <a:rPr lang="en-US" sz="1800" dirty="0">
                <a:solidFill>
                  <a:srgbClr val="333333"/>
                </a:solidFill>
                <a:effectLst/>
                <a:latin typeface="Calibri" panose="020F0502020204030204" pitchFamily="34" charset="0"/>
                <a:ea typeface="Calibri" panose="020F0502020204030204" pitchFamily="34" charset="0"/>
              </a:rPr>
              <a:t>2,3,4  </a:t>
            </a:r>
            <a:r>
              <a:rPr lang="en-US" sz="1800" b="1" dirty="0">
                <a:solidFill>
                  <a:srgbClr val="333333"/>
                </a:solidFill>
                <a:effectLst/>
                <a:latin typeface="Calibri" panose="020F0502020204030204" pitchFamily="34" charset="0"/>
                <a:ea typeface="Calibri" panose="020F0502020204030204" pitchFamily="34" charset="0"/>
              </a:rPr>
              <a:t>SBP</a:t>
            </a:r>
            <a:r>
              <a:rPr lang="en-US" sz="1800" dirty="0">
                <a:solidFill>
                  <a:srgbClr val="333333"/>
                </a:solidFill>
                <a:effectLst/>
                <a:latin typeface="Calibri" panose="020F0502020204030204" pitchFamily="34" charset="0"/>
                <a:ea typeface="Calibri" panose="020F0502020204030204" pitchFamily="34" charset="0"/>
              </a:rPr>
              <a:t>-2  </a:t>
            </a:r>
            <a:r>
              <a:rPr lang="en-US" sz="1800" b="1" dirty="0">
                <a:solidFill>
                  <a:srgbClr val="333333"/>
                </a:solidFill>
                <a:effectLst/>
                <a:latin typeface="Calibri" panose="020F0502020204030204" pitchFamily="34" charset="0"/>
                <a:ea typeface="Calibri" panose="020F0502020204030204" pitchFamily="34" charset="0"/>
              </a:rPr>
              <a:t>ICS-</a:t>
            </a:r>
            <a:r>
              <a:rPr lang="en-US" sz="1800" dirty="0">
                <a:solidFill>
                  <a:srgbClr val="333333"/>
                </a:solidFill>
                <a:effectLst/>
                <a:latin typeface="Calibri" panose="020F0502020204030204" pitchFamily="34" charset="0"/>
                <a:ea typeface="Calibri" panose="020F0502020204030204" pitchFamily="34" charset="0"/>
              </a:rPr>
              <a:t>1,2,3</a:t>
            </a:r>
            <a:r>
              <a:rPr lang="en-US" dirty="0">
                <a:effectLst/>
              </a:rPr>
              <a:t> </a:t>
            </a:r>
            <a:endParaRPr lang="en-US" dirty="0"/>
          </a:p>
        </p:txBody>
      </p:sp>
      <p:sp>
        <p:nvSpPr>
          <p:cNvPr id="3" name="TextBox 2">
            <a:extLst>
              <a:ext uri="{FF2B5EF4-FFF2-40B4-BE49-F238E27FC236}">
                <a16:creationId xmlns:a16="http://schemas.microsoft.com/office/drawing/2014/main" id="{2CDAF857-33B1-C59B-7102-CA7B2865B89F}"/>
              </a:ext>
            </a:extLst>
          </p:cNvPr>
          <p:cNvSpPr txBox="1"/>
          <p:nvPr/>
        </p:nvSpPr>
        <p:spPr>
          <a:xfrm>
            <a:off x="212126" y="1145406"/>
            <a:ext cx="338365" cy="369332"/>
          </a:xfrm>
          <a:prstGeom prst="rect">
            <a:avLst/>
          </a:prstGeom>
          <a:solidFill>
            <a:schemeClr val="accent6">
              <a:lumMod val="75000"/>
            </a:schemeClr>
          </a:solid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433295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D5BD-0A9C-B4BC-9CB1-4B9F41FB6796}"/>
              </a:ext>
            </a:extLst>
          </p:cNvPr>
          <p:cNvSpPr>
            <a:spLocks noGrp="1"/>
          </p:cNvSpPr>
          <p:nvPr>
            <p:ph type="title"/>
          </p:nvPr>
        </p:nvSpPr>
        <p:spPr>
          <a:xfrm>
            <a:off x="939800" y="-100344"/>
            <a:ext cx="7575550" cy="994172"/>
          </a:xfrm>
        </p:spPr>
        <p:txBody>
          <a:bodyPr/>
          <a:lstStyle/>
          <a:p>
            <a:pPr algn="ctr"/>
            <a:r>
              <a:rPr lang="en-US" b="0" dirty="0">
                <a:solidFill>
                  <a:schemeClr val="tx1"/>
                </a:solidFill>
                <a:latin typeface="+mn-lt"/>
              </a:rPr>
              <a:t>Recommended tools by Outcome</a:t>
            </a:r>
          </a:p>
        </p:txBody>
      </p:sp>
      <p:graphicFrame>
        <p:nvGraphicFramePr>
          <p:cNvPr id="4" name="Content Placeholder 3">
            <a:extLst>
              <a:ext uri="{FF2B5EF4-FFF2-40B4-BE49-F238E27FC236}">
                <a16:creationId xmlns:a16="http://schemas.microsoft.com/office/drawing/2014/main" id="{D1A2B18A-A1BC-6D9B-4D74-60F21047F3FD}"/>
              </a:ext>
            </a:extLst>
          </p:cNvPr>
          <p:cNvGraphicFramePr>
            <a:graphicFrameLocks noGrp="1"/>
          </p:cNvGraphicFramePr>
          <p:nvPr>
            <p:ph idx="1"/>
            <p:extLst>
              <p:ext uri="{D42A27DB-BD31-4B8C-83A1-F6EECF244321}">
                <p14:modId xmlns:p14="http://schemas.microsoft.com/office/powerpoint/2010/main" val="3391894812"/>
              </p:ext>
            </p:extLst>
          </p:nvPr>
        </p:nvGraphicFramePr>
        <p:xfrm>
          <a:off x="406399" y="961897"/>
          <a:ext cx="8634543" cy="2644903"/>
        </p:xfrm>
        <a:graphic>
          <a:graphicData uri="http://schemas.openxmlformats.org/drawingml/2006/table">
            <a:tbl>
              <a:tblPr firstRow="1" firstCol="1" bandRow="1">
                <a:tableStyleId>{5C22544A-7EE6-4342-B048-85BDC9FD1C3A}</a:tableStyleId>
              </a:tblPr>
              <a:tblGrid>
                <a:gridCol w="3363527">
                  <a:extLst>
                    <a:ext uri="{9D8B030D-6E8A-4147-A177-3AD203B41FA5}">
                      <a16:colId xmlns:a16="http://schemas.microsoft.com/office/drawing/2014/main" val="1404777338"/>
                    </a:ext>
                  </a:extLst>
                </a:gridCol>
                <a:gridCol w="5271016">
                  <a:extLst>
                    <a:ext uri="{9D8B030D-6E8A-4147-A177-3AD203B41FA5}">
                      <a16:colId xmlns:a16="http://schemas.microsoft.com/office/drawing/2014/main" val="423612351"/>
                    </a:ext>
                  </a:extLst>
                </a:gridCol>
              </a:tblGrid>
              <a:tr h="2644903">
                <a:tc>
                  <a:txBody>
                    <a:bodyPr/>
                    <a:lstStyle/>
                    <a:p>
                      <a:pPr marL="342900" marR="0" lvl="0" indent="-342900">
                        <a:spcBef>
                          <a:spcPts val="0"/>
                        </a:spcBef>
                        <a:spcAft>
                          <a:spcPts val="0"/>
                        </a:spcAft>
                        <a:buFont typeface="+mj-lt"/>
                        <a:buAutoNum type="arabicPeriod"/>
                      </a:pPr>
                      <a:endParaRPr lang="en-US" sz="2100" b="0" i="0" kern="100" dirty="0">
                        <a:solidFill>
                          <a:schemeClr val="bg1"/>
                        </a:solidFill>
                        <a:effectLst/>
                        <a:latin typeface="+mn-lt"/>
                      </a:endParaRPr>
                    </a:p>
                    <a:p>
                      <a:pPr marL="514350" indent="-514350">
                        <a:buFont typeface="+mj-lt"/>
                        <a:buAutoNum type="arabicPeriod" startAt="5"/>
                      </a:pPr>
                      <a:r>
                        <a:rPr lang="en-US" sz="2100" b="0" kern="100" dirty="0">
                          <a:solidFill>
                            <a:schemeClr val="bg1"/>
                          </a:solidFill>
                          <a:effectLst/>
                          <a:latin typeface="+mn-lt"/>
                        </a:rPr>
                        <a:t>Model </a:t>
                      </a:r>
                      <a:r>
                        <a:rPr lang="en-US" sz="2100" b="0" u="sng" kern="100" dirty="0">
                          <a:solidFill>
                            <a:schemeClr val="bg1"/>
                          </a:solidFill>
                          <a:effectLst/>
                          <a:latin typeface="+mn-lt"/>
                        </a:rPr>
                        <a:t>Professionalism</a:t>
                      </a:r>
                      <a:r>
                        <a:rPr lang="en-US" sz="2100" b="0" kern="100" dirty="0">
                          <a:solidFill>
                            <a:schemeClr val="bg1"/>
                          </a:solidFill>
                          <a:effectLst/>
                          <a:latin typeface="+mn-lt"/>
                        </a:rPr>
                        <a:t> and be trustworthy for patients, peers, and communities</a:t>
                      </a:r>
                      <a:endParaRPr lang="en-US" sz="2100" b="0" kern="1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solidFill>
                      <a:schemeClr val="accent6">
                        <a:lumMod val="75000"/>
                      </a:schemeClr>
                    </a:solidFill>
                  </a:tcPr>
                </a:tc>
                <a:tc>
                  <a:txBody>
                    <a:bodyPr/>
                    <a:lstStyle/>
                    <a:p>
                      <a:pPr marL="285750" lvl="0" indent="-28575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Multi-source/360 assessment including admin staff</a:t>
                      </a:r>
                    </a:p>
                    <a:p>
                      <a:pPr marL="285750" lvl="0" indent="-28575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Compliance with program and institutional rules including confidentiality</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0" i="0" kern="1200" dirty="0">
                          <a:solidFill>
                            <a:schemeClr val="tx1"/>
                          </a:solidFill>
                          <a:effectLst/>
                          <a:latin typeface="+mn-lt"/>
                          <a:ea typeface="Tahoma" panose="020B0604030504040204" pitchFamily="34" charset="0"/>
                          <a:cs typeface="Calibri" panose="020F0502020204030204" pitchFamily="34" charset="0"/>
                        </a:rPr>
                        <a:t>Written exam (customized by program)</a:t>
                      </a:r>
                    </a:p>
                    <a:p>
                      <a:pPr marL="285750" lvl="0" indent="-28575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Measure responsiveness to feedback</a:t>
                      </a:r>
                    </a:p>
                    <a:p>
                      <a:pPr marL="285750" lvl="0" indent="-28575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Add questions to evals addressing trustworthiness</a:t>
                      </a:r>
                    </a:p>
                    <a:p>
                      <a:pPr marL="285750" lvl="0" indent="-28575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Professionalism Modules or Simulation completion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800" b="0" i="0" kern="1200" dirty="0">
                          <a:solidFill>
                            <a:schemeClr val="tx1"/>
                          </a:solidFill>
                          <a:effectLst/>
                          <a:latin typeface="+mn-lt"/>
                          <a:ea typeface="Tahoma" panose="020B0604030504040204" pitchFamily="34" charset="0"/>
                          <a:cs typeface="Calibri" panose="020F0502020204030204" pitchFamily="34" charset="0"/>
                        </a:rPr>
                        <a:t>Participation in ILP as a master adaptive learner</a:t>
                      </a:r>
                    </a:p>
                    <a:p>
                      <a:pPr marL="285750" indent="-285750">
                        <a:buFont typeface="Wingdings" pitchFamily="2" charset="2"/>
                        <a:buChar char="q"/>
                      </a:pPr>
                      <a:r>
                        <a:rPr lang="en-US" sz="1800" b="0" i="0" kern="1200" dirty="0">
                          <a:solidFill>
                            <a:schemeClr val="tx1"/>
                          </a:solidFill>
                          <a:effectLst/>
                          <a:latin typeface="+mn-lt"/>
                          <a:ea typeface="Tahoma" panose="020B0604030504040204" pitchFamily="34" charset="0"/>
                          <a:cs typeface="Calibri" panose="020F0502020204030204" pitchFamily="34" charset="0"/>
                        </a:rPr>
                        <a:t>Portfolio review</a:t>
                      </a:r>
                      <a:r>
                        <a:rPr lang="en-US" sz="1800" b="0" i="0" dirty="0">
                          <a:solidFill>
                            <a:schemeClr val="tx1"/>
                          </a:solidFill>
                          <a:effectLst/>
                          <a:latin typeface="+mn-lt"/>
                          <a:ea typeface="Tahoma" panose="020B0604030504040204" pitchFamily="34" charset="0"/>
                          <a:cs typeface="Calibri" panose="020F0502020204030204" pitchFamily="34" charset="0"/>
                        </a:rPr>
                        <a:t> </a:t>
                      </a:r>
                      <a:endParaRPr lang="en-US" sz="1800" b="0" i="0" kern="1200" dirty="0">
                        <a:solidFill>
                          <a:schemeClr val="tx1"/>
                        </a:solidFill>
                        <a:effectLst/>
                        <a:latin typeface="+mn-lt"/>
                        <a:ea typeface="Tahoma" panose="020B0604030504040204" pitchFamily="34" charset="0"/>
                        <a:cs typeface="Calibri" panose="020F0502020204030204" pitchFamily="34" charset="0"/>
                      </a:endParaRPr>
                    </a:p>
                  </a:txBody>
                  <a:tcPr marL="51435" marR="51435" marT="0" marB="0">
                    <a:noFill/>
                  </a:tcPr>
                </a:tc>
                <a:extLst>
                  <a:ext uri="{0D108BD9-81ED-4DB2-BD59-A6C34878D82A}">
                    <a16:rowId xmlns:a16="http://schemas.microsoft.com/office/drawing/2014/main" val="2091215226"/>
                  </a:ext>
                </a:extLst>
              </a:tr>
            </a:tbl>
          </a:graphicData>
        </a:graphic>
      </p:graphicFrame>
      <p:sp>
        <p:nvSpPr>
          <p:cNvPr id="5" name="TextBox 4">
            <a:extLst>
              <a:ext uri="{FF2B5EF4-FFF2-40B4-BE49-F238E27FC236}">
                <a16:creationId xmlns:a16="http://schemas.microsoft.com/office/drawing/2014/main" id="{477F4294-B060-537F-1A94-86FE1C8EB72B}"/>
              </a:ext>
            </a:extLst>
          </p:cNvPr>
          <p:cNvSpPr txBox="1"/>
          <p:nvPr/>
        </p:nvSpPr>
        <p:spPr>
          <a:xfrm>
            <a:off x="406399" y="3674869"/>
            <a:ext cx="4575266" cy="646331"/>
          </a:xfrm>
          <a:prstGeom prst="rect">
            <a:avLst/>
          </a:prstGeom>
          <a:noFill/>
        </p:spPr>
        <p:txBody>
          <a:bodyPr wrap="square">
            <a:spAutoFit/>
          </a:bodyPr>
          <a:lstStyle/>
          <a:p>
            <a:r>
              <a:rPr lang="en-US" b="1" dirty="0">
                <a:latin typeface="Calibri" panose="020F0502020204030204" pitchFamily="34" charset="0"/>
                <a:ea typeface="Times New Roman" panose="02020603050405020304" pitchFamily="18" charset="0"/>
              </a:rPr>
              <a:t>Sub-comps (Level 4):</a:t>
            </a:r>
          </a:p>
          <a:p>
            <a:r>
              <a:rPr lang="en-US" b="1" dirty="0">
                <a:latin typeface="Calibri" panose="020F0502020204030204" pitchFamily="34" charset="0"/>
                <a:ea typeface="Calibri" panose="020F0502020204030204" pitchFamily="34" charset="0"/>
              </a:rPr>
              <a:t>MK</a:t>
            </a:r>
            <a:r>
              <a:rPr lang="en-US" dirty="0">
                <a:latin typeface="Calibri" panose="020F0502020204030204" pitchFamily="34" charset="0"/>
                <a:ea typeface="Calibri" panose="020F0502020204030204" pitchFamily="34" charset="0"/>
              </a:rPr>
              <a:t>-1 SBP-4  </a:t>
            </a:r>
            <a:r>
              <a:rPr lang="en-US" b="1" dirty="0">
                <a:latin typeface="Calibri" panose="020F0502020204030204" pitchFamily="34" charset="0"/>
                <a:ea typeface="Calibri" panose="020F0502020204030204" pitchFamily="34" charset="0"/>
              </a:rPr>
              <a:t>PBLI</a:t>
            </a:r>
            <a:r>
              <a:rPr lang="en-US" dirty="0">
                <a:latin typeface="Calibri" panose="020F0502020204030204" pitchFamily="34" charset="0"/>
                <a:ea typeface="Calibri" panose="020F0502020204030204" pitchFamily="34" charset="0"/>
              </a:rPr>
              <a:t>-2  </a:t>
            </a:r>
            <a:r>
              <a:rPr lang="en-US" b="1" dirty="0">
                <a:latin typeface="Calibri" panose="020F0502020204030204" pitchFamily="34" charset="0"/>
                <a:ea typeface="Calibri" panose="020F0502020204030204" pitchFamily="34" charset="0"/>
              </a:rPr>
              <a:t>Prof</a:t>
            </a:r>
            <a:r>
              <a:rPr lang="en-US" dirty="0">
                <a:latin typeface="Calibri" panose="020F0502020204030204" pitchFamily="34" charset="0"/>
                <a:ea typeface="Calibri" panose="020F0502020204030204" pitchFamily="34" charset="0"/>
              </a:rPr>
              <a:t>-1,2,3  </a:t>
            </a:r>
            <a:r>
              <a:rPr lang="en-US" b="1" dirty="0">
                <a:latin typeface="Calibri" panose="020F0502020204030204" pitchFamily="34" charset="0"/>
                <a:ea typeface="Calibri" panose="020F0502020204030204" pitchFamily="34" charset="0"/>
              </a:rPr>
              <a:t>ICS</a:t>
            </a:r>
            <a:r>
              <a:rPr lang="en-US" dirty="0">
                <a:latin typeface="Calibri" panose="020F0502020204030204" pitchFamily="34" charset="0"/>
                <a:ea typeface="Calibri" panose="020F0502020204030204" pitchFamily="34" charset="0"/>
              </a:rPr>
              <a:t>-1,2,3</a:t>
            </a:r>
            <a:r>
              <a:rPr lang="en-US" dirty="0">
                <a:latin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80249E7-83B2-E08C-B395-409EC8BE392B}"/>
              </a:ext>
            </a:extLst>
          </p:cNvPr>
          <p:cNvSpPr txBox="1"/>
          <p:nvPr/>
        </p:nvSpPr>
        <p:spPr>
          <a:xfrm>
            <a:off x="406399" y="1280159"/>
            <a:ext cx="301686" cy="369332"/>
          </a:xfrm>
          <a:prstGeom prst="rect">
            <a:avLst/>
          </a:prstGeom>
          <a:solidFill>
            <a:schemeClr val="accent6">
              <a:lumMod val="75000"/>
            </a:schemeClr>
          </a:solidFill>
        </p:spPr>
        <p:txBody>
          <a:bodyPr wrap="none" rtlCol="0">
            <a:spAutoFit/>
          </a:bodyPr>
          <a:lstStyle/>
          <a:p>
            <a:r>
              <a:rPr lang="en-US" dirty="0">
                <a:solidFill>
                  <a:schemeClr val="bg1"/>
                </a:solidFill>
              </a:rPr>
              <a:t>5</a:t>
            </a:r>
          </a:p>
        </p:txBody>
      </p:sp>
    </p:spTree>
    <p:extLst>
      <p:ext uri="{BB962C8B-B14F-4D97-AF65-F5344CB8AC3E}">
        <p14:creationId xmlns:p14="http://schemas.microsoft.com/office/powerpoint/2010/main" val="111825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7A2E-C7E5-5DC4-3713-F608DF2DC9E9}"/>
              </a:ext>
            </a:extLst>
          </p:cNvPr>
          <p:cNvSpPr>
            <a:spLocks noGrp="1"/>
          </p:cNvSpPr>
          <p:nvPr>
            <p:ph type="title"/>
          </p:nvPr>
        </p:nvSpPr>
        <p:spPr/>
        <p:txBody>
          <a:bodyPr/>
          <a:lstStyle/>
          <a:p>
            <a:pPr algn="ctr"/>
            <a:r>
              <a:rPr lang="en-US" b="1" i="1" dirty="0">
                <a:solidFill>
                  <a:schemeClr val="accent6">
                    <a:lumMod val="75000"/>
                  </a:schemeClr>
                </a:solidFill>
              </a:rPr>
              <a:t>Summary of Tools</a:t>
            </a:r>
            <a:endParaRPr lang="en-US" b="1" dirty="0">
              <a:solidFill>
                <a:schemeClr val="accent6">
                  <a:lumMod val="75000"/>
                </a:schemeClr>
              </a:solidFill>
            </a:endParaRPr>
          </a:p>
        </p:txBody>
      </p:sp>
      <p:graphicFrame>
        <p:nvGraphicFramePr>
          <p:cNvPr id="11" name="Content Placeholder 10">
            <a:extLst>
              <a:ext uri="{FF2B5EF4-FFF2-40B4-BE49-F238E27FC236}">
                <a16:creationId xmlns:a16="http://schemas.microsoft.com/office/drawing/2014/main" id="{9A6CD5F2-485E-0B7B-E0B9-7ECEED111DE4}"/>
              </a:ext>
            </a:extLst>
          </p:cNvPr>
          <p:cNvGraphicFramePr>
            <a:graphicFrameLocks noGrp="1"/>
          </p:cNvGraphicFramePr>
          <p:nvPr>
            <p:ph idx="1"/>
            <p:extLst>
              <p:ext uri="{D42A27DB-BD31-4B8C-83A1-F6EECF244321}">
                <p14:modId xmlns:p14="http://schemas.microsoft.com/office/powerpoint/2010/main" val="2240651078"/>
              </p:ext>
            </p:extLst>
          </p:nvPr>
        </p:nvGraphicFramePr>
        <p:xfrm>
          <a:off x="946905" y="1268016"/>
          <a:ext cx="7250189" cy="338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02BB735-A52F-ABE4-D32C-98A7B60DE065}"/>
              </a:ext>
            </a:extLst>
          </p:cNvPr>
          <p:cNvPicPr>
            <a:picLocks noChangeAspect="1"/>
          </p:cNvPicPr>
          <p:nvPr/>
        </p:nvPicPr>
        <p:blipFill>
          <a:blip r:embed="rId8">
            <a:duotone>
              <a:schemeClr val="accent6">
                <a:shade val="45000"/>
                <a:satMod val="135000"/>
              </a:schemeClr>
              <a:prstClr val="white"/>
            </a:duotone>
            <a:extLst>
              <a:ext uri="{837473B0-CC2E-450A-ABE3-18F120FF3D39}">
                <a1611:picAttrSrcUrl xmlns:a1611="http://schemas.microsoft.com/office/drawing/2016/11/main" r:id="rId9"/>
              </a:ext>
            </a:extLst>
          </a:blip>
          <a:stretch>
            <a:fillRect/>
          </a:stretch>
        </p:blipFill>
        <p:spPr>
          <a:xfrm>
            <a:off x="7141580" y="163894"/>
            <a:ext cx="1124962" cy="1089807"/>
          </a:xfrm>
          <a:prstGeom prst="rect">
            <a:avLst/>
          </a:prstGeom>
        </p:spPr>
      </p:pic>
    </p:spTree>
    <p:extLst>
      <p:ext uri="{BB962C8B-B14F-4D97-AF65-F5344CB8AC3E}">
        <p14:creationId xmlns:p14="http://schemas.microsoft.com/office/powerpoint/2010/main" val="3694879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325-8F6D-6F9D-3B3A-24D0D81359D5}"/>
              </a:ext>
            </a:extLst>
          </p:cNvPr>
          <p:cNvSpPr>
            <a:spLocks noGrp="1"/>
          </p:cNvSpPr>
          <p:nvPr>
            <p:ph type="title"/>
          </p:nvPr>
        </p:nvSpPr>
        <p:spPr/>
        <p:txBody>
          <a:bodyPr>
            <a:normAutofit fontScale="90000"/>
          </a:bodyPr>
          <a:lstStyle/>
          <a:p>
            <a:r>
              <a:rPr lang="en-US" dirty="0">
                <a:solidFill>
                  <a:schemeClr val="accent6">
                    <a:lumMod val="75000"/>
                  </a:schemeClr>
                </a:solidFill>
              </a:rPr>
              <a:t>Moving forward:</a:t>
            </a:r>
            <a:br>
              <a:rPr lang="en-US" dirty="0">
                <a:solidFill>
                  <a:schemeClr val="accent6">
                    <a:lumMod val="75000"/>
                  </a:schemeClr>
                </a:solidFill>
              </a:rPr>
            </a:br>
            <a:r>
              <a:rPr lang="en-US" dirty="0">
                <a:solidFill>
                  <a:schemeClr val="accent6">
                    <a:lumMod val="75000"/>
                  </a:schemeClr>
                </a:solidFill>
              </a:rPr>
              <a:t>Overcoming the Barriers:</a:t>
            </a:r>
          </a:p>
        </p:txBody>
      </p:sp>
      <p:sp>
        <p:nvSpPr>
          <p:cNvPr id="3" name="Content Placeholder 2">
            <a:extLst>
              <a:ext uri="{FF2B5EF4-FFF2-40B4-BE49-F238E27FC236}">
                <a16:creationId xmlns:a16="http://schemas.microsoft.com/office/drawing/2014/main" id="{A1DA24E6-2BF9-E20E-61E3-CAED78E1C75E}"/>
              </a:ext>
            </a:extLst>
          </p:cNvPr>
          <p:cNvSpPr>
            <a:spLocks noGrp="1"/>
          </p:cNvSpPr>
          <p:nvPr>
            <p:ph idx="1"/>
          </p:nvPr>
        </p:nvSpPr>
        <p:spPr>
          <a:xfrm>
            <a:off x="361950" y="1548156"/>
            <a:ext cx="7886700" cy="3084169"/>
          </a:xfrm>
        </p:spPr>
        <p:txBody>
          <a:bodyPr/>
          <a:lstStyle/>
          <a:p>
            <a:r>
              <a:rPr lang="en-US" dirty="0"/>
              <a:t>Gradually update and prune your existing tools</a:t>
            </a:r>
          </a:p>
          <a:p>
            <a:r>
              <a:rPr lang="en-US" dirty="0"/>
              <a:t>Use more efficient tools: shorter, in the moment</a:t>
            </a:r>
          </a:p>
          <a:p>
            <a:r>
              <a:rPr lang="en-US" dirty="0"/>
              <a:t>Use mobile assessment tools</a:t>
            </a:r>
          </a:p>
          <a:p>
            <a:r>
              <a:rPr lang="en-US" dirty="0"/>
              <a:t>Match the tools to the evaluator</a:t>
            </a:r>
          </a:p>
          <a:p>
            <a:r>
              <a:rPr lang="en-US" dirty="0"/>
              <a:t>Train the supervisors </a:t>
            </a:r>
            <a:r>
              <a:rPr lang="en-US" b="1" i="1" dirty="0"/>
              <a:t>and the learners</a:t>
            </a:r>
          </a:p>
          <a:p>
            <a:endParaRPr lang="en-US" dirty="0"/>
          </a:p>
        </p:txBody>
      </p:sp>
      <p:pic>
        <p:nvPicPr>
          <p:cNvPr id="5" name="Picture 4">
            <a:extLst>
              <a:ext uri="{FF2B5EF4-FFF2-40B4-BE49-F238E27FC236}">
                <a16:creationId xmlns:a16="http://schemas.microsoft.com/office/drawing/2014/main" id="{22A605EB-93B4-1AFC-609C-424265E8853A}"/>
              </a:ext>
            </a:extLst>
          </p:cNvPr>
          <p:cNvPicPr>
            <a:picLocks noChangeAspect="1"/>
          </p:cNvPicPr>
          <p:nvPr/>
        </p:nvPicPr>
        <p:blipFill>
          <a:blip r:embed="rId3">
            <a:biLevel thresh="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2631" y="19672"/>
            <a:ext cx="2021369" cy="1503705"/>
          </a:xfrm>
          <a:prstGeom prst="rect">
            <a:avLst/>
          </a:prstGeom>
        </p:spPr>
      </p:pic>
    </p:spTree>
    <p:extLst>
      <p:ext uri="{BB962C8B-B14F-4D97-AF65-F5344CB8AC3E}">
        <p14:creationId xmlns:p14="http://schemas.microsoft.com/office/powerpoint/2010/main" val="2484455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795-01FC-6722-44DF-13F59FD263EA}"/>
              </a:ext>
            </a:extLst>
          </p:cNvPr>
          <p:cNvSpPr>
            <a:spLocks noGrp="1"/>
          </p:cNvSpPr>
          <p:nvPr>
            <p:ph type="title"/>
          </p:nvPr>
        </p:nvSpPr>
        <p:spPr/>
        <p:txBody>
          <a:bodyPr>
            <a:normAutofit fontScale="90000"/>
          </a:bodyPr>
          <a:lstStyle/>
          <a:p>
            <a:r>
              <a:rPr lang="en-US" dirty="0">
                <a:solidFill>
                  <a:schemeClr val="accent6">
                    <a:lumMod val="75000"/>
                  </a:schemeClr>
                </a:solidFill>
              </a:rPr>
              <a:t>How does this affect the Clinical Competency Committee?</a:t>
            </a:r>
          </a:p>
        </p:txBody>
      </p:sp>
      <p:sp>
        <p:nvSpPr>
          <p:cNvPr id="3" name="Content Placeholder 2">
            <a:extLst>
              <a:ext uri="{FF2B5EF4-FFF2-40B4-BE49-F238E27FC236}">
                <a16:creationId xmlns:a16="http://schemas.microsoft.com/office/drawing/2014/main" id="{C9E8FED8-19FF-1044-F5D5-94C3830AF9FF}"/>
              </a:ext>
            </a:extLst>
          </p:cNvPr>
          <p:cNvSpPr>
            <a:spLocks noGrp="1"/>
          </p:cNvSpPr>
          <p:nvPr>
            <p:ph idx="1"/>
          </p:nvPr>
        </p:nvSpPr>
        <p:spPr>
          <a:xfrm>
            <a:off x="1064870" y="1495900"/>
            <a:ext cx="6354502" cy="3106743"/>
          </a:xfrm>
        </p:spPr>
        <p:txBody>
          <a:bodyPr/>
          <a:lstStyle/>
          <a:p>
            <a:r>
              <a:rPr lang="en-US" sz="2400" dirty="0">
                <a:solidFill>
                  <a:schemeClr val="tx1"/>
                </a:solidFill>
              </a:rPr>
              <a:t>Assure assessments address competence.     </a:t>
            </a:r>
          </a:p>
          <a:p>
            <a:r>
              <a:rPr lang="en-US" sz="2400" dirty="0">
                <a:solidFill>
                  <a:schemeClr val="tx1"/>
                </a:solidFill>
              </a:rPr>
              <a:t>Are they on track?</a:t>
            </a:r>
            <a:endParaRPr lang="en-US" sz="2400" b="1" dirty="0">
              <a:solidFill>
                <a:schemeClr val="tx1"/>
              </a:solidFill>
            </a:endParaRPr>
          </a:p>
          <a:p>
            <a:endParaRPr lang="en-US" b="1" dirty="0"/>
          </a:p>
          <a:p>
            <a:pPr marL="0" indent="0">
              <a:buNone/>
            </a:pPr>
            <a:endParaRPr lang="en-US" sz="2400" b="1" dirty="0"/>
          </a:p>
          <a:p>
            <a:r>
              <a:rPr lang="en-US" sz="2400" dirty="0"/>
              <a:t>Make recommendations to PD regarding final competence in the </a:t>
            </a:r>
            <a:r>
              <a:rPr lang="en-US" sz="2400" b="1" dirty="0"/>
              <a:t>Family Medicine Outcomes.</a:t>
            </a:r>
          </a:p>
          <a:p>
            <a:endParaRPr lang="en-US" dirty="0"/>
          </a:p>
        </p:txBody>
      </p:sp>
      <p:pic>
        <p:nvPicPr>
          <p:cNvPr id="7" name="Picture 6">
            <a:extLst>
              <a:ext uri="{FF2B5EF4-FFF2-40B4-BE49-F238E27FC236}">
                <a16:creationId xmlns:a16="http://schemas.microsoft.com/office/drawing/2014/main" id="{D04E0309-963E-80BB-B6E7-50056BF867A3}"/>
              </a:ext>
            </a:extLst>
          </p:cNvPr>
          <p:cNvPicPr>
            <a:picLocks noChangeAspect="1"/>
          </p:cNvPicPr>
          <p:nvPr/>
        </p:nvPicPr>
        <p:blipFill>
          <a:blip r:embed="rId3">
            <a:duotone>
              <a:schemeClr val="accent6">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3889094" y="2081867"/>
            <a:ext cx="4057680" cy="1170619"/>
          </a:xfrm>
          <a:prstGeom prst="rect">
            <a:avLst/>
          </a:prstGeom>
        </p:spPr>
      </p:pic>
    </p:spTree>
    <p:extLst>
      <p:ext uri="{BB962C8B-B14F-4D97-AF65-F5344CB8AC3E}">
        <p14:creationId xmlns:p14="http://schemas.microsoft.com/office/powerpoint/2010/main" val="146276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C70D90-FF95-787A-8A7C-B43F25584B92}"/>
              </a:ext>
            </a:extLst>
          </p:cNvPr>
          <p:cNvPicPr>
            <a:picLocks noChangeAspect="1"/>
          </p:cNvPicPr>
          <p:nvPr/>
        </p:nvPicPr>
        <p:blipFill>
          <a:blip r:embed="rId3"/>
          <a:stretch>
            <a:fillRect/>
          </a:stretch>
        </p:blipFill>
        <p:spPr>
          <a:xfrm>
            <a:off x="12748" y="520860"/>
            <a:ext cx="9316094" cy="3750198"/>
          </a:xfrm>
          <a:prstGeom prst="rect">
            <a:avLst/>
          </a:prstGeom>
        </p:spPr>
      </p:pic>
      <p:sp>
        <p:nvSpPr>
          <p:cNvPr id="3" name="TextBox 2">
            <a:extLst>
              <a:ext uri="{FF2B5EF4-FFF2-40B4-BE49-F238E27FC236}">
                <a16:creationId xmlns:a16="http://schemas.microsoft.com/office/drawing/2014/main" id="{2130D69B-E506-E373-D36F-CA8CA4B69D70}"/>
              </a:ext>
            </a:extLst>
          </p:cNvPr>
          <p:cNvSpPr txBox="1"/>
          <p:nvPr/>
        </p:nvSpPr>
        <p:spPr>
          <a:xfrm>
            <a:off x="115747" y="280568"/>
            <a:ext cx="8924081" cy="800219"/>
          </a:xfrm>
          <a:prstGeom prst="rect">
            <a:avLst/>
          </a:prstGeom>
          <a:solidFill>
            <a:schemeClr val="accent6">
              <a:lumMod val="75000"/>
            </a:schemeClr>
          </a:solidFill>
        </p:spPr>
        <p:txBody>
          <a:bodyPr wrap="square" rtlCol="0">
            <a:spAutoFit/>
          </a:bodyPr>
          <a:lstStyle/>
          <a:p>
            <a:pPr algn="ctr"/>
            <a:r>
              <a:rPr lang="en-US" sz="2800" b="1" dirty="0">
                <a:solidFill>
                  <a:schemeClr val="bg1"/>
                </a:solidFill>
              </a:rPr>
              <a:t>CCC Models</a:t>
            </a:r>
          </a:p>
          <a:p>
            <a:pPr algn="ctr"/>
            <a:endParaRPr lang="en-US" b="1" dirty="0">
              <a:solidFill>
                <a:schemeClr val="bg1"/>
              </a:solidFill>
            </a:endParaRPr>
          </a:p>
        </p:txBody>
      </p:sp>
      <p:sp>
        <p:nvSpPr>
          <p:cNvPr id="5" name="Oval 4">
            <a:extLst>
              <a:ext uri="{FF2B5EF4-FFF2-40B4-BE49-F238E27FC236}">
                <a16:creationId xmlns:a16="http://schemas.microsoft.com/office/drawing/2014/main" id="{BA4E21CB-5F58-5596-424D-831D6FFA91EA}"/>
              </a:ext>
            </a:extLst>
          </p:cNvPr>
          <p:cNvSpPr/>
          <p:nvPr/>
        </p:nvSpPr>
        <p:spPr>
          <a:xfrm>
            <a:off x="4884516" y="1080787"/>
            <a:ext cx="3020993" cy="389198"/>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816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2BC4-7D8D-2011-287F-86EA207FD6D3}"/>
              </a:ext>
            </a:extLst>
          </p:cNvPr>
          <p:cNvSpPr>
            <a:spLocks noGrp="1"/>
          </p:cNvSpPr>
          <p:nvPr>
            <p:ph type="title"/>
          </p:nvPr>
        </p:nvSpPr>
        <p:spPr>
          <a:xfrm>
            <a:off x="628650" y="0"/>
            <a:ext cx="7886700" cy="993775"/>
          </a:xfrm>
        </p:spPr>
        <p:txBody>
          <a:bodyPr>
            <a:normAutofit/>
          </a:bodyPr>
          <a:lstStyle/>
          <a:p>
            <a:r>
              <a:rPr lang="en-US" dirty="0">
                <a:solidFill>
                  <a:schemeClr val="accent6">
                    <a:lumMod val="75000"/>
                  </a:schemeClr>
                </a:solidFill>
              </a:rPr>
              <a:t>Key Points for CB Assessment:</a:t>
            </a:r>
          </a:p>
        </p:txBody>
      </p:sp>
      <p:sp>
        <p:nvSpPr>
          <p:cNvPr id="3" name="Content Placeholder 2">
            <a:extLst>
              <a:ext uri="{FF2B5EF4-FFF2-40B4-BE49-F238E27FC236}">
                <a16:creationId xmlns:a16="http://schemas.microsoft.com/office/drawing/2014/main" id="{2B14B26D-5C80-9582-8174-4BB0AE377E41}"/>
              </a:ext>
            </a:extLst>
          </p:cNvPr>
          <p:cNvSpPr>
            <a:spLocks noGrp="1"/>
          </p:cNvSpPr>
          <p:nvPr>
            <p:ph idx="1"/>
          </p:nvPr>
        </p:nvSpPr>
        <p:spPr>
          <a:xfrm>
            <a:off x="628650" y="1043005"/>
            <a:ext cx="7886700" cy="3262312"/>
          </a:xfrm>
        </p:spPr>
        <p:txBody>
          <a:bodyPr>
            <a:normAutofit fontScale="92500" lnSpcReduction="10000"/>
          </a:bodyPr>
          <a:lstStyle/>
          <a:p>
            <a:r>
              <a:rPr lang="en-US" dirty="0"/>
              <a:t>Target </a:t>
            </a:r>
            <a:r>
              <a:rPr lang="en-US" b="1" dirty="0"/>
              <a:t>Outcomes</a:t>
            </a:r>
            <a:endParaRPr lang="en-US" dirty="0"/>
          </a:p>
          <a:p>
            <a:r>
              <a:rPr lang="en-US" dirty="0"/>
              <a:t>More </a:t>
            </a:r>
            <a:r>
              <a:rPr lang="en-US" b="1" dirty="0"/>
              <a:t>formative</a:t>
            </a:r>
            <a:r>
              <a:rPr lang="en-US" dirty="0"/>
              <a:t>, less summative</a:t>
            </a:r>
          </a:p>
          <a:p>
            <a:r>
              <a:rPr lang="en-US" dirty="0"/>
              <a:t>More </a:t>
            </a:r>
            <a:r>
              <a:rPr lang="en-US" b="1" dirty="0"/>
              <a:t>frequent assessments</a:t>
            </a:r>
          </a:p>
          <a:p>
            <a:r>
              <a:rPr lang="en-US" dirty="0"/>
              <a:t>Modify </a:t>
            </a:r>
            <a:r>
              <a:rPr lang="en-US" b="1" dirty="0"/>
              <a:t>existing assessment tools </a:t>
            </a:r>
            <a:r>
              <a:rPr lang="en-US" dirty="0"/>
              <a:t>first</a:t>
            </a:r>
          </a:p>
          <a:p>
            <a:r>
              <a:rPr lang="en-US" dirty="0"/>
              <a:t>More direct </a:t>
            </a:r>
            <a:r>
              <a:rPr lang="en-US" b="1" dirty="0"/>
              <a:t>observation</a:t>
            </a:r>
            <a:r>
              <a:rPr lang="en-US" dirty="0"/>
              <a:t> </a:t>
            </a:r>
          </a:p>
          <a:p>
            <a:r>
              <a:rPr lang="en-US" dirty="0"/>
              <a:t>Incorporate </a:t>
            </a:r>
            <a:r>
              <a:rPr lang="en-US" b="1" dirty="0"/>
              <a:t>entrustment</a:t>
            </a:r>
            <a:r>
              <a:rPr lang="en-US" dirty="0"/>
              <a:t> scales</a:t>
            </a:r>
          </a:p>
          <a:p>
            <a:r>
              <a:rPr lang="en-US" dirty="0"/>
              <a:t>Make it easy on the </a:t>
            </a:r>
            <a:r>
              <a:rPr lang="en-US" b="1" dirty="0"/>
              <a:t>CCC</a:t>
            </a:r>
          </a:p>
          <a:p>
            <a:r>
              <a:rPr lang="en-US" b="1" dirty="0"/>
              <a:t>Faculty/resident development </a:t>
            </a:r>
            <a:r>
              <a:rPr lang="en-US" dirty="0"/>
              <a:t>for shared mental model</a:t>
            </a:r>
            <a:endParaRPr lang="en-US" b="1" dirty="0"/>
          </a:p>
        </p:txBody>
      </p:sp>
      <p:pic>
        <p:nvPicPr>
          <p:cNvPr id="5" name="Picture 4">
            <a:extLst>
              <a:ext uri="{FF2B5EF4-FFF2-40B4-BE49-F238E27FC236}">
                <a16:creationId xmlns:a16="http://schemas.microsoft.com/office/drawing/2014/main" id="{1AC5496F-C39F-9930-C77D-517D71D557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9032264">
            <a:off x="6749591" y="896649"/>
            <a:ext cx="1824087" cy="790912"/>
          </a:xfrm>
          <a:prstGeom prst="rect">
            <a:avLst/>
          </a:prstGeom>
        </p:spPr>
      </p:pic>
    </p:spTree>
    <p:extLst>
      <p:ext uri="{BB962C8B-B14F-4D97-AF65-F5344CB8AC3E}">
        <p14:creationId xmlns:p14="http://schemas.microsoft.com/office/powerpoint/2010/main" val="217601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8B8-7C42-C3A2-D360-7BBAD075E91A}"/>
              </a:ext>
            </a:extLst>
          </p:cNvPr>
          <p:cNvSpPr>
            <a:spLocks noGrp="1"/>
          </p:cNvSpPr>
          <p:nvPr>
            <p:ph type="title"/>
          </p:nvPr>
        </p:nvSpPr>
        <p:spPr>
          <a:xfrm>
            <a:off x="3928516" y="274639"/>
            <a:ext cx="4557958" cy="728662"/>
          </a:xfrm>
        </p:spPr>
        <p:txBody>
          <a:bodyPr/>
          <a:lstStyle/>
          <a:p>
            <a:r>
              <a:rPr lang="en-US" dirty="0">
                <a:solidFill>
                  <a:schemeClr val="accent6">
                    <a:lumMod val="75000"/>
                  </a:schemeClr>
                </a:solidFill>
                <a:latin typeface="+mn-lt"/>
              </a:rPr>
              <a:t>Objectives met?</a:t>
            </a:r>
          </a:p>
        </p:txBody>
      </p:sp>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a:xfrm>
            <a:off x="3108960" y="713073"/>
            <a:ext cx="5755640" cy="3047999"/>
          </a:xfrm>
        </p:spPr>
        <p:txBody>
          <a:bodyPr>
            <a:normAutofit fontScale="92500" lnSpcReduction="10000"/>
          </a:bodyPr>
          <a:lstStyle/>
          <a:p>
            <a:pPr marL="0" indent="0" algn="l">
              <a:buNone/>
            </a:pPr>
            <a:endParaRPr lang="en-US" b="0" i="0" u="none" strike="noStrike" dirty="0">
              <a:solidFill>
                <a:srgbClr val="232333"/>
              </a:solidFill>
              <a:effectLst/>
              <a:latin typeface="+mn-lt"/>
            </a:endParaRPr>
          </a:p>
          <a:p>
            <a:pPr marL="800100" lvl="1" indent="-342900" algn="just">
              <a:buFont typeface="+mj-lt"/>
              <a:buAutoNum type="arabicPeriod"/>
            </a:pPr>
            <a:r>
              <a:rPr lang="en-US" sz="2200" dirty="0">
                <a:solidFill>
                  <a:srgbClr val="232333"/>
                </a:solidFill>
                <a:latin typeface="+mn-lt"/>
              </a:rPr>
              <a:t>Can you identify</a:t>
            </a:r>
            <a:r>
              <a:rPr lang="en-US" sz="2200" b="0" i="0" u="none" strike="noStrike" dirty="0">
                <a:solidFill>
                  <a:srgbClr val="232333"/>
                </a:solidFill>
                <a:effectLst/>
                <a:latin typeface="+mn-lt"/>
              </a:rPr>
              <a:t> at least two assessments tools already in place in your programs </a:t>
            </a:r>
            <a:r>
              <a:rPr lang="en-US" sz="2200" dirty="0">
                <a:solidFill>
                  <a:srgbClr val="232333"/>
                </a:solidFill>
                <a:latin typeface="+mn-lt"/>
              </a:rPr>
              <a:t>consistent with CBME principles?</a:t>
            </a:r>
            <a:endParaRPr lang="en-US" sz="2200" b="0" i="0" u="none" strike="noStrike" dirty="0">
              <a:solidFill>
                <a:srgbClr val="232333"/>
              </a:solidFill>
              <a:effectLst/>
              <a:latin typeface="+mn-lt"/>
            </a:endParaRPr>
          </a:p>
          <a:p>
            <a:pPr marL="800100" lvl="1" indent="-342900" algn="just">
              <a:buFont typeface="+mj-lt"/>
              <a:buAutoNum type="arabicPeriod"/>
            </a:pPr>
            <a:r>
              <a:rPr lang="en-US" sz="2200" b="0" i="0" u="none" strike="noStrike" dirty="0">
                <a:solidFill>
                  <a:srgbClr val="232333"/>
                </a:solidFill>
                <a:effectLst/>
                <a:latin typeface="+mn-lt"/>
              </a:rPr>
              <a:t>Will you utilize tools provided by the STFM Taskforce that can be incorporated?</a:t>
            </a:r>
          </a:p>
          <a:p>
            <a:pPr marL="800100" lvl="1" indent="-342900" algn="just">
              <a:buFont typeface="+mj-lt"/>
              <a:buAutoNum type="arabicPeriod"/>
            </a:pPr>
            <a:r>
              <a:rPr lang="en-US" sz="2200" dirty="0">
                <a:solidFill>
                  <a:srgbClr val="232333"/>
                </a:solidFill>
                <a:latin typeface="+mn-lt"/>
              </a:rPr>
              <a:t>Do you see benefits of using direct observation tools?</a:t>
            </a:r>
          </a:p>
          <a:p>
            <a:pPr marL="800100" lvl="1" indent="-342900" algn="just">
              <a:buFont typeface="+mj-lt"/>
              <a:buAutoNum type="arabicPeriod"/>
            </a:pPr>
            <a:r>
              <a:rPr lang="en-US" sz="2200" b="0" i="0" u="none" strike="noStrike" dirty="0">
                <a:solidFill>
                  <a:srgbClr val="232333"/>
                </a:solidFill>
                <a:effectLst/>
                <a:latin typeface="+mn-lt"/>
              </a:rPr>
              <a:t>Will you update you</a:t>
            </a:r>
            <a:r>
              <a:rPr lang="en-US" sz="2200" dirty="0">
                <a:solidFill>
                  <a:srgbClr val="232333"/>
                </a:solidFill>
                <a:latin typeface="+mn-lt"/>
              </a:rPr>
              <a:t>r assessment system to include more direct observation?</a:t>
            </a:r>
            <a:endParaRPr lang="en-US" sz="2200" b="0" i="0" u="none" strike="noStrike" dirty="0">
              <a:solidFill>
                <a:srgbClr val="232333"/>
              </a:solidFill>
              <a:effectLst/>
              <a:latin typeface="+mn-lt"/>
            </a:endParaRPr>
          </a:p>
          <a:p>
            <a:endParaRPr lang="en-US" dirty="0"/>
          </a:p>
        </p:txBody>
      </p:sp>
      <p:pic>
        <p:nvPicPr>
          <p:cNvPr id="4" name="Picture 3">
            <a:extLst>
              <a:ext uri="{FF2B5EF4-FFF2-40B4-BE49-F238E27FC236}">
                <a16:creationId xmlns:a16="http://schemas.microsoft.com/office/drawing/2014/main" id="{7EE18EAD-E508-D8FD-AFEB-4E0A8C7AC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0146" y="1850323"/>
            <a:ext cx="2061235" cy="1879600"/>
          </a:xfrm>
          <a:prstGeom prst="rect">
            <a:avLst/>
          </a:prstGeom>
        </p:spPr>
      </p:pic>
      <p:sp>
        <p:nvSpPr>
          <p:cNvPr id="7" name="Title 1">
            <a:extLst>
              <a:ext uri="{FF2B5EF4-FFF2-40B4-BE49-F238E27FC236}">
                <a16:creationId xmlns:a16="http://schemas.microsoft.com/office/drawing/2014/main" id="{77B01B41-C9FF-E875-D7B1-B95098CBCCC2}"/>
              </a:ext>
            </a:extLst>
          </p:cNvPr>
          <p:cNvSpPr txBox="1">
            <a:spLocks/>
          </p:cNvSpPr>
          <p:nvPr/>
        </p:nvSpPr>
        <p:spPr>
          <a:xfrm>
            <a:off x="279400" y="638970"/>
            <a:ext cx="2949575" cy="1200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a:lstStyle>
          <a:p>
            <a:r>
              <a:rPr lang="en-US" sz="4400" dirty="0">
                <a:solidFill>
                  <a:schemeClr val="accent6">
                    <a:lumMod val="75000"/>
                  </a:schemeClr>
                </a:solidFill>
              </a:rPr>
              <a:t>Poll</a:t>
            </a:r>
          </a:p>
        </p:txBody>
      </p:sp>
    </p:spTree>
    <p:extLst>
      <p:ext uri="{BB962C8B-B14F-4D97-AF65-F5344CB8AC3E}">
        <p14:creationId xmlns:p14="http://schemas.microsoft.com/office/powerpoint/2010/main" val="3093847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70E6-B1E0-F241-EBFF-83678F2CB32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978694D-5D05-4BD2-82A2-01FD30348C0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314645" y="525186"/>
            <a:ext cx="4296048" cy="3262312"/>
          </a:xfrm>
        </p:spPr>
      </p:pic>
    </p:spTree>
    <p:extLst>
      <p:ext uri="{BB962C8B-B14F-4D97-AF65-F5344CB8AC3E}">
        <p14:creationId xmlns:p14="http://schemas.microsoft.com/office/powerpoint/2010/main" val="336851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119D-50E0-BFEE-8244-E61E51C5FBA1}"/>
              </a:ext>
            </a:extLst>
          </p:cNvPr>
          <p:cNvSpPr>
            <a:spLocks noGrp="1"/>
          </p:cNvSpPr>
          <p:nvPr>
            <p:ph type="title"/>
          </p:nvPr>
        </p:nvSpPr>
        <p:spPr/>
        <p:txBody>
          <a:bodyPr/>
          <a:lstStyle/>
          <a:p>
            <a:r>
              <a:rPr lang="en-US" dirty="0">
                <a:solidFill>
                  <a:schemeClr val="accent6">
                    <a:lumMod val="75000"/>
                  </a:schemeClr>
                </a:solidFill>
              </a:rPr>
              <a:t>15 Outcomes from ABFM</a:t>
            </a:r>
          </a:p>
        </p:txBody>
      </p:sp>
      <p:sp>
        <p:nvSpPr>
          <p:cNvPr id="3" name="Content Placeholder 2">
            <a:extLst>
              <a:ext uri="{FF2B5EF4-FFF2-40B4-BE49-F238E27FC236}">
                <a16:creationId xmlns:a16="http://schemas.microsoft.com/office/drawing/2014/main" id="{657FC605-73CA-A6A4-F022-D052E1C265A2}"/>
              </a:ext>
            </a:extLst>
          </p:cNvPr>
          <p:cNvSpPr>
            <a:spLocks noGrp="1"/>
          </p:cNvSpPr>
          <p:nvPr>
            <p:ph idx="1"/>
          </p:nvPr>
        </p:nvSpPr>
        <p:spPr/>
        <p:txBody>
          <a:bodyPr/>
          <a:lstStyle/>
          <a:p>
            <a:r>
              <a:rPr lang="en-US" dirty="0"/>
              <a:t>5 added per year starting June 2024</a:t>
            </a:r>
          </a:p>
          <a:p>
            <a:r>
              <a:rPr lang="en-US" dirty="0"/>
              <a:t>5 more for 2025</a:t>
            </a:r>
          </a:p>
          <a:p>
            <a:r>
              <a:rPr lang="en-US" dirty="0"/>
              <a:t>Final 5 2026</a:t>
            </a:r>
          </a:p>
          <a:p>
            <a:r>
              <a:rPr lang="en-US" dirty="0"/>
              <a:t>Competence in these reported to ABFM for each graduating resident</a:t>
            </a:r>
          </a:p>
        </p:txBody>
      </p:sp>
    </p:spTree>
    <p:extLst>
      <p:ext uri="{BB962C8B-B14F-4D97-AF65-F5344CB8AC3E}">
        <p14:creationId xmlns:p14="http://schemas.microsoft.com/office/powerpoint/2010/main" val="108226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840F-5FC6-67D5-E6D9-AE25CB25A383}"/>
              </a:ext>
            </a:extLst>
          </p:cNvPr>
          <p:cNvSpPr>
            <a:spLocks noGrp="1"/>
          </p:cNvSpPr>
          <p:nvPr>
            <p:ph type="title"/>
          </p:nvPr>
        </p:nvSpPr>
        <p:spPr>
          <a:xfrm>
            <a:off x="628650" y="274639"/>
            <a:ext cx="7886700" cy="830262"/>
          </a:xfrm>
        </p:spPr>
        <p:txBody>
          <a:bodyPr/>
          <a:lstStyle/>
          <a:p>
            <a:r>
              <a:rPr lang="en-US" dirty="0">
                <a:solidFill>
                  <a:schemeClr val="accent6">
                    <a:lumMod val="75000"/>
                  </a:schemeClr>
                </a:solidFill>
              </a:rPr>
              <a:t>What do we mean by Assessment?</a:t>
            </a:r>
          </a:p>
        </p:txBody>
      </p:sp>
      <p:graphicFrame>
        <p:nvGraphicFramePr>
          <p:cNvPr id="4" name="Content Placeholder 3">
            <a:extLst>
              <a:ext uri="{FF2B5EF4-FFF2-40B4-BE49-F238E27FC236}">
                <a16:creationId xmlns:a16="http://schemas.microsoft.com/office/drawing/2014/main" id="{DBBCFB31-2918-98F2-4BE4-79219D23C48F}"/>
              </a:ext>
            </a:extLst>
          </p:cNvPr>
          <p:cNvGraphicFramePr>
            <a:graphicFrameLocks noGrp="1"/>
          </p:cNvGraphicFramePr>
          <p:nvPr>
            <p:ph idx="1"/>
            <p:extLst>
              <p:ext uri="{D42A27DB-BD31-4B8C-83A1-F6EECF244321}">
                <p14:modId xmlns:p14="http://schemas.microsoft.com/office/powerpoint/2010/main" val="445324592"/>
              </p:ext>
            </p:extLst>
          </p:nvPr>
        </p:nvGraphicFramePr>
        <p:xfrm>
          <a:off x="827484" y="1270001"/>
          <a:ext cx="6709906" cy="3009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166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93579" y="34141"/>
            <a:ext cx="6925382" cy="1055684"/>
          </a:xfrm>
        </p:spPr>
        <p:txBody>
          <a:bodyPr>
            <a:normAutofit fontScale="90000"/>
          </a:bodyPr>
          <a:lstStyle/>
          <a:p>
            <a:pPr>
              <a:defRPr/>
            </a:pPr>
            <a:r>
              <a:rPr lang="en-US" altLang="en-US" dirty="0">
                <a:solidFill>
                  <a:schemeClr val="accent2"/>
                </a:solidFill>
                <a:ea typeface="Tahoma" panose="020B0604030504040204" pitchFamily="34" charset="0"/>
              </a:rPr>
              <a:t>High Functioning Assessment </a:t>
            </a:r>
            <a:r>
              <a:rPr lang="en-US" altLang="en-US" b="1" dirty="0">
                <a:solidFill>
                  <a:schemeClr val="accent2"/>
                </a:solidFill>
                <a:ea typeface="Tahoma" panose="020B0604030504040204" pitchFamily="34" charset="0"/>
              </a:rPr>
              <a:t>Systems</a:t>
            </a:r>
            <a:r>
              <a:rPr lang="en-US" altLang="en-US" dirty="0">
                <a:solidFill>
                  <a:schemeClr val="accent2"/>
                </a:solidFill>
                <a:ea typeface="Tahoma" panose="020B0604030504040204" pitchFamily="34" charset="0"/>
              </a:rPr>
              <a:t>:</a:t>
            </a:r>
          </a:p>
        </p:txBody>
      </p:sp>
      <p:graphicFrame>
        <p:nvGraphicFramePr>
          <p:cNvPr id="2" name="Content Placeholder 1">
            <a:extLst>
              <a:ext uri="{FF2B5EF4-FFF2-40B4-BE49-F238E27FC236}">
                <a16:creationId xmlns:a16="http://schemas.microsoft.com/office/drawing/2014/main" id="{37A2B558-3879-CD78-DF20-81D10568AEE5}"/>
              </a:ext>
            </a:extLst>
          </p:cNvPr>
          <p:cNvGraphicFramePr>
            <a:graphicFrameLocks noGrp="1"/>
          </p:cNvGraphicFramePr>
          <p:nvPr>
            <p:ph idx="1"/>
            <p:extLst>
              <p:ext uri="{D42A27DB-BD31-4B8C-83A1-F6EECF244321}">
                <p14:modId xmlns:p14="http://schemas.microsoft.com/office/powerpoint/2010/main" val="3968487807"/>
              </p:ext>
            </p:extLst>
          </p:nvPr>
        </p:nvGraphicFramePr>
        <p:xfrm>
          <a:off x="387693" y="874643"/>
          <a:ext cx="8368613" cy="351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891240-4807-CE1F-656D-39AFCB857328}"/>
              </a:ext>
            </a:extLst>
          </p:cNvPr>
          <p:cNvSpPr>
            <a:spLocks noGrp="1"/>
          </p:cNvSpPr>
          <p:nvPr>
            <p:ph type="body" idx="1"/>
          </p:nvPr>
        </p:nvSpPr>
        <p:spPr>
          <a:xfrm>
            <a:off x="422077" y="576063"/>
            <a:ext cx="3868340" cy="622529"/>
          </a:xfrm>
          <a:solidFill>
            <a:srgbClr val="5AA0F5">
              <a:alpha val="4706"/>
            </a:srgbClr>
          </a:solidFill>
        </p:spPr>
        <p:txBody>
          <a:bodyPr anchor="ctr">
            <a:normAutofit/>
          </a:bodyPr>
          <a:lstStyle/>
          <a:p>
            <a:pPr algn="ctr"/>
            <a:r>
              <a:rPr lang="en-US" sz="3300" dirty="0">
                <a:solidFill>
                  <a:schemeClr val="tx1"/>
                </a:solidFill>
                <a:latin typeface="Gill Sans" panose="020B0502020104020203" pitchFamily="34" charset="-79"/>
                <a:cs typeface="Gill Sans" panose="020B0502020104020203" pitchFamily="34" charset="-79"/>
              </a:rPr>
              <a:t>Formative</a:t>
            </a:r>
          </a:p>
        </p:txBody>
      </p:sp>
      <p:sp>
        <p:nvSpPr>
          <p:cNvPr id="4" name="Content Placeholder 3">
            <a:extLst>
              <a:ext uri="{FF2B5EF4-FFF2-40B4-BE49-F238E27FC236}">
                <a16:creationId xmlns:a16="http://schemas.microsoft.com/office/drawing/2014/main" id="{176FD8A8-AB20-6422-43E9-B47C98389FB0}"/>
              </a:ext>
            </a:extLst>
          </p:cNvPr>
          <p:cNvSpPr>
            <a:spLocks noGrp="1"/>
          </p:cNvSpPr>
          <p:nvPr>
            <p:ph sz="half" idx="2"/>
          </p:nvPr>
        </p:nvSpPr>
        <p:spPr>
          <a:xfrm>
            <a:off x="422077" y="1444102"/>
            <a:ext cx="3868340" cy="1024108"/>
          </a:xfrm>
          <a:solidFill>
            <a:schemeClr val="accent6">
              <a:lumMod val="75000"/>
              <a:alpha val="94011"/>
            </a:schemeClr>
          </a:solidFill>
        </p:spPr>
        <p:txBody>
          <a:bodyPr anchor="ctr">
            <a:normAutofit/>
          </a:bodyPr>
          <a:lstStyle/>
          <a:p>
            <a:pPr marL="0" indent="0" algn="ctr">
              <a:buNone/>
            </a:pPr>
            <a:r>
              <a:rPr lang="en-US" dirty="0">
                <a:solidFill>
                  <a:schemeClr val="bg1"/>
                </a:solidFill>
              </a:rPr>
              <a:t>Coaching</a:t>
            </a:r>
          </a:p>
          <a:p>
            <a:pPr marL="0" indent="0" algn="ctr">
              <a:buNone/>
            </a:pPr>
            <a:r>
              <a:rPr lang="en-US" dirty="0">
                <a:solidFill>
                  <a:schemeClr val="bg1"/>
                </a:solidFill>
              </a:rPr>
              <a:t>Helps you bridge the gap</a:t>
            </a:r>
          </a:p>
        </p:txBody>
      </p:sp>
      <p:sp>
        <p:nvSpPr>
          <p:cNvPr id="5" name="Text Placeholder 4">
            <a:extLst>
              <a:ext uri="{FF2B5EF4-FFF2-40B4-BE49-F238E27FC236}">
                <a16:creationId xmlns:a16="http://schemas.microsoft.com/office/drawing/2014/main" id="{A9EAB070-1E87-C24E-6FB1-FDFC58523B8F}"/>
              </a:ext>
            </a:extLst>
          </p:cNvPr>
          <p:cNvSpPr>
            <a:spLocks noGrp="1"/>
          </p:cNvSpPr>
          <p:nvPr>
            <p:ph type="body" sz="quarter" idx="3"/>
          </p:nvPr>
        </p:nvSpPr>
        <p:spPr>
          <a:xfrm>
            <a:off x="4736985" y="658576"/>
            <a:ext cx="3887391" cy="617934"/>
          </a:xfrm>
          <a:solidFill>
            <a:srgbClr val="5AA0F5">
              <a:alpha val="0"/>
            </a:srgbClr>
          </a:solidFill>
        </p:spPr>
        <p:txBody>
          <a:bodyPr anchor="ctr">
            <a:normAutofit/>
          </a:bodyPr>
          <a:lstStyle/>
          <a:p>
            <a:pPr algn="ctr"/>
            <a:r>
              <a:rPr lang="en-US" sz="3300" b="0" dirty="0">
                <a:solidFill>
                  <a:schemeClr val="tx1"/>
                </a:solidFill>
                <a:latin typeface="Gill Sans" panose="020B0502020104020203" pitchFamily="34" charset="-79"/>
                <a:cs typeface="Gill Sans" panose="020B0502020104020203" pitchFamily="34" charset="-79"/>
              </a:rPr>
              <a:t>Summative</a:t>
            </a:r>
          </a:p>
        </p:txBody>
      </p:sp>
      <p:sp>
        <p:nvSpPr>
          <p:cNvPr id="6" name="Content Placeholder 5">
            <a:extLst>
              <a:ext uri="{FF2B5EF4-FFF2-40B4-BE49-F238E27FC236}">
                <a16:creationId xmlns:a16="http://schemas.microsoft.com/office/drawing/2014/main" id="{0349196B-F617-0B26-3E0F-24DFE4265AA6}"/>
              </a:ext>
            </a:extLst>
          </p:cNvPr>
          <p:cNvSpPr>
            <a:spLocks noGrp="1"/>
          </p:cNvSpPr>
          <p:nvPr>
            <p:ph sz="quarter" idx="4"/>
          </p:nvPr>
        </p:nvSpPr>
        <p:spPr>
          <a:xfrm>
            <a:off x="4736984" y="1429006"/>
            <a:ext cx="3887391" cy="1024108"/>
          </a:xfrm>
          <a:solidFill>
            <a:schemeClr val="accent6">
              <a:lumMod val="75000"/>
            </a:schemeClr>
          </a:solidFill>
        </p:spPr>
        <p:txBody>
          <a:bodyPr anchor="ctr">
            <a:normAutofit/>
          </a:bodyPr>
          <a:lstStyle/>
          <a:p>
            <a:pPr marL="0" indent="0" algn="ctr">
              <a:buNone/>
            </a:pPr>
            <a:r>
              <a:rPr lang="en-US" dirty="0">
                <a:solidFill>
                  <a:schemeClr val="bg1"/>
                </a:solidFill>
              </a:rPr>
              <a:t>Evaluations</a:t>
            </a:r>
          </a:p>
          <a:p>
            <a:pPr marL="0" indent="0" algn="ctr">
              <a:buNone/>
            </a:pPr>
            <a:r>
              <a:rPr lang="en-US" dirty="0">
                <a:solidFill>
                  <a:schemeClr val="bg1"/>
                </a:solidFill>
              </a:rPr>
              <a:t>Tells if you’re there yet</a:t>
            </a:r>
          </a:p>
        </p:txBody>
      </p:sp>
      <p:pic>
        <p:nvPicPr>
          <p:cNvPr id="12" name="Picture 11">
            <a:extLst>
              <a:ext uri="{FF2B5EF4-FFF2-40B4-BE49-F238E27FC236}">
                <a16:creationId xmlns:a16="http://schemas.microsoft.com/office/drawing/2014/main" id="{531A7E4E-C336-0EF6-919C-1A174374BD45}"/>
              </a:ext>
            </a:extLst>
          </p:cNvPr>
          <p:cNvPicPr>
            <a:picLocks noChangeAspect="1"/>
          </p:cNvPicPr>
          <p:nvPr/>
        </p:nvPicPr>
        <p:blipFill>
          <a:blip r:embed="rId3"/>
          <a:stretch>
            <a:fillRect/>
          </a:stretch>
        </p:blipFill>
        <p:spPr>
          <a:xfrm>
            <a:off x="1338943" y="2571750"/>
            <a:ext cx="2052297" cy="1797050"/>
          </a:xfrm>
          <a:prstGeom prst="rect">
            <a:avLst/>
          </a:prstGeom>
        </p:spPr>
      </p:pic>
      <p:pic>
        <p:nvPicPr>
          <p:cNvPr id="14" name="Picture 13">
            <a:extLst>
              <a:ext uri="{FF2B5EF4-FFF2-40B4-BE49-F238E27FC236}">
                <a16:creationId xmlns:a16="http://schemas.microsoft.com/office/drawing/2014/main" id="{4B3F4D61-4A84-896A-5EA5-5D02BA214E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54531" y="2588680"/>
            <a:ext cx="1940070" cy="1763190"/>
          </a:xfrm>
          <a:prstGeom prst="rect">
            <a:avLst/>
          </a:prstGeom>
        </p:spPr>
      </p:pic>
    </p:spTree>
    <p:extLst>
      <p:ext uri="{BB962C8B-B14F-4D97-AF65-F5344CB8AC3E}">
        <p14:creationId xmlns:p14="http://schemas.microsoft.com/office/powerpoint/2010/main" val="69278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9A71-E6F3-9612-839D-B90B076CA25A}"/>
              </a:ext>
            </a:extLst>
          </p:cNvPr>
          <p:cNvSpPr>
            <a:spLocks noGrp="1"/>
          </p:cNvSpPr>
          <p:nvPr>
            <p:ph type="title"/>
          </p:nvPr>
        </p:nvSpPr>
        <p:spPr/>
        <p:txBody>
          <a:bodyPr/>
          <a:lstStyle/>
          <a:p>
            <a:pPr algn="ctr"/>
            <a:r>
              <a:rPr lang="en-US" b="1" dirty="0">
                <a:solidFill>
                  <a:schemeClr val="accent6">
                    <a:lumMod val="75000"/>
                  </a:schemeClr>
                </a:solidFill>
              </a:rPr>
              <a:t>Formative</a:t>
            </a:r>
            <a:r>
              <a:rPr lang="en-US" dirty="0">
                <a:solidFill>
                  <a:schemeClr val="accent2"/>
                </a:solidFill>
              </a:rPr>
              <a:t> is most valuable</a:t>
            </a:r>
          </a:p>
        </p:txBody>
      </p:sp>
      <p:sp>
        <p:nvSpPr>
          <p:cNvPr id="3" name="Text Placeholder 2">
            <a:extLst>
              <a:ext uri="{FF2B5EF4-FFF2-40B4-BE49-F238E27FC236}">
                <a16:creationId xmlns:a16="http://schemas.microsoft.com/office/drawing/2014/main" id="{3A0E78CB-E890-869C-6050-3113B019F207}"/>
              </a:ext>
            </a:extLst>
          </p:cNvPr>
          <p:cNvSpPr>
            <a:spLocks noGrp="1"/>
          </p:cNvSpPr>
          <p:nvPr>
            <p:ph type="body" idx="1"/>
          </p:nvPr>
        </p:nvSpPr>
        <p:spPr>
          <a:xfrm>
            <a:off x="1217614" y="1108075"/>
            <a:ext cx="3868737" cy="619125"/>
          </a:xfrm>
        </p:spPr>
        <p:txBody>
          <a:bodyPr/>
          <a:lstStyle/>
          <a:p>
            <a:r>
              <a:rPr lang="en-US" dirty="0">
                <a:solidFill>
                  <a:schemeClr val="accent6">
                    <a:lumMod val="75000"/>
                  </a:schemeClr>
                </a:solidFill>
              </a:rPr>
              <a:t>Formative</a:t>
            </a:r>
          </a:p>
        </p:txBody>
      </p:sp>
      <p:sp>
        <p:nvSpPr>
          <p:cNvPr id="4" name="Content Placeholder 3">
            <a:extLst>
              <a:ext uri="{FF2B5EF4-FFF2-40B4-BE49-F238E27FC236}">
                <a16:creationId xmlns:a16="http://schemas.microsoft.com/office/drawing/2014/main" id="{AA9546D6-0F35-B30B-F40F-1526A1570146}"/>
              </a:ext>
            </a:extLst>
          </p:cNvPr>
          <p:cNvSpPr>
            <a:spLocks noGrp="1"/>
          </p:cNvSpPr>
          <p:nvPr>
            <p:ph sz="half" idx="2"/>
          </p:nvPr>
        </p:nvSpPr>
        <p:spPr/>
        <p:txBody>
          <a:bodyPr>
            <a:normAutofit/>
          </a:bodyPr>
          <a:lstStyle/>
          <a:p>
            <a:pPr>
              <a:buFont typeface="Wingdings" charset="2"/>
              <a:buChar char="§"/>
            </a:pPr>
            <a:r>
              <a:rPr lang="en-US" altLang="x-none" sz="2800" dirty="0">
                <a:solidFill>
                  <a:schemeClr val="tx1"/>
                </a:solidFill>
                <a:latin typeface="+mn-lt"/>
                <a:ea typeface="ＭＳ Ｐゴシック" charset="-128"/>
              </a:rPr>
              <a:t>Direct observation</a:t>
            </a:r>
          </a:p>
          <a:p>
            <a:pPr eaLnBrk="1" hangingPunct="1">
              <a:buFont typeface="Wingdings" charset="2"/>
              <a:buChar char="§"/>
            </a:pPr>
            <a:r>
              <a:rPr lang="en-US" altLang="x-none" sz="2800" dirty="0">
                <a:solidFill>
                  <a:schemeClr val="tx1"/>
                </a:solidFill>
                <a:latin typeface="+mn-lt"/>
                <a:ea typeface="ＭＳ Ｐゴシック" charset="-128"/>
              </a:rPr>
              <a:t>Real time feedback</a:t>
            </a:r>
          </a:p>
          <a:p>
            <a:pPr eaLnBrk="1" hangingPunct="1">
              <a:buFont typeface="Wingdings" charset="2"/>
              <a:buChar char="§"/>
            </a:pPr>
            <a:r>
              <a:rPr lang="en-US" altLang="x-none" sz="2800" dirty="0">
                <a:solidFill>
                  <a:schemeClr val="tx1"/>
                </a:solidFill>
                <a:latin typeface="+mn-lt"/>
                <a:ea typeface="ＭＳ Ｐゴシック" charset="-128"/>
              </a:rPr>
              <a:t>Incorporates teaching</a:t>
            </a:r>
          </a:p>
          <a:p>
            <a:r>
              <a:rPr lang="en-US" sz="2800" dirty="0">
                <a:solidFill>
                  <a:schemeClr val="tx1"/>
                </a:solidFill>
              </a:rPr>
              <a:t>Bi-directional</a:t>
            </a:r>
          </a:p>
        </p:txBody>
      </p:sp>
      <p:sp>
        <p:nvSpPr>
          <p:cNvPr id="5" name="Text Placeholder 4">
            <a:extLst>
              <a:ext uri="{FF2B5EF4-FFF2-40B4-BE49-F238E27FC236}">
                <a16:creationId xmlns:a16="http://schemas.microsoft.com/office/drawing/2014/main" id="{C49053EF-3164-EC21-09A1-63D2902F9570}"/>
              </a:ext>
            </a:extLst>
          </p:cNvPr>
          <p:cNvSpPr>
            <a:spLocks noGrp="1"/>
          </p:cNvSpPr>
          <p:nvPr>
            <p:ph type="body" sz="quarter" idx="3"/>
          </p:nvPr>
        </p:nvSpPr>
        <p:spPr>
          <a:xfrm>
            <a:off x="4895850" y="1260475"/>
            <a:ext cx="3887788" cy="466725"/>
          </a:xfrm>
        </p:spPr>
        <p:txBody>
          <a:bodyPr/>
          <a:lstStyle/>
          <a:p>
            <a:r>
              <a:rPr lang="en-US" dirty="0">
                <a:solidFill>
                  <a:schemeClr val="accent6">
                    <a:lumMod val="75000"/>
                  </a:schemeClr>
                </a:solidFill>
              </a:rPr>
              <a:t>Summative</a:t>
            </a:r>
          </a:p>
        </p:txBody>
      </p:sp>
      <p:sp>
        <p:nvSpPr>
          <p:cNvPr id="6" name="Content Placeholder 5">
            <a:extLst>
              <a:ext uri="{FF2B5EF4-FFF2-40B4-BE49-F238E27FC236}">
                <a16:creationId xmlns:a16="http://schemas.microsoft.com/office/drawing/2014/main" id="{DC299472-C124-A345-AD8A-0E6D8DB33254}"/>
              </a:ext>
            </a:extLst>
          </p:cNvPr>
          <p:cNvSpPr>
            <a:spLocks noGrp="1"/>
          </p:cNvSpPr>
          <p:nvPr>
            <p:ph sz="quarter" idx="4"/>
          </p:nvPr>
        </p:nvSpPr>
        <p:spPr>
          <a:xfrm>
            <a:off x="4498975" y="1879600"/>
            <a:ext cx="4579037" cy="2762250"/>
          </a:xfrm>
        </p:spPr>
        <p:txBody>
          <a:bodyPr>
            <a:normAutofit/>
          </a:bodyPr>
          <a:lstStyle/>
          <a:p>
            <a:pPr>
              <a:defRPr/>
            </a:pPr>
            <a:r>
              <a:rPr lang="en-US" altLang="en-US" dirty="0">
                <a:solidFill>
                  <a:schemeClr val="tx1"/>
                </a:solidFill>
                <a:latin typeface="Calibri" panose="020F0502020204030204" pitchFamily="34" charset="0"/>
                <a:ea typeface="+mn-ea"/>
                <a:cs typeface="Calibri" panose="020F0502020204030204" pitchFamily="34" charset="0"/>
              </a:rPr>
              <a:t>Occurs at the end of a learning process</a:t>
            </a:r>
            <a:endParaRPr lang="en-US" altLang="en-US" dirty="0">
              <a:solidFill>
                <a:schemeClr val="tx1"/>
              </a:solidFill>
              <a:latin typeface="Calibri" panose="020F0502020204030204" pitchFamily="34" charset="0"/>
              <a:cs typeface="Calibri" panose="020F0502020204030204" pitchFamily="34" charset="0"/>
            </a:endParaRPr>
          </a:p>
          <a:p>
            <a:pPr>
              <a:defRPr/>
            </a:pPr>
            <a:r>
              <a:rPr lang="en-US" altLang="en-US" dirty="0">
                <a:solidFill>
                  <a:schemeClr val="tx1"/>
                </a:solidFill>
                <a:latin typeface="Calibri" panose="020F0502020204030204" pitchFamily="34" charset="0"/>
                <a:ea typeface="+mn-ea"/>
                <a:cs typeface="Calibri" panose="020F0502020204030204" pitchFamily="34" charset="0"/>
              </a:rPr>
              <a:t>Assesses if the objectives are met</a:t>
            </a:r>
          </a:p>
          <a:p>
            <a:pPr>
              <a:defRPr/>
            </a:pPr>
            <a:r>
              <a:rPr lang="en-US" altLang="en-US" dirty="0">
                <a:solidFill>
                  <a:schemeClr val="tx1"/>
                </a:solidFill>
                <a:latin typeface="Calibri" panose="020F0502020204030204" pitchFamily="34" charset="0"/>
                <a:cs typeface="Calibri" panose="020F0502020204030204" pitchFamily="34" charset="0"/>
              </a:rPr>
              <a:t>Used for decisions of promotion</a:t>
            </a:r>
            <a:endParaRPr lang="en-US" altLang="en-US" dirty="0">
              <a:solidFill>
                <a:schemeClr val="tx1"/>
              </a:solidFill>
              <a:latin typeface="Calibri" panose="020F0502020204030204" pitchFamily="34" charset="0"/>
              <a:ea typeface="+mn-ea"/>
              <a:cs typeface="Calibri" panose="020F0502020204030204" pitchFamily="34" charset="0"/>
            </a:endParaRPr>
          </a:p>
          <a:p>
            <a:endParaRPr lang="en-US" dirty="0"/>
          </a:p>
        </p:txBody>
      </p:sp>
      <p:pic>
        <p:nvPicPr>
          <p:cNvPr id="8" name="Picture 7">
            <a:extLst>
              <a:ext uri="{FF2B5EF4-FFF2-40B4-BE49-F238E27FC236}">
                <a16:creationId xmlns:a16="http://schemas.microsoft.com/office/drawing/2014/main" id="{2B71082E-A99B-3B85-C24E-79FD560CAF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75673" y="54468"/>
            <a:ext cx="1170598" cy="1439260"/>
          </a:xfrm>
          <a:prstGeom prst="rect">
            <a:avLst/>
          </a:prstGeom>
        </p:spPr>
      </p:pic>
    </p:spTree>
    <p:extLst>
      <p:ext uri="{BB962C8B-B14F-4D97-AF65-F5344CB8AC3E}">
        <p14:creationId xmlns:p14="http://schemas.microsoft.com/office/powerpoint/2010/main" val="237905947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3507</TotalTime>
  <Words>5745</Words>
  <Application>Microsoft Office PowerPoint</Application>
  <PresentationFormat>On-screen Show (16:9)</PresentationFormat>
  <Paragraphs>509</Paragraphs>
  <Slides>41</Slides>
  <Notes>41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41</vt:i4>
      </vt:variant>
    </vt:vector>
  </HeadingPairs>
  <TitlesOfParts>
    <vt:vector size="55" baseType="lpstr">
      <vt:lpstr>Arial</vt:lpstr>
      <vt:lpstr>Calibri</vt:lpstr>
      <vt:lpstr>Calibri Light</vt:lpstr>
      <vt:lpstr>Gill Sans</vt:lpstr>
      <vt:lpstr>SymbolMT</vt:lpstr>
      <vt:lpstr>Tahoma</vt:lpstr>
      <vt:lpstr>Times New Roman</vt:lpstr>
      <vt:lpstr>Trebuchet MS</vt:lpstr>
      <vt:lpstr>Wingdings</vt:lpstr>
      <vt:lpstr>Wingdings 3</vt:lpstr>
      <vt:lpstr>Office Theme</vt:lpstr>
      <vt:lpstr>Custom Design</vt:lpstr>
      <vt:lpstr>1_Custom Design</vt:lpstr>
      <vt:lpstr>Ion</vt:lpstr>
      <vt:lpstr>Assessment Tools for CBME and the Core Outcomes</vt:lpstr>
      <vt:lpstr>Faculty Development Webinars</vt:lpstr>
      <vt:lpstr>Objectives</vt:lpstr>
      <vt:lpstr>Key Points for CB Assessment:</vt:lpstr>
      <vt:lpstr>15 Outcomes from ABFM</vt:lpstr>
      <vt:lpstr>What do we mean by Assessment?</vt:lpstr>
      <vt:lpstr>High Functioning Assessment Systems:</vt:lpstr>
      <vt:lpstr>PowerPoint Presentation</vt:lpstr>
      <vt:lpstr>Formative is most valuable</vt:lpstr>
      <vt:lpstr>PowerPoint Presentation</vt:lpstr>
      <vt:lpstr>You need the right tools!</vt:lpstr>
      <vt:lpstr>Poll</vt:lpstr>
      <vt:lpstr>Assessment tools should be:</vt:lpstr>
      <vt:lpstr>Assessment tools should minimize bias:</vt:lpstr>
      <vt:lpstr>Frequency of use – How many and how often?</vt:lpstr>
      <vt:lpstr>Do more with Less…</vt:lpstr>
      <vt:lpstr>Update your question types/rating scales</vt:lpstr>
      <vt:lpstr>Addressing Outcomes: Modify Existing Tools</vt:lpstr>
      <vt:lpstr>Addressing Outcomes: Modify Existing Tools with Entrustment</vt:lpstr>
      <vt:lpstr>PowerPoint Presentation</vt:lpstr>
      <vt:lpstr>Behavior not Attitude</vt:lpstr>
      <vt:lpstr>Tailor assessment tools to the evaluator</vt:lpstr>
      <vt:lpstr>PowerPoint Presentation</vt:lpstr>
      <vt:lpstr> Common Tool types </vt:lpstr>
      <vt:lpstr>Direct observation – why?</vt:lpstr>
      <vt:lpstr>PowerPoint Presentation</vt:lpstr>
      <vt:lpstr>Direct Observation</vt:lpstr>
      <vt:lpstr>Using a Mobile App</vt:lpstr>
      <vt:lpstr>What’s Ready Now?</vt:lpstr>
      <vt:lpstr>Recommended Tools by Outcomes</vt:lpstr>
      <vt:lpstr>Recommended tools by Outcome</vt:lpstr>
      <vt:lpstr>Recommended tools by Outcome</vt:lpstr>
      <vt:lpstr>Recommended tools by Outcome</vt:lpstr>
      <vt:lpstr>Recommended tools by Outcome</vt:lpstr>
      <vt:lpstr>Recommended tools by Outcome</vt:lpstr>
      <vt:lpstr>Summary of Tools</vt:lpstr>
      <vt:lpstr>Moving forward: Overcoming the Barriers:</vt:lpstr>
      <vt:lpstr>How does this affect the Clinical Competency Committee?</vt:lpstr>
      <vt:lpstr>PowerPoint Presentation</vt:lpstr>
      <vt:lpstr>Objectives met?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STFM_Staff_Mac</dc:creator>
  <cp:lastModifiedBy>STFM_Staff2</cp:lastModifiedBy>
  <cp:revision>50</cp:revision>
  <cp:lastPrinted>2024-04-03T13:27:28Z</cp:lastPrinted>
  <dcterms:created xsi:type="dcterms:W3CDTF">2023-10-02T17:35:41Z</dcterms:created>
  <dcterms:modified xsi:type="dcterms:W3CDTF">2024-04-10T16:34:15Z</dcterms:modified>
</cp:coreProperties>
</file>