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5" r:id="rId9"/>
    <p:sldId id="1618" r:id="rId10"/>
    <p:sldId id="267" r:id="rId11"/>
    <p:sldId id="268" r:id="rId12"/>
    <p:sldId id="1612" r:id="rId13"/>
    <p:sldId id="1613" r:id="rId14"/>
    <p:sldId id="1614" r:id="rId15"/>
    <p:sldId id="1615" r:id="rId16"/>
    <p:sldId id="1616" r:id="rId17"/>
    <p:sldId id="1617" r:id="rId18"/>
    <p:sldId id="1619" r:id="rId19"/>
    <p:sldId id="1620" r:id="rId20"/>
    <p:sldId id="1609" r:id="rId21"/>
  </p:sldIdLst>
  <p:sldSz cx="9144000" cy="5143500" type="screen16x9"/>
  <p:notesSz cx="6858000" cy="9144000"/>
  <p:embeddedFontLst>
    <p:embeddedFont>
      <p:font typeface="DM Serif Display" pitchFamily="2" charset="0"/>
      <p:regular r:id="rId23"/>
      <p:italic r:id="rId24"/>
    </p:embeddedFont>
    <p:embeddedFont>
      <p:font typeface="Roboto" panose="02000000000000000000" pitchFamily="2" charset="0"/>
      <p:regular r:id="rId25"/>
      <p:bold r:id="rId26"/>
      <p:italic r:id="rId27"/>
      <p:boldItalic r:id="rId28"/>
    </p:embeddedFont>
    <p:embeddedFont>
      <p:font typeface="Source Sans Pro" panose="020B0503030403020204" pitchFamily="34" charset="0"/>
      <p:regular r:id="rId29"/>
      <p:bold r:id="rId30"/>
      <p:italic r:id="rId31"/>
      <p:boldItalic r:id="rId32"/>
    </p:embeddedFont>
    <p:embeddedFont>
      <p:font typeface="Trebuchet MS" panose="020B0703020202090204" pitchFamily="34" charset="0"/>
      <p:regular r:id="rId33"/>
      <p:bold r:id="rId34"/>
      <p: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mi Karlage" initials="" lastIdx="2" clrIdx="0"/>
  <p:cmAuthor id="1" name="Asaf Bitton" initials="" lastIdx="2" clrIdx="1"/>
  <p:cmAuthor id="2" name="Brigid Tsai" initials="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23F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D3090F8-14FF-471A-9F15-D2CE37E0C7B9}">
  <a:tblStyle styleId="{CD3090F8-14FF-471A-9F15-D2CE37E0C7B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89984"/>
  </p:normalViewPr>
  <p:slideViewPr>
    <p:cSldViewPr snapToGrid="0">
      <p:cViewPr varScale="1">
        <p:scale>
          <a:sx n="129" d="100"/>
          <a:sy n="129" d="100"/>
        </p:scale>
        <p:origin x="1160" y="1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054637625577786E-2"/>
          <c:y val="3.7343750000000002E-2"/>
          <c:w val="0.69421502003148605"/>
          <c:h val="0.6873922378565575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Volume of those who seek medical care</c:v>
                </c:pt>
              </c:strCache>
            </c:strRef>
          </c:tx>
          <c:spPr>
            <a:solidFill>
              <a:srgbClr val="DDAE2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Primary
Care</c:v>
                </c:pt>
                <c:pt idx="1">
                  <c:v>Specialty
Care</c:v>
                </c:pt>
                <c:pt idx="2">
                  <c:v>Hospital
(inpatient)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0.35</c:v>
                </c:pt>
                <c:pt idx="1">
                  <c:v>0.35</c:v>
                </c:pt>
                <c:pt idx="2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20-F046-8EEB-E9717DA51EE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Expenditures</c:v>
                </c:pt>
              </c:strCache>
            </c:strRef>
          </c:tx>
          <c:spPr>
            <a:solidFill>
              <a:srgbClr val="207B5B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Primary
Care</c:v>
                </c:pt>
                <c:pt idx="1">
                  <c:v>Specialty
Care</c:v>
                </c:pt>
                <c:pt idx="2">
                  <c:v>Hospital
(inpatient)</c:v>
                </c:pt>
              </c:strCache>
            </c:strRef>
          </c:cat>
          <c:val>
            <c:numRef>
              <c:f>Sheet1!$C$2:$C$4</c:f>
              <c:numCache>
                <c:formatCode>0%</c:formatCode>
                <c:ptCount val="3"/>
                <c:pt idx="0">
                  <c:v>0.05</c:v>
                </c:pt>
                <c:pt idx="1">
                  <c:v>0.17</c:v>
                </c:pt>
                <c:pt idx="2">
                  <c:v>0.26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E20-F046-8EEB-E9717DA51EE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090445872"/>
        <c:axId val="2090441712"/>
      </c:barChart>
      <c:catAx>
        <c:axId val="2090445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pPr>
            <a:endParaRPr lang="en-US"/>
          </a:p>
        </c:txPr>
        <c:crossAx val="2090441712"/>
        <c:crosses val="autoZero"/>
        <c:auto val="1"/>
        <c:lblAlgn val="ctr"/>
        <c:lblOffset val="100"/>
        <c:noMultiLvlLbl val="0"/>
      </c:catAx>
      <c:valAx>
        <c:axId val="2090441712"/>
        <c:scaling>
          <c:orientation val="minMax"/>
          <c:min val="0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pPr>
            <a:endParaRPr lang="en-US"/>
          </a:p>
        </c:txPr>
        <c:crossAx val="20904458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7814193540273171"/>
          <c:y val="0.21838133483220479"/>
          <c:w val="0.21422299044192677"/>
          <c:h val="0.539877661296530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inance.senate.gov/imo/media/doc/051723_phys_payment_cc_white_paper.pdf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ama-assn.org/system/files/rbrvs-ruc-process.pdf" TargetMode="Externa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-assn.org/about/rvs-update-committee-ruc/composition-rvs-update-committee-ruc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deff786c68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2deff786c68_0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Disclosure- AL and PCP, not CMMI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deff786c68_0_9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2deff786c68_0_9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Effort &gt; Effect</a:t>
            </a: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2deff786c68_0_9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2deff786c68_0_9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Reg Capture – Professional interest over public interest at large</a:t>
            </a: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deff786c68_0_9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2deff786c68_0_9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Effort &gt; Effect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843533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deff786c68_0_9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2deff786c68_0_9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Effort &gt; Effect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869416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deff786c68_0_5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2deff786c68_0_5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001361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deff786c68_0_5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2deff786c68_0_5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091656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deff786c68_0_9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2deff786c68_0_9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Effort &gt; Effect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031942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deff786c68_0_9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2deff786c68_0_9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Effort &gt; Effect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794156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deff786c68_0_9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2deff786c68_0_9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Effort &gt; Effect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300207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deff786c68_0_9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2deff786c68_0_9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Effort &gt; Effect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003959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df2cc5a18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2df2cc5a18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e93f70244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e93f70244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63908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df42a7bca4_1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2df42a7bca4_1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1985-88 3 </a:t>
            </a:r>
            <a:r>
              <a:rPr lang="en-US" dirty="0" err="1"/>
              <a:t>yr</a:t>
            </a:r>
            <a:r>
              <a:rPr lang="en-US" dirty="0"/>
              <a:t> study at Harvard led by Bill Hsiao – empirical data on what resources are needed to provide care. Never clear this was meant or fully encompassed primary care.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1989-92 implementation into CMS</a:t>
            </a: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deff786c68_0_4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2deff786c68_0_4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deff786c68_0_5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2deff786c68_0_5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deff786c68_0_5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2deff786c68_0_5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SOURCE: </a:t>
            </a:r>
            <a:r>
              <a:rPr lang="en" sz="1050" u="sng">
                <a:solidFill>
                  <a:srgbClr val="0B57D0"/>
                </a:solid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https://www.finance.senate.gov/imo/media/doc/051723_phys_payment_cc_white_paper.pdf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SOURCE: </a:t>
            </a:r>
            <a:r>
              <a:rPr lang="en" sz="1050" u="sng">
                <a:solidFill>
                  <a:srgbClr val="0B57D0"/>
                </a:solid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https://www.ama-assn.org/system/files/rbrvs-ruc-process.pdf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deff786c68_0_9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2deff786c68_0_9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Source: </a:t>
            </a:r>
            <a:r>
              <a:rPr lang="en" sz="1050" u="sng">
                <a:solidFill>
                  <a:srgbClr val="0B57D0"/>
                </a:solid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https://www.ama-assn.org/about/rvs-update-committee-ruc/composition-rvs-update-committee-ruc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2df42a7bca4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2df42a7bca4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2df42a7bca4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2df42a7bca4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Consider adding something about our value proposition here. What we’re saying that’s new is the relative emphasis on design and test. Consider moving this sentence elsewhere in the slide.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6741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middle with background 1 1">
  <p:cSld name="CUSTOM_15_1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3"/>
          <p:cNvPicPr preferRelativeResize="0"/>
          <p:nvPr/>
        </p:nvPicPr>
        <p:blipFill rotWithShape="1">
          <a:blip r:embed="rId2">
            <a:alphaModFix/>
          </a:blip>
          <a:srcRect l="9780" t="18427" r="1950" b="7178"/>
          <a:stretch/>
        </p:blipFill>
        <p:spPr>
          <a:xfrm>
            <a:off x="-149778" y="-15375"/>
            <a:ext cx="9293778" cy="522775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13"/>
          <p:cNvSpPr/>
          <p:nvPr/>
        </p:nvSpPr>
        <p:spPr>
          <a:xfrm>
            <a:off x="5616827" y="-1359025"/>
            <a:ext cx="4479900" cy="4686600"/>
          </a:xfrm>
          <a:prstGeom prst="rect">
            <a:avLst/>
          </a:prstGeom>
          <a:gradFill>
            <a:gsLst>
              <a:gs pos="0">
                <a:srgbClr val="836047"/>
              </a:gs>
              <a:gs pos="78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3" name="Google Shape;53;p13"/>
          <p:cNvSpPr/>
          <p:nvPr/>
        </p:nvSpPr>
        <p:spPr>
          <a:xfrm>
            <a:off x="-464050" y="3223850"/>
            <a:ext cx="7014000" cy="14898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92226E">
              <a:alpha val="87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/>
          </p:nvPr>
        </p:nvSpPr>
        <p:spPr>
          <a:xfrm>
            <a:off x="628975" y="3569452"/>
            <a:ext cx="6337800" cy="61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628975" y="4149925"/>
            <a:ext cx="5623800" cy="335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Source Sans Pro"/>
              <a:buNone/>
              <a:defRPr sz="160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ource Sans Pro"/>
              <a:buNone/>
              <a:defRPr sz="1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ource Sans Pro"/>
              <a:buNone/>
              <a:defRPr sz="1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ource Sans Pro"/>
              <a:buNone/>
              <a:defRPr sz="1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ource Sans Pro"/>
              <a:buNone/>
              <a:defRPr sz="1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ource Sans Pro"/>
              <a:buNone/>
              <a:defRPr sz="1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ource Sans Pro"/>
              <a:buNone/>
              <a:defRPr sz="1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ource Sans Pro"/>
              <a:buNone/>
              <a:defRPr sz="1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ource Sans Pro"/>
              <a:buNone/>
              <a:defRPr sz="1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56" name="Google Shape;56;p13"/>
          <p:cNvSpPr txBox="1"/>
          <p:nvPr/>
        </p:nvSpPr>
        <p:spPr>
          <a:xfrm>
            <a:off x="8015374" y="4799575"/>
            <a:ext cx="1224900" cy="4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© Ariadne Labs</a:t>
            </a:r>
            <a:endParaRPr sz="12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12258" y="526122"/>
            <a:ext cx="2942049" cy="10414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8" name="Google Shape;58;p13"/>
          <p:cNvCxnSpPr/>
          <p:nvPr/>
        </p:nvCxnSpPr>
        <p:spPr>
          <a:xfrm>
            <a:off x="5905500" y="1289773"/>
            <a:ext cx="2937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2">
  <p:cSld name="Blank 2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7"/>
          <p:cNvSpPr txBox="1">
            <a:spLocks noGrp="1"/>
          </p:cNvSpPr>
          <p:nvPr>
            <p:ph type="ftr" idx="11"/>
          </p:nvPr>
        </p:nvSpPr>
        <p:spPr>
          <a:xfrm>
            <a:off x="4881032" y="4767263"/>
            <a:ext cx="34629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30" name="Google Shape;130;p17"/>
          <p:cNvSpPr txBox="1">
            <a:spLocks noGrp="1"/>
          </p:cNvSpPr>
          <p:nvPr>
            <p:ph type="sldNum" idx="12"/>
          </p:nvPr>
        </p:nvSpPr>
        <p:spPr>
          <a:xfrm>
            <a:off x="8343900" y="4767263"/>
            <a:ext cx="6828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131" name="Google Shape;131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4029" y="4733681"/>
            <a:ext cx="685800" cy="30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4885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tiff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ama-assn.org/system/files/rbrvs-ruc-process.pdf" TargetMode="Externa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ama-assn.org/about/rvs-update-committee-ruc/composition-rvs-update-committee-ruc" TargetMode="Externa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 rotWithShape="1">
          <a:blip r:embed="rId3">
            <a:alphaModFix/>
          </a:blip>
          <a:srcRect t="7089" r="7089"/>
          <a:stretch/>
        </p:blipFill>
        <p:spPr>
          <a:xfrm>
            <a:off x="0" y="-16575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/>
          <p:nvPr/>
        </p:nvSpPr>
        <p:spPr>
          <a:xfrm>
            <a:off x="7450925" y="3498474"/>
            <a:ext cx="1692900" cy="1246576"/>
          </a:xfrm>
          <a:prstGeom prst="rect">
            <a:avLst/>
          </a:prstGeom>
          <a:solidFill>
            <a:srgbClr val="0929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02124"/>
              </a:solidFill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72063" y="3498474"/>
            <a:ext cx="7403100" cy="1246576"/>
          </a:xfrm>
          <a:prstGeom prst="rect">
            <a:avLst/>
          </a:prstGeom>
          <a:solidFill>
            <a:srgbClr val="00ACC5"/>
          </a:solidFill>
          <a:ln>
            <a:noFill/>
          </a:ln>
        </p:spPr>
        <p:txBody>
          <a:bodyPr spcFirstLastPara="1" wrap="square" lIns="685800" tIns="182875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Impact of Fee For Service on the Organization &amp; Psychology of Primary Care</a:t>
            </a:r>
            <a:endParaRPr sz="2800" dirty="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Asaf </a:t>
            </a:r>
            <a:r>
              <a:rPr lang="en" sz="1900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Bitton</a:t>
            </a:r>
            <a:r>
              <a:rPr lang="en" sz="190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MD, MPH         			</a:t>
            </a:r>
            <a:r>
              <a:rPr lang="en" sz="160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August 15th, 2024</a:t>
            </a:r>
            <a:endParaRPr sz="1600" dirty="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900" dirty="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66" name="Google Shape;66;p14"/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11106" y="3722330"/>
            <a:ext cx="1596775" cy="798863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4"/>
          <p:cNvSpPr/>
          <p:nvPr/>
        </p:nvSpPr>
        <p:spPr>
          <a:xfrm>
            <a:off x="0" y="3498474"/>
            <a:ext cx="96299" cy="1246576"/>
          </a:xfrm>
          <a:prstGeom prst="rect">
            <a:avLst/>
          </a:prstGeom>
          <a:solidFill>
            <a:srgbClr val="FFAB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ACC5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5"/>
          <p:cNvSpPr txBox="1"/>
          <p:nvPr/>
        </p:nvSpPr>
        <p:spPr>
          <a:xfrm>
            <a:off x="685800" y="627775"/>
            <a:ext cx="7769700" cy="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29">
                <a:solidFill>
                  <a:srgbClr val="155F7A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Documented Concerns With The RUC Process</a:t>
            </a:r>
            <a:endParaRPr sz="2929">
              <a:solidFill>
                <a:srgbClr val="155F7A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240" name="Google Shape;240;p25"/>
          <p:cNvSpPr/>
          <p:nvPr/>
        </p:nvSpPr>
        <p:spPr>
          <a:xfrm>
            <a:off x="0" y="5062800"/>
            <a:ext cx="9182100" cy="90300"/>
          </a:xfrm>
          <a:prstGeom prst="rect">
            <a:avLst/>
          </a:prstGeom>
          <a:solidFill>
            <a:srgbClr val="00AC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25"/>
          <p:cNvSpPr/>
          <p:nvPr/>
        </p:nvSpPr>
        <p:spPr>
          <a:xfrm rot="-5400000" flipH="1">
            <a:off x="9010859" y="4908617"/>
            <a:ext cx="63300" cy="2817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25"/>
          <p:cNvSpPr txBox="1">
            <a:spLocks noGrp="1"/>
          </p:cNvSpPr>
          <p:nvPr>
            <p:ph type="sldNum" idx="12"/>
          </p:nvPr>
        </p:nvSpPr>
        <p:spPr>
          <a:xfrm>
            <a:off x="8896859" y="4870217"/>
            <a:ext cx="286500" cy="147600"/>
          </a:xfrm>
          <a:prstGeom prst="rect">
            <a:avLst/>
          </a:prstGeom>
          <a:solidFill>
            <a:srgbClr val="155F7A"/>
          </a:solidFill>
        </p:spPr>
        <p:txBody>
          <a:bodyPr spcFirstLastPara="1" wrap="square" lIns="0" tIns="0" rIns="0" bIns="9125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10</a:t>
            </a:fld>
            <a:endParaRPr sz="9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43" name="Google Shape;24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3920" y="1711929"/>
            <a:ext cx="549174" cy="549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9325" y="1680729"/>
            <a:ext cx="611574" cy="611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36050" y="1622858"/>
            <a:ext cx="754749" cy="754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19425" y="1550382"/>
            <a:ext cx="899700" cy="8997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47" name="Google Shape;247;p25"/>
          <p:cNvGraphicFramePr/>
          <p:nvPr>
            <p:extLst>
              <p:ext uri="{D42A27DB-BD31-4B8C-83A1-F6EECF244321}">
                <p14:modId xmlns:p14="http://schemas.microsoft.com/office/powerpoint/2010/main" val="2615374872"/>
              </p:ext>
            </p:extLst>
          </p:nvPr>
        </p:nvGraphicFramePr>
        <p:xfrm>
          <a:off x="706200" y="2347775"/>
          <a:ext cx="7769700" cy="2100042"/>
        </p:xfrm>
        <a:graphic>
          <a:graphicData uri="http://schemas.openxmlformats.org/drawingml/2006/table">
            <a:tbl>
              <a:tblPr>
                <a:noFill/>
                <a:tableStyleId>{CD3090F8-14FF-471A-9F15-D2CE37E0C7B9}</a:tableStyleId>
              </a:tblPr>
              <a:tblGrid>
                <a:gridCol w="1942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2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42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424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640" b="1" dirty="0">
                          <a:solidFill>
                            <a:schemeClr val="dk2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Distortions</a:t>
                      </a:r>
                      <a:r>
                        <a:rPr lang="en" sz="1640" dirty="0">
                          <a:solidFill>
                            <a:schemeClr val="dk2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 of time/intensity of work - valuation not based on need or utility, solely on work</a:t>
                      </a:r>
                      <a:endParaRPr sz="1640" dirty="0">
                        <a:solidFill>
                          <a:schemeClr val="dk2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40" dirty="0">
                        <a:solidFill>
                          <a:schemeClr val="dk2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640" b="1">
                          <a:solidFill>
                            <a:schemeClr val="dk2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Bias</a:t>
                      </a:r>
                      <a:r>
                        <a:rPr lang="en" sz="1640">
                          <a:solidFill>
                            <a:schemeClr val="dk2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 toward procedures and expensive therapeutics over relationships, coordination, and diagnosis</a:t>
                      </a:r>
                      <a:endParaRPr sz="1640">
                        <a:solidFill>
                          <a:schemeClr val="dk2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640">
                          <a:solidFill>
                            <a:schemeClr val="dk2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 Specialty/Primary care </a:t>
                      </a:r>
                      <a:r>
                        <a:rPr lang="en" sz="1640" b="1">
                          <a:solidFill>
                            <a:schemeClr val="dk2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imbalance</a:t>
                      </a:r>
                      <a:r>
                        <a:rPr lang="en" sz="1640">
                          <a:solidFill>
                            <a:schemeClr val="dk2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 on committee</a:t>
                      </a:r>
                      <a:endParaRPr sz="1640">
                        <a:solidFill>
                          <a:schemeClr val="dk2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640" b="1" dirty="0">
                          <a:solidFill>
                            <a:schemeClr val="dk2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Data problems</a:t>
                      </a:r>
                      <a:r>
                        <a:rPr lang="en" sz="1640" dirty="0">
                          <a:solidFill>
                            <a:schemeClr val="dk2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 - survey concerns and lack of unbiased empirical data</a:t>
                      </a:r>
                      <a:endParaRPr sz="1640" dirty="0">
                        <a:solidFill>
                          <a:schemeClr val="dk2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6"/>
          <p:cNvSpPr txBox="1"/>
          <p:nvPr/>
        </p:nvSpPr>
        <p:spPr>
          <a:xfrm>
            <a:off x="685800" y="627775"/>
            <a:ext cx="7769700" cy="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29" dirty="0">
                <a:solidFill>
                  <a:srgbClr val="155F7A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Policy Challenges</a:t>
            </a:r>
            <a:endParaRPr sz="2929" dirty="0">
              <a:solidFill>
                <a:srgbClr val="155F7A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253" name="Google Shape;253;p26"/>
          <p:cNvSpPr/>
          <p:nvPr/>
        </p:nvSpPr>
        <p:spPr>
          <a:xfrm>
            <a:off x="0" y="5062800"/>
            <a:ext cx="9182100" cy="90300"/>
          </a:xfrm>
          <a:prstGeom prst="rect">
            <a:avLst/>
          </a:prstGeom>
          <a:solidFill>
            <a:srgbClr val="00AC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26"/>
          <p:cNvSpPr/>
          <p:nvPr/>
        </p:nvSpPr>
        <p:spPr>
          <a:xfrm rot="-5400000" flipH="1">
            <a:off x="9010859" y="4908617"/>
            <a:ext cx="63300" cy="2817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26"/>
          <p:cNvSpPr txBox="1">
            <a:spLocks noGrp="1"/>
          </p:cNvSpPr>
          <p:nvPr>
            <p:ph type="sldNum" idx="12"/>
          </p:nvPr>
        </p:nvSpPr>
        <p:spPr>
          <a:xfrm>
            <a:off x="8896859" y="4870217"/>
            <a:ext cx="286500" cy="147600"/>
          </a:xfrm>
          <a:prstGeom prst="rect">
            <a:avLst/>
          </a:prstGeom>
          <a:solidFill>
            <a:srgbClr val="155F7A"/>
          </a:solidFill>
        </p:spPr>
        <p:txBody>
          <a:bodyPr spcFirstLastPara="1" wrap="square" lIns="0" tIns="0" rIns="0" bIns="9125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11</a:t>
            </a:fld>
            <a:endParaRPr sz="9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graphicFrame>
        <p:nvGraphicFramePr>
          <p:cNvPr id="256" name="Google Shape;256;p26"/>
          <p:cNvGraphicFramePr/>
          <p:nvPr>
            <p:extLst>
              <p:ext uri="{D42A27DB-BD31-4B8C-83A1-F6EECF244321}">
                <p14:modId xmlns:p14="http://schemas.microsoft.com/office/powerpoint/2010/main" val="152683729"/>
              </p:ext>
            </p:extLst>
          </p:nvPr>
        </p:nvGraphicFramePr>
        <p:xfrm>
          <a:off x="507937" y="2244250"/>
          <a:ext cx="8128125" cy="1819626"/>
        </p:xfrm>
        <a:graphic>
          <a:graphicData uri="http://schemas.openxmlformats.org/drawingml/2006/table">
            <a:tbl>
              <a:tblPr>
                <a:noFill/>
                <a:tableStyleId>{CD3090F8-14FF-471A-9F15-D2CE37E0C7B9}</a:tableStyleId>
              </a:tblPr>
              <a:tblGrid>
                <a:gridCol w="1625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5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2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339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204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>
                          <a:solidFill>
                            <a:schemeClr val="dk2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Potential for </a:t>
                      </a:r>
                      <a:r>
                        <a:rPr lang="en" sz="1600" b="1" dirty="0">
                          <a:solidFill>
                            <a:schemeClr val="dk2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Regulatory</a:t>
                      </a:r>
                      <a:r>
                        <a:rPr lang="en" sz="1600" dirty="0">
                          <a:solidFill>
                            <a:schemeClr val="dk2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 </a:t>
                      </a:r>
                      <a:r>
                        <a:rPr lang="en" sz="1600" b="1" dirty="0">
                          <a:solidFill>
                            <a:schemeClr val="dk2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Capture</a:t>
                      </a:r>
                      <a:endParaRPr sz="1640" b="1" dirty="0">
                        <a:solidFill>
                          <a:schemeClr val="dk2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40" dirty="0">
                        <a:solidFill>
                          <a:schemeClr val="dk2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 dirty="0">
                          <a:solidFill>
                            <a:schemeClr val="dk2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Incomplete transparency</a:t>
                      </a:r>
                      <a:r>
                        <a:rPr lang="en" sz="1600" dirty="0">
                          <a:solidFill>
                            <a:schemeClr val="dk2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 on key area of payment policy</a:t>
                      </a:r>
                      <a:endParaRPr sz="1640" b="1" dirty="0">
                        <a:solidFill>
                          <a:schemeClr val="dk2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>
                          <a:solidFill>
                            <a:schemeClr val="dk2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Entrenching </a:t>
                      </a:r>
                      <a:r>
                        <a:rPr lang="en" sz="1600" b="1" dirty="0">
                          <a:solidFill>
                            <a:schemeClr val="dk2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paucity of payment </a:t>
                      </a:r>
                      <a:r>
                        <a:rPr lang="en" sz="1600" dirty="0">
                          <a:solidFill>
                            <a:schemeClr val="dk2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for primary care</a:t>
                      </a:r>
                      <a:endParaRPr sz="1600" dirty="0">
                        <a:solidFill>
                          <a:schemeClr val="dk2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40" dirty="0">
                        <a:solidFill>
                          <a:schemeClr val="dk2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>
                          <a:solidFill>
                            <a:schemeClr val="dk2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Major </a:t>
                      </a:r>
                      <a:r>
                        <a:rPr lang="en" sz="1600" b="1" dirty="0">
                          <a:solidFill>
                            <a:schemeClr val="dk2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challenges</a:t>
                      </a:r>
                      <a:r>
                        <a:rPr lang="en" sz="1600" dirty="0">
                          <a:solidFill>
                            <a:schemeClr val="dk2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 paying for </a:t>
                      </a:r>
                      <a:r>
                        <a:rPr lang="en" sz="1600" b="1" dirty="0">
                          <a:solidFill>
                            <a:schemeClr val="dk2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interprofessional teams</a:t>
                      </a:r>
                      <a:r>
                        <a:rPr lang="en" sz="1600" dirty="0">
                          <a:solidFill>
                            <a:schemeClr val="dk2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 to care for communities </a:t>
                      </a:r>
                      <a:endParaRPr sz="1600" dirty="0">
                        <a:solidFill>
                          <a:schemeClr val="dk2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40" b="1" dirty="0">
                        <a:solidFill>
                          <a:schemeClr val="dk2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600" b="1" dirty="0">
                          <a:solidFill>
                            <a:schemeClr val="dk2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Insufficient</a:t>
                      </a:r>
                      <a:r>
                        <a:rPr lang="en" sz="1600" dirty="0">
                          <a:solidFill>
                            <a:schemeClr val="dk2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 </a:t>
                      </a:r>
                      <a:r>
                        <a:rPr lang="en" sz="1600" b="1" i="1" dirty="0">
                          <a:solidFill>
                            <a:schemeClr val="dk2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form, level, and flow </a:t>
                      </a:r>
                      <a:r>
                        <a:rPr lang="en" sz="1600" dirty="0">
                          <a:solidFill>
                            <a:schemeClr val="dk2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of funds to primary care</a:t>
                      </a:r>
                      <a:endParaRPr sz="1600" dirty="0">
                        <a:solidFill>
                          <a:schemeClr val="dk2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chemeClr val="dk2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57" name="Google Shape;25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72385" y="1616476"/>
            <a:ext cx="627774" cy="627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62762" y="1645262"/>
            <a:ext cx="509151" cy="509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65287" y="1629800"/>
            <a:ext cx="568449" cy="568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61539" y="1596850"/>
            <a:ext cx="667026" cy="667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10562" y="1652800"/>
            <a:ext cx="568449" cy="568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5"/>
          <p:cNvSpPr txBox="1"/>
          <p:nvPr/>
        </p:nvSpPr>
        <p:spPr>
          <a:xfrm>
            <a:off x="765313" y="627775"/>
            <a:ext cx="8131546" cy="450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29" dirty="0">
                <a:solidFill>
                  <a:srgbClr val="155F7A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Primary Care Faces a Broken Production Model</a:t>
            </a:r>
            <a:endParaRPr sz="2929" dirty="0">
              <a:solidFill>
                <a:srgbClr val="155F7A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240" name="Google Shape;240;p25"/>
          <p:cNvSpPr/>
          <p:nvPr/>
        </p:nvSpPr>
        <p:spPr>
          <a:xfrm>
            <a:off x="0" y="5062800"/>
            <a:ext cx="9182100" cy="90300"/>
          </a:xfrm>
          <a:prstGeom prst="rect">
            <a:avLst/>
          </a:prstGeom>
          <a:solidFill>
            <a:srgbClr val="00AC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25"/>
          <p:cNvSpPr/>
          <p:nvPr/>
        </p:nvSpPr>
        <p:spPr>
          <a:xfrm rot="-5400000" flipH="1">
            <a:off x="9010859" y="4908617"/>
            <a:ext cx="63300" cy="2817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25"/>
          <p:cNvSpPr txBox="1">
            <a:spLocks noGrp="1"/>
          </p:cNvSpPr>
          <p:nvPr>
            <p:ph type="sldNum" idx="12"/>
          </p:nvPr>
        </p:nvSpPr>
        <p:spPr>
          <a:xfrm>
            <a:off x="8896859" y="4870217"/>
            <a:ext cx="286500" cy="147600"/>
          </a:xfrm>
          <a:prstGeom prst="rect">
            <a:avLst/>
          </a:prstGeom>
          <a:solidFill>
            <a:srgbClr val="155F7A"/>
          </a:solidFill>
        </p:spPr>
        <p:txBody>
          <a:bodyPr spcFirstLastPara="1" wrap="square" lIns="0" tIns="0" rIns="0" bIns="9125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12</a:t>
            </a:fld>
            <a:endParaRPr sz="9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" name="Picture 8" descr="Image result for does not equal sign">
            <a:extLst>
              <a:ext uri="{FF2B5EF4-FFF2-40B4-BE49-F238E27FC236}">
                <a16:creationId xmlns:a16="http://schemas.microsoft.com/office/drawing/2014/main" id="{3879EC4E-2895-129D-A838-8877722BD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791" y="2598940"/>
            <a:ext cx="750060" cy="67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mage result for health care patient expectations">
            <a:extLst>
              <a:ext uri="{FF2B5EF4-FFF2-40B4-BE49-F238E27FC236}">
                <a16:creationId xmlns:a16="http://schemas.microsoft.com/office/drawing/2014/main" id="{71EEC0A1-4110-D23A-339D-D9963CC62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234" y="2084590"/>
            <a:ext cx="3228517" cy="2398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358274-0199-DB5D-195A-BD49094898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881" y="2084590"/>
            <a:ext cx="3511193" cy="21319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BF8519-04E6-040A-760C-BCCC3E1E42F8}"/>
              </a:ext>
            </a:extLst>
          </p:cNvPr>
          <p:cNvSpPr txBox="1"/>
          <p:nvPr/>
        </p:nvSpPr>
        <p:spPr>
          <a:xfrm>
            <a:off x="5240234" y="1562546"/>
            <a:ext cx="350386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155F7A"/>
                </a:solidFill>
                <a:latin typeface="DM Serif Display"/>
              </a:rPr>
              <a:t>21st Century Primary Care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7F4F9B-7F9C-489F-29EC-B6C2CCB13662}"/>
              </a:ext>
            </a:extLst>
          </p:cNvPr>
          <p:cNvSpPr txBox="1"/>
          <p:nvPr/>
        </p:nvSpPr>
        <p:spPr>
          <a:xfrm>
            <a:off x="854612" y="1570240"/>
            <a:ext cx="28417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155F7A"/>
                </a:solidFill>
                <a:latin typeface="DM Serif Display"/>
              </a:rPr>
              <a:t>20th Century Payment</a:t>
            </a:r>
          </a:p>
        </p:txBody>
      </p:sp>
    </p:spTree>
    <p:extLst>
      <p:ext uri="{BB962C8B-B14F-4D97-AF65-F5344CB8AC3E}">
        <p14:creationId xmlns:p14="http://schemas.microsoft.com/office/powerpoint/2010/main" val="34754751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5"/>
          <p:cNvSpPr txBox="1"/>
          <p:nvPr/>
        </p:nvSpPr>
        <p:spPr>
          <a:xfrm>
            <a:off x="765313" y="627775"/>
            <a:ext cx="8131546" cy="450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29" dirty="0">
                <a:solidFill>
                  <a:srgbClr val="155F7A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A Problem With t</a:t>
            </a:r>
            <a:r>
              <a:rPr lang="en-US" sz="2929" dirty="0">
                <a:solidFill>
                  <a:srgbClr val="155F7A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he</a:t>
            </a:r>
            <a:r>
              <a:rPr lang="en" sz="2929" dirty="0">
                <a:solidFill>
                  <a:srgbClr val="155F7A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 Distribution of Money</a:t>
            </a:r>
            <a:endParaRPr sz="2929" dirty="0">
              <a:solidFill>
                <a:srgbClr val="155F7A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240" name="Google Shape;240;p25"/>
          <p:cNvSpPr/>
          <p:nvPr/>
        </p:nvSpPr>
        <p:spPr>
          <a:xfrm>
            <a:off x="0" y="5062800"/>
            <a:ext cx="9182100" cy="90300"/>
          </a:xfrm>
          <a:prstGeom prst="rect">
            <a:avLst/>
          </a:prstGeom>
          <a:solidFill>
            <a:srgbClr val="00AC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25"/>
          <p:cNvSpPr/>
          <p:nvPr/>
        </p:nvSpPr>
        <p:spPr>
          <a:xfrm rot="-5400000" flipH="1">
            <a:off x="9010859" y="4908617"/>
            <a:ext cx="63300" cy="2817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25"/>
          <p:cNvSpPr txBox="1">
            <a:spLocks noGrp="1"/>
          </p:cNvSpPr>
          <p:nvPr>
            <p:ph type="sldNum" idx="12"/>
          </p:nvPr>
        </p:nvSpPr>
        <p:spPr>
          <a:xfrm>
            <a:off x="8896859" y="4870217"/>
            <a:ext cx="286500" cy="147600"/>
          </a:xfrm>
          <a:prstGeom prst="rect">
            <a:avLst/>
          </a:prstGeom>
          <a:solidFill>
            <a:srgbClr val="155F7A"/>
          </a:solidFill>
        </p:spPr>
        <p:txBody>
          <a:bodyPr spcFirstLastPara="1" wrap="square" lIns="0" tIns="0" rIns="0" bIns="9125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13</a:t>
            </a:fld>
            <a:endParaRPr sz="9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8C1146-BD1C-AC0A-598A-CA55AE7A03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44" y="1362220"/>
            <a:ext cx="1964834" cy="2871680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6C5ABB1B-3DAB-835A-B0DE-E36A627739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628201"/>
              </p:ext>
            </p:extLst>
          </p:nvPr>
        </p:nvGraphicFramePr>
        <p:xfrm>
          <a:off x="3077417" y="1574916"/>
          <a:ext cx="5724925" cy="28448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7334889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8"/>
          <p:cNvSpPr txBox="1"/>
          <p:nvPr/>
        </p:nvSpPr>
        <p:spPr>
          <a:xfrm>
            <a:off x="3339549" y="0"/>
            <a:ext cx="5835952" cy="5062800"/>
          </a:xfrm>
          <a:prstGeom prst="rect">
            <a:avLst/>
          </a:prstGeom>
          <a:solidFill>
            <a:srgbClr val="333F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16" name="Google Shape;116;p18"/>
          <p:cNvSpPr txBox="1"/>
          <p:nvPr/>
        </p:nvSpPr>
        <p:spPr>
          <a:xfrm>
            <a:off x="278296" y="372435"/>
            <a:ext cx="4844400" cy="952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929" dirty="0">
                <a:solidFill>
                  <a:srgbClr val="155F7A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Doing the Math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400"/>
              </a:spcAft>
              <a:buNone/>
            </a:pPr>
            <a:endParaRPr sz="2929" dirty="0">
              <a:solidFill>
                <a:srgbClr val="155F7A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117" name="Google Shape;117;p18"/>
          <p:cNvSpPr txBox="1">
            <a:spLocks noGrp="1"/>
          </p:cNvSpPr>
          <p:nvPr>
            <p:ph type="sldNum" idx="12"/>
          </p:nvPr>
        </p:nvSpPr>
        <p:spPr>
          <a:xfrm>
            <a:off x="8503933" y="464716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118" name="Google Shape;118;p18"/>
          <p:cNvSpPr/>
          <p:nvPr/>
        </p:nvSpPr>
        <p:spPr>
          <a:xfrm>
            <a:off x="0" y="5062800"/>
            <a:ext cx="9182100" cy="90300"/>
          </a:xfrm>
          <a:prstGeom prst="rect">
            <a:avLst/>
          </a:prstGeom>
          <a:solidFill>
            <a:srgbClr val="00AC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18"/>
          <p:cNvSpPr/>
          <p:nvPr/>
        </p:nvSpPr>
        <p:spPr>
          <a:xfrm rot="-5400000" flipH="1">
            <a:off x="9010859" y="4908617"/>
            <a:ext cx="63300" cy="2817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18"/>
          <p:cNvSpPr txBox="1">
            <a:spLocks noGrp="1"/>
          </p:cNvSpPr>
          <p:nvPr>
            <p:ph type="sldNum" idx="12"/>
          </p:nvPr>
        </p:nvSpPr>
        <p:spPr>
          <a:xfrm>
            <a:off x="8896859" y="4870217"/>
            <a:ext cx="286500" cy="147600"/>
          </a:xfrm>
          <a:prstGeom prst="rect">
            <a:avLst/>
          </a:prstGeom>
          <a:solidFill>
            <a:srgbClr val="155F7A"/>
          </a:solidFill>
        </p:spPr>
        <p:txBody>
          <a:bodyPr spcFirstLastPara="1" wrap="square" lIns="0" tIns="0" rIns="0" bIns="9125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14</a:t>
            </a:fld>
            <a:endParaRPr sz="9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21" name="Google Shape;121;p18"/>
          <p:cNvSpPr txBox="1"/>
          <p:nvPr/>
        </p:nvSpPr>
        <p:spPr>
          <a:xfrm>
            <a:off x="121342" y="1697695"/>
            <a:ext cx="4450658" cy="1218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8636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40"/>
            </a:pPr>
            <a:r>
              <a:rPr lang="en-US" sz="224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You can’t run an </a:t>
            </a:r>
          </a:p>
          <a:p>
            <a:pPr marL="8636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40"/>
            </a:pPr>
            <a:r>
              <a:rPr lang="en-US" sz="224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Advanced Primary Care </a:t>
            </a:r>
          </a:p>
          <a:p>
            <a:pPr marL="8636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40"/>
            </a:pPr>
            <a:r>
              <a:rPr lang="en-US" sz="224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practice on FFS…</a:t>
            </a:r>
            <a:endParaRPr sz="224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6C0E67-C596-528D-1B5B-FF9D46A504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9535" y="372435"/>
            <a:ext cx="4828031" cy="4036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1439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/>
          <p:nvPr/>
        </p:nvSpPr>
        <p:spPr>
          <a:xfrm>
            <a:off x="474847" y="242766"/>
            <a:ext cx="7493496" cy="952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929" dirty="0">
                <a:solidFill>
                  <a:srgbClr val="155F7A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Prospective Payment is Necessary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400"/>
              </a:spcAft>
              <a:buNone/>
            </a:pPr>
            <a:endParaRPr sz="2929" dirty="0">
              <a:solidFill>
                <a:srgbClr val="155F7A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118" name="Google Shape;118;p18"/>
          <p:cNvSpPr/>
          <p:nvPr/>
        </p:nvSpPr>
        <p:spPr>
          <a:xfrm>
            <a:off x="0" y="5062800"/>
            <a:ext cx="9182100" cy="90300"/>
          </a:xfrm>
          <a:prstGeom prst="rect">
            <a:avLst/>
          </a:prstGeom>
          <a:solidFill>
            <a:srgbClr val="00AC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18"/>
          <p:cNvSpPr/>
          <p:nvPr/>
        </p:nvSpPr>
        <p:spPr>
          <a:xfrm rot="-5400000" flipH="1">
            <a:off x="9010859" y="4908617"/>
            <a:ext cx="63300" cy="2817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18"/>
          <p:cNvSpPr txBox="1">
            <a:spLocks noGrp="1"/>
          </p:cNvSpPr>
          <p:nvPr>
            <p:ph type="sldNum" idx="12"/>
          </p:nvPr>
        </p:nvSpPr>
        <p:spPr>
          <a:xfrm>
            <a:off x="8896859" y="4870217"/>
            <a:ext cx="286500" cy="147600"/>
          </a:xfrm>
          <a:prstGeom prst="rect">
            <a:avLst/>
          </a:prstGeom>
          <a:solidFill>
            <a:srgbClr val="155F7A"/>
          </a:solidFill>
        </p:spPr>
        <p:txBody>
          <a:bodyPr spcFirstLastPara="1" wrap="square" lIns="0" tIns="0" rIns="0" bIns="9125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15</a:t>
            </a:fld>
            <a:endParaRPr sz="900" dirty="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21" name="Google Shape;121;p18"/>
          <p:cNvSpPr txBox="1"/>
          <p:nvPr/>
        </p:nvSpPr>
        <p:spPr>
          <a:xfrm>
            <a:off x="7135180" y="1362585"/>
            <a:ext cx="1839855" cy="2942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8636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40"/>
            </a:pPr>
            <a:r>
              <a:rPr lang="en-US" sz="224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Threshold effect at about 63% of payment through prospective capitated payment</a:t>
            </a:r>
            <a:endParaRPr sz="224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88C187-D150-B558-6417-5DC9EA8FD6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965" y="1110591"/>
            <a:ext cx="6892604" cy="344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6368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5"/>
          <p:cNvSpPr txBox="1"/>
          <p:nvPr/>
        </p:nvSpPr>
        <p:spPr>
          <a:xfrm>
            <a:off x="765313" y="263562"/>
            <a:ext cx="8131546" cy="450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29" dirty="0">
                <a:solidFill>
                  <a:srgbClr val="155F7A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A Way Forward for Payment</a:t>
            </a:r>
            <a:endParaRPr sz="2929" dirty="0">
              <a:solidFill>
                <a:srgbClr val="155F7A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240" name="Google Shape;240;p25"/>
          <p:cNvSpPr/>
          <p:nvPr/>
        </p:nvSpPr>
        <p:spPr>
          <a:xfrm>
            <a:off x="0" y="5062800"/>
            <a:ext cx="9182100" cy="90300"/>
          </a:xfrm>
          <a:prstGeom prst="rect">
            <a:avLst/>
          </a:prstGeom>
          <a:solidFill>
            <a:srgbClr val="00AC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25"/>
          <p:cNvSpPr/>
          <p:nvPr/>
        </p:nvSpPr>
        <p:spPr>
          <a:xfrm rot="-5400000" flipH="1">
            <a:off x="9010859" y="4908617"/>
            <a:ext cx="63300" cy="2817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25"/>
          <p:cNvSpPr txBox="1">
            <a:spLocks noGrp="1"/>
          </p:cNvSpPr>
          <p:nvPr>
            <p:ph type="sldNum" idx="12"/>
          </p:nvPr>
        </p:nvSpPr>
        <p:spPr>
          <a:xfrm>
            <a:off x="8896859" y="4870217"/>
            <a:ext cx="286500" cy="147600"/>
          </a:xfrm>
          <a:prstGeom prst="rect">
            <a:avLst/>
          </a:prstGeom>
          <a:solidFill>
            <a:srgbClr val="155F7A"/>
          </a:solidFill>
        </p:spPr>
        <p:txBody>
          <a:bodyPr spcFirstLastPara="1" wrap="square" lIns="0" tIns="0" rIns="0" bIns="9125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16</a:t>
            </a:fld>
            <a:endParaRPr sz="9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51E5B4-2792-5506-CEC6-BEEC3E193E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591" y="797912"/>
            <a:ext cx="8030818" cy="418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1551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5"/>
          <p:cNvSpPr txBox="1"/>
          <p:nvPr/>
        </p:nvSpPr>
        <p:spPr>
          <a:xfrm>
            <a:off x="765313" y="263562"/>
            <a:ext cx="8131546" cy="450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29" dirty="0">
                <a:solidFill>
                  <a:srgbClr val="155F7A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Possible Primary Care Futures</a:t>
            </a:r>
          </a:p>
        </p:txBody>
      </p:sp>
      <p:sp>
        <p:nvSpPr>
          <p:cNvPr id="240" name="Google Shape;240;p25"/>
          <p:cNvSpPr/>
          <p:nvPr/>
        </p:nvSpPr>
        <p:spPr>
          <a:xfrm>
            <a:off x="0" y="5062800"/>
            <a:ext cx="9182100" cy="90300"/>
          </a:xfrm>
          <a:prstGeom prst="rect">
            <a:avLst/>
          </a:prstGeom>
          <a:solidFill>
            <a:srgbClr val="00AC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25"/>
          <p:cNvSpPr/>
          <p:nvPr/>
        </p:nvSpPr>
        <p:spPr>
          <a:xfrm rot="-5400000" flipH="1">
            <a:off x="9010859" y="4908617"/>
            <a:ext cx="63300" cy="2817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25"/>
          <p:cNvSpPr txBox="1">
            <a:spLocks noGrp="1"/>
          </p:cNvSpPr>
          <p:nvPr>
            <p:ph type="sldNum" idx="12"/>
          </p:nvPr>
        </p:nvSpPr>
        <p:spPr>
          <a:xfrm>
            <a:off x="8896859" y="4870217"/>
            <a:ext cx="286500" cy="147600"/>
          </a:xfrm>
          <a:prstGeom prst="rect">
            <a:avLst/>
          </a:prstGeom>
          <a:solidFill>
            <a:srgbClr val="155F7A"/>
          </a:solidFill>
        </p:spPr>
        <p:txBody>
          <a:bodyPr spcFirstLastPara="1" wrap="square" lIns="0" tIns="0" rIns="0" bIns="9125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17</a:t>
            </a:fld>
            <a:endParaRPr sz="9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B1C571-3802-2402-7B10-56932F8855E9}"/>
              </a:ext>
            </a:extLst>
          </p:cNvPr>
          <p:cNvSpPr txBox="1"/>
          <p:nvPr/>
        </p:nvSpPr>
        <p:spPr>
          <a:xfrm>
            <a:off x="191175" y="965433"/>
            <a:ext cx="8851851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/>
            <a:r>
              <a:rPr lang="en-US" sz="2400" dirty="0">
                <a:solidFill>
                  <a:srgbClr val="155F7A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“Devolution”</a:t>
            </a:r>
          </a:p>
          <a:p>
            <a:pPr marL="922338" indent="-282575">
              <a:buClr>
                <a:schemeClr val="accent4"/>
              </a:buClr>
              <a:buFont typeface="Wingdings" pitchFamily="2" charset="2"/>
              <a:buChar char="§"/>
            </a:pP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Retail / Virtual / Urgent Care clinics </a:t>
            </a:r>
          </a:p>
          <a:p>
            <a:pPr marL="922338" indent="-282575">
              <a:buClr>
                <a:schemeClr val="accent4"/>
              </a:buClr>
              <a:buFont typeface="Wingdings" pitchFamily="2" charset="2"/>
              <a:buChar char="§"/>
            </a:pP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Concierge care + Segmentation</a:t>
            </a:r>
          </a:p>
          <a:p>
            <a:pPr marL="922338" indent="-282575">
              <a:buClr>
                <a:schemeClr val="accent4"/>
              </a:buClr>
              <a:buFont typeface="Wingdings" pitchFamily="2" charset="2"/>
              <a:buChar char="§"/>
            </a:pP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Widespread access/equity pitfalls</a:t>
            </a:r>
          </a:p>
          <a:p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257175" indent="-257175"/>
            <a:r>
              <a:rPr lang="en-US" sz="2400" dirty="0">
                <a:solidFill>
                  <a:srgbClr val="155F7A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“Evolution”</a:t>
            </a:r>
          </a:p>
          <a:p>
            <a:pPr marL="922338" indent="-282575">
              <a:buClr>
                <a:schemeClr val="accent4"/>
              </a:buClr>
              <a:buFont typeface="Wingdings" pitchFamily="2" charset="2"/>
              <a:buChar char="§"/>
            </a:pP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Patient-Centered Medical Home next steps – high variation &amp; continued new market entrants to fill gaps left by workforce shortage and high needs</a:t>
            </a:r>
          </a:p>
          <a:p>
            <a:pPr marL="922338" indent="-282575">
              <a:buClr>
                <a:schemeClr val="accent4"/>
              </a:buClr>
              <a:buFont typeface="Wingdings" pitchFamily="2" charset="2"/>
              <a:buChar char="§"/>
            </a:pP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Incremental payment reform on FFS chassis using electronic quality measures</a:t>
            </a:r>
          </a:p>
          <a:p>
            <a:pPr marL="257175" indent="-257175"/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257175" indent="-257175"/>
            <a:r>
              <a:rPr lang="en-US" sz="2400" dirty="0">
                <a:solidFill>
                  <a:srgbClr val="155F7A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“Revolution”</a:t>
            </a:r>
          </a:p>
          <a:p>
            <a:pPr marL="922338" indent="-282575">
              <a:buClr>
                <a:schemeClr val="accent4"/>
              </a:buClr>
              <a:buFont typeface="Wingdings" pitchFamily="2" charset="2"/>
              <a:buChar char="§"/>
            </a:pP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Advanced Integrated Primary Care Teams Through Payment Reform and Care Model Innovation, Addressing Population Health &amp; Social Drivers of Health</a:t>
            </a:r>
          </a:p>
          <a:p>
            <a:pPr marL="922338" indent="-282575">
              <a:buClr>
                <a:schemeClr val="accent4"/>
              </a:buClr>
              <a:buFont typeface="Wingdings" pitchFamily="2" charset="2"/>
              <a:buChar char="§"/>
            </a:pP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Measure What Actually Matters / Better IT + AI / Prospective Risk-Adjusted Global Payment</a:t>
            </a:r>
          </a:p>
        </p:txBody>
      </p:sp>
      <p:pic>
        <p:nvPicPr>
          <p:cNvPr id="4" name="Picture 3" descr="http://www.tobaccofindings.org/wp-content/uploads/2012/03/Trajectories5.png">
            <a:extLst>
              <a:ext uri="{FF2B5EF4-FFF2-40B4-BE49-F238E27FC236}">
                <a16:creationId xmlns:a16="http://schemas.microsoft.com/office/drawing/2014/main" id="{8EE77ABC-08FA-A77F-7C40-E688C2BF5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18892" y="961525"/>
            <a:ext cx="3433926" cy="16102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289328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5"/>
          <p:cNvSpPr txBox="1"/>
          <p:nvPr/>
        </p:nvSpPr>
        <p:spPr>
          <a:xfrm>
            <a:off x="765313" y="263562"/>
            <a:ext cx="8131546" cy="811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929" dirty="0">
                <a:solidFill>
                  <a:srgbClr val="155F7A"/>
                </a:solidFill>
                <a:latin typeface="DM Serif Display"/>
                <a:sym typeface="Source Sans Pro"/>
              </a:rPr>
              <a:t>Proposition: The Demise of Primary Care Has Been Too Often and Erroneously Foretold….</a:t>
            </a:r>
          </a:p>
        </p:txBody>
      </p:sp>
      <p:sp>
        <p:nvSpPr>
          <p:cNvPr id="240" name="Google Shape;240;p25"/>
          <p:cNvSpPr/>
          <p:nvPr/>
        </p:nvSpPr>
        <p:spPr>
          <a:xfrm>
            <a:off x="0" y="5062800"/>
            <a:ext cx="9182100" cy="90300"/>
          </a:xfrm>
          <a:prstGeom prst="rect">
            <a:avLst/>
          </a:prstGeom>
          <a:solidFill>
            <a:srgbClr val="00AC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25"/>
          <p:cNvSpPr/>
          <p:nvPr/>
        </p:nvSpPr>
        <p:spPr>
          <a:xfrm rot="-5400000" flipH="1">
            <a:off x="9010859" y="4908617"/>
            <a:ext cx="63300" cy="2817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25"/>
          <p:cNvSpPr txBox="1">
            <a:spLocks noGrp="1"/>
          </p:cNvSpPr>
          <p:nvPr>
            <p:ph type="sldNum" idx="12"/>
          </p:nvPr>
        </p:nvSpPr>
        <p:spPr>
          <a:xfrm>
            <a:off x="8896859" y="4870217"/>
            <a:ext cx="286500" cy="147600"/>
          </a:xfrm>
          <a:prstGeom prst="rect">
            <a:avLst/>
          </a:prstGeom>
          <a:solidFill>
            <a:srgbClr val="155F7A"/>
          </a:solidFill>
        </p:spPr>
        <p:txBody>
          <a:bodyPr spcFirstLastPara="1" wrap="square" lIns="0" tIns="0" rIns="0" bIns="9125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18</a:t>
            </a:fld>
            <a:endParaRPr sz="9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B1C571-3802-2402-7B10-56932F8855E9}"/>
              </a:ext>
            </a:extLst>
          </p:cNvPr>
          <p:cNvSpPr txBox="1"/>
          <p:nvPr/>
        </p:nvSpPr>
        <p:spPr>
          <a:xfrm>
            <a:off x="421380" y="4521941"/>
            <a:ext cx="8301240" cy="657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buClr>
                <a:schemeClr val="accent4"/>
              </a:buClr>
            </a:pPr>
            <a:r>
              <a:rPr lang="en-US" sz="1800" b="1" i="1" dirty="0"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Wingdings" pitchFamily="2" charset="2"/>
              </a:rPr>
              <a:t> </a:t>
            </a:r>
            <a:r>
              <a:rPr lang="en-US" sz="1800" b="1" i="1" dirty="0"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What’s the counterfactual to primary care??</a:t>
            </a:r>
          </a:p>
          <a:p>
            <a:pPr marL="257175" indent="-257175"/>
            <a:endParaRPr lang="en-US" sz="1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D824B6-0439-6E43-F583-CCFD063D885F}"/>
              </a:ext>
            </a:extLst>
          </p:cNvPr>
          <p:cNvSpPr/>
          <p:nvPr/>
        </p:nvSpPr>
        <p:spPr>
          <a:xfrm>
            <a:off x="925292" y="1201781"/>
            <a:ext cx="3216082" cy="13699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ED7B73-DAD4-20BD-86A3-0EB945656542}"/>
              </a:ext>
            </a:extLst>
          </p:cNvPr>
          <p:cNvSpPr txBox="1"/>
          <p:nvPr/>
        </p:nvSpPr>
        <p:spPr>
          <a:xfrm>
            <a:off x="1058354" y="1388790"/>
            <a:ext cx="2938101" cy="820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buClr>
                <a:schemeClr val="accent4"/>
              </a:buClr>
            </a:pP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Every 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h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igh-performing 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h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ealth 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s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ystem in the US and the world has a strong primary care foundation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4A2B8A0-1D4E-1A65-5213-F793C6B12BE0}"/>
              </a:ext>
            </a:extLst>
          </p:cNvPr>
          <p:cNvSpPr/>
          <p:nvPr/>
        </p:nvSpPr>
        <p:spPr>
          <a:xfrm>
            <a:off x="922328" y="2918312"/>
            <a:ext cx="3216082" cy="152520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D82526-05D4-7E57-A3C0-979C33208CED}"/>
              </a:ext>
            </a:extLst>
          </p:cNvPr>
          <p:cNvSpPr txBox="1"/>
          <p:nvPr/>
        </p:nvSpPr>
        <p:spPr>
          <a:xfrm>
            <a:off x="1058354" y="3010306"/>
            <a:ext cx="2938101" cy="13159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buClr>
                <a:schemeClr val="accent4"/>
              </a:buClr>
            </a:pP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People (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and 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companies, 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and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 some countries) will pay for high-quality primary care when they know they will get it (i.e. concierge, PE, employer-based)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27A6BD-424E-2F47-AEE5-4997137D085B}"/>
              </a:ext>
            </a:extLst>
          </p:cNvPr>
          <p:cNvSpPr/>
          <p:nvPr/>
        </p:nvSpPr>
        <p:spPr>
          <a:xfrm>
            <a:off x="4831086" y="1207089"/>
            <a:ext cx="3216082" cy="136466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1EB368-6888-EFFC-18AD-EFF0307C41DD}"/>
              </a:ext>
            </a:extLst>
          </p:cNvPr>
          <p:cNvSpPr txBox="1"/>
          <p:nvPr/>
        </p:nvSpPr>
        <p:spPr>
          <a:xfrm>
            <a:off x="4967112" y="1254308"/>
            <a:ext cx="2938101" cy="13159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buClr>
                <a:schemeClr val="accent4"/>
              </a:buClr>
            </a:pP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There are proximal tipping points that can supercharge the ability to deliver better primary care</a:t>
            </a:r>
          </a:p>
          <a:p>
            <a:pPr marL="517525" lvl="1" indent="-285750">
              <a:lnSpc>
                <a:spcPct val="115000"/>
              </a:lnSpc>
              <a:buFontTx/>
              <a:buChar char="-"/>
            </a:pP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Prospective Payment</a:t>
            </a:r>
          </a:p>
          <a:p>
            <a:pPr marL="517525" lvl="1" indent="-285750">
              <a:lnSpc>
                <a:spcPct val="115000"/>
              </a:lnSpc>
              <a:buFontTx/>
              <a:buChar char="-"/>
            </a:pP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AI / EHR reform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312E10-3016-8D7B-49AF-BDD6F0542ADE}"/>
              </a:ext>
            </a:extLst>
          </p:cNvPr>
          <p:cNvSpPr/>
          <p:nvPr/>
        </p:nvSpPr>
        <p:spPr>
          <a:xfrm>
            <a:off x="4831086" y="2929031"/>
            <a:ext cx="3216082" cy="149850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1DAFCB-EA81-7C55-F399-E26228F20670}"/>
              </a:ext>
            </a:extLst>
          </p:cNvPr>
          <p:cNvSpPr txBox="1"/>
          <p:nvPr/>
        </p:nvSpPr>
        <p:spPr>
          <a:xfrm>
            <a:off x="4967112" y="3106200"/>
            <a:ext cx="2938101" cy="820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buClr>
                <a:schemeClr val="accent4"/>
              </a:buClr>
            </a:pP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There are medium term shifts in workforce composition that can enable teams to care for people  </a:t>
            </a:r>
          </a:p>
        </p:txBody>
      </p:sp>
      <p:sp>
        <p:nvSpPr>
          <p:cNvPr id="13" name="Google Shape;240;p25">
            <a:extLst>
              <a:ext uri="{FF2B5EF4-FFF2-40B4-BE49-F238E27FC236}">
                <a16:creationId xmlns:a16="http://schemas.microsoft.com/office/drawing/2014/main" id="{1BE8293D-71DC-9606-F3DC-5352FD351423}"/>
              </a:ext>
            </a:extLst>
          </p:cNvPr>
          <p:cNvSpPr/>
          <p:nvPr/>
        </p:nvSpPr>
        <p:spPr>
          <a:xfrm>
            <a:off x="943748" y="2558742"/>
            <a:ext cx="3194662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240;p25">
            <a:extLst>
              <a:ext uri="{FF2B5EF4-FFF2-40B4-BE49-F238E27FC236}">
                <a16:creationId xmlns:a16="http://schemas.microsoft.com/office/drawing/2014/main" id="{A3BCEAA0-4122-BD03-0A03-436DBBE48156}"/>
              </a:ext>
            </a:extLst>
          </p:cNvPr>
          <p:cNvSpPr/>
          <p:nvPr/>
        </p:nvSpPr>
        <p:spPr>
          <a:xfrm>
            <a:off x="943748" y="4381813"/>
            <a:ext cx="3194662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240;p25">
            <a:extLst>
              <a:ext uri="{FF2B5EF4-FFF2-40B4-BE49-F238E27FC236}">
                <a16:creationId xmlns:a16="http://schemas.microsoft.com/office/drawing/2014/main" id="{4179ED92-0AF5-9640-869F-04BEBD345D90}"/>
              </a:ext>
            </a:extLst>
          </p:cNvPr>
          <p:cNvSpPr/>
          <p:nvPr/>
        </p:nvSpPr>
        <p:spPr>
          <a:xfrm>
            <a:off x="4831086" y="4381813"/>
            <a:ext cx="3194663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Google Shape;240;p25">
            <a:extLst>
              <a:ext uri="{FF2B5EF4-FFF2-40B4-BE49-F238E27FC236}">
                <a16:creationId xmlns:a16="http://schemas.microsoft.com/office/drawing/2014/main" id="{D3C2DE91-12DB-7F52-1F50-7BACF3ED398E}"/>
              </a:ext>
            </a:extLst>
          </p:cNvPr>
          <p:cNvSpPr/>
          <p:nvPr/>
        </p:nvSpPr>
        <p:spPr>
          <a:xfrm>
            <a:off x="4852506" y="2558742"/>
            <a:ext cx="3194662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16079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10489EA-E994-097B-9F4B-039634B87507}"/>
              </a:ext>
            </a:extLst>
          </p:cNvPr>
          <p:cNvSpPr/>
          <p:nvPr/>
        </p:nvSpPr>
        <p:spPr>
          <a:xfrm>
            <a:off x="1223555" y="2473029"/>
            <a:ext cx="3216082" cy="110799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8238B9-F02B-83C7-8294-9524C3B1B5C2}"/>
              </a:ext>
            </a:extLst>
          </p:cNvPr>
          <p:cNvSpPr/>
          <p:nvPr/>
        </p:nvSpPr>
        <p:spPr>
          <a:xfrm>
            <a:off x="1223554" y="3723305"/>
            <a:ext cx="3216082" cy="11469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9" name="Google Shape;239;p25"/>
          <p:cNvSpPr txBox="1"/>
          <p:nvPr/>
        </p:nvSpPr>
        <p:spPr>
          <a:xfrm>
            <a:off x="188843" y="263562"/>
            <a:ext cx="8698077" cy="405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929" dirty="0">
                <a:solidFill>
                  <a:srgbClr val="155F7A"/>
                </a:solidFill>
                <a:latin typeface="DM Serif Display"/>
                <a:sym typeface="Source Sans Pro"/>
              </a:rPr>
              <a:t>Areas Needing Near-Term Research &amp; Policy Change</a:t>
            </a:r>
          </a:p>
        </p:txBody>
      </p:sp>
      <p:sp>
        <p:nvSpPr>
          <p:cNvPr id="240" name="Google Shape;240;p25"/>
          <p:cNvSpPr/>
          <p:nvPr/>
        </p:nvSpPr>
        <p:spPr>
          <a:xfrm>
            <a:off x="0" y="5062800"/>
            <a:ext cx="9182100" cy="90300"/>
          </a:xfrm>
          <a:prstGeom prst="rect">
            <a:avLst/>
          </a:prstGeom>
          <a:solidFill>
            <a:srgbClr val="00AC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25"/>
          <p:cNvSpPr/>
          <p:nvPr/>
        </p:nvSpPr>
        <p:spPr>
          <a:xfrm rot="-5400000" flipH="1">
            <a:off x="9010859" y="4908617"/>
            <a:ext cx="63300" cy="2817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25"/>
          <p:cNvSpPr txBox="1">
            <a:spLocks noGrp="1"/>
          </p:cNvSpPr>
          <p:nvPr>
            <p:ph type="sldNum" idx="12"/>
          </p:nvPr>
        </p:nvSpPr>
        <p:spPr>
          <a:xfrm>
            <a:off x="8896859" y="4870217"/>
            <a:ext cx="286500" cy="147600"/>
          </a:xfrm>
          <a:prstGeom prst="rect">
            <a:avLst/>
          </a:prstGeom>
          <a:solidFill>
            <a:srgbClr val="155F7A"/>
          </a:solidFill>
        </p:spPr>
        <p:txBody>
          <a:bodyPr spcFirstLastPara="1" wrap="square" lIns="0" tIns="0" rIns="0" bIns="9125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19</a:t>
            </a:fld>
            <a:endParaRPr sz="9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413E49-F544-5990-EB45-A31EF8E288A2}"/>
              </a:ext>
            </a:extLst>
          </p:cNvPr>
          <p:cNvSpPr/>
          <p:nvPr/>
        </p:nvSpPr>
        <p:spPr>
          <a:xfrm>
            <a:off x="1210491" y="1193072"/>
            <a:ext cx="3216082" cy="110799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23EB38-8BC6-1F24-FA44-1020AE0A0C44}"/>
              </a:ext>
            </a:extLst>
          </p:cNvPr>
          <p:cNvSpPr txBox="1"/>
          <p:nvPr/>
        </p:nvSpPr>
        <p:spPr>
          <a:xfrm>
            <a:off x="1740282" y="1226564"/>
            <a:ext cx="2587881" cy="10681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How can </a:t>
            </a:r>
            <a:r>
              <a:rPr lang="en-US" u="sng" dirty="0"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p</a:t>
            </a:r>
            <a:r>
              <a:rPr lang="en-US" sz="1400" u="sng" dirty="0"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rimary care work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 (especially by integrated teams) be </a:t>
            </a:r>
            <a:r>
              <a:rPr lang="en-US" sz="1400" u="sng" dirty="0"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valued differently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 and adequately?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9BD445-2CBB-2E3F-BDED-0BE6AECE5384}"/>
              </a:ext>
            </a:extLst>
          </p:cNvPr>
          <p:cNvSpPr txBox="1"/>
          <p:nvPr/>
        </p:nvSpPr>
        <p:spPr>
          <a:xfrm>
            <a:off x="1743893" y="2603868"/>
            <a:ext cx="2471055" cy="820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How 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to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 translate and transmit </a:t>
            </a:r>
            <a:r>
              <a:rPr lang="en-US" sz="1400" u="sng" dirty="0"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prospective payment 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into MA and commercial plans?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13E7B56-487D-28B7-BC62-540B631DC137}"/>
              </a:ext>
            </a:extLst>
          </p:cNvPr>
          <p:cNvSpPr txBox="1"/>
          <p:nvPr/>
        </p:nvSpPr>
        <p:spPr>
          <a:xfrm>
            <a:off x="1763931" y="3752622"/>
            <a:ext cx="2828107" cy="10681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What are effective ways for </a:t>
            </a:r>
            <a:r>
              <a:rPr lang="en-US" sz="1400" u="sng" dirty="0"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engaging purchasers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 to drive primary care investments and payment change?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40EC8CB-24CA-294E-DAEA-C10E7136DEB4}"/>
              </a:ext>
            </a:extLst>
          </p:cNvPr>
          <p:cNvSpPr/>
          <p:nvPr/>
        </p:nvSpPr>
        <p:spPr>
          <a:xfrm>
            <a:off x="5070124" y="1170526"/>
            <a:ext cx="3290106" cy="110799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8D6B41A-4901-C027-7AD2-916AC0A68B3B}"/>
              </a:ext>
            </a:extLst>
          </p:cNvPr>
          <p:cNvSpPr txBox="1"/>
          <p:nvPr/>
        </p:nvSpPr>
        <p:spPr>
          <a:xfrm>
            <a:off x="5590900" y="1204020"/>
            <a:ext cx="2805050" cy="10681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What are effective models that </a:t>
            </a:r>
            <a:r>
              <a:rPr lang="en-US" sz="1400" u="sng" dirty="0"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leverage the growing NP/PA workforce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 better (i.e. networks of care) while prioritizing continuity?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000125D-19A8-C24B-5E5C-0E3AE775DB6E}"/>
              </a:ext>
            </a:extLst>
          </p:cNvPr>
          <p:cNvSpPr/>
          <p:nvPr/>
        </p:nvSpPr>
        <p:spPr>
          <a:xfrm>
            <a:off x="5062300" y="2481317"/>
            <a:ext cx="3290106" cy="110799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BFA1131-ADE9-500B-7B1C-BFCA3DBFD582}"/>
              </a:ext>
            </a:extLst>
          </p:cNvPr>
          <p:cNvSpPr txBox="1"/>
          <p:nvPr/>
        </p:nvSpPr>
        <p:spPr>
          <a:xfrm>
            <a:off x="5599613" y="2523519"/>
            <a:ext cx="2796337" cy="10681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How to catalyze </a:t>
            </a:r>
            <a:r>
              <a:rPr lang="en-US" sz="1400" u="sng" dirty="0"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safe, equitable, and effective uses of AI 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to create time and space for primary care teams to do more than document?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567D6D2-E673-DF06-C82A-49579BA5FC77}"/>
              </a:ext>
            </a:extLst>
          </p:cNvPr>
          <p:cNvSpPr/>
          <p:nvPr/>
        </p:nvSpPr>
        <p:spPr>
          <a:xfrm>
            <a:off x="5062300" y="3775555"/>
            <a:ext cx="3315348" cy="110799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E61CB7A-0826-73B7-D6D3-2328903102E0}"/>
              </a:ext>
            </a:extLst>
          </p:cNvPr>
          <p:cNvSpPr txBox="1"/>
          <p:nvPr/>
        </p:nvSpPr>
        <p:spPr>
          <a:xfrm>
            <a:off x="5599612" y="3940616"/>
            <a:ext cx="2752793" cy="820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What are the best ways to </a:t>
            </a:r>
            <a:r>
              <a:rPr lang="en-US" sz="1400" u="sng" dirty="0"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scale what already works 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in primary care?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6AB6F82-1C61-054D-F2A1-23632C14A539}"/>
              </a:ext>
            </a:extLst>
          </p:cNvPr>
          <p:cNvSpPr/>
          <p:nvPr/>
        </p:nvSpPr>
        <p:spPr>
          <a:xfrm>
            <a:off x="806977" y="1305169"/>
            <a:ext cx="833153" cy="820417"/>
          </a:xfrm>
          <a:prstGeom prst="ellipse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07503F-44A9-7105-3F14-3269D4F777FE}"/>
              </a:ext>
            </a:extLst>
          </p:cNvPr>
          <p:cNvSpPr txBox="1"/>
          <p:nvPr/>
        </p:nvSpPr>
        <p:spPr>
          <a:xfrm>
            <a:off x="921255" y="1146702"/>
            <a:ext cx="5214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1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27424C9-D262-6773-D53A-1AF3527AF501}"/>
              </a:ext>
            </a:extLst>
          </p:cNvPr>
          <p:cNvSpPr/>
          <p:nvPr/>
        </p:nvSpPr>
        <p:spPr>
          <a:xfrm>
            <a:off x="806977" y="2623818"/>
            <a:ext cx="833153" cy="820417"/>
          </a:xfrm>
          <a:prstGeom prst="ellipse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A6EAE2-134F-9E2B-29D5-15263F967CA3}"/>
              </a:ext>
            </a:extLst>
          </p:cNvPr>
          <p:cNvSpPr txBox="1"/>
          <p:nvPr/>
        </p:nvSpPr>
        <p:spPr>
          <a:xfrm>
            <a:off x="921255" y="2465351"/>
            <a:ext cx="5214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4063F7B-4AF6-F01E-0406-12945A9CDAA0}"/>
              </a:ext>
            </a:extLst>
          </p:cNvPr>
          <p:cNvSpPr/>
          <p:nvPr/>
        </p:nvSpPr>
        <p:spPr>
          <a:xfrm>
            <a:off x="823352" y="3919633"/>
            <a:ext cx="833153" cy="820417"/>
          </a:xfrm>
          <a:prstGeom prst="ellipse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92D535-3C3F-6A75-154D-D3E9C014F9EE}"/>
              </a:ext>
            </a:extLst>
          </p:cNvPr>
          <p:cNvSpPr txBox="1"/>
          <p:nvPr/>
        </p:nvSpPr>
        <p:spPr>
          <a:xfrm>
            <a:off x="937630" y="3761166"/>
            <a:ext cx="5214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3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7C5ABA0-7A31-FB48-268B-D846E1AA3BB1}"/>
              </a:ext>
            </a:extLst>
          </p:cNvPr>
          <p:cNvSpPr/>
          <p:nvPr/>
        </p:nvSpPr>
        <p:spPr>
          <a:xfrm>
            <a:off x="4659422" y="1305169"/>
            <a:ext cx="833153" cy="820417"/>
          </a:xfrm>
          <a:prstGeom prst="ellipse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ED36129-2124-FA79-69C0-5165F0F81A14}"/>
              </a:ext>
            </a:extLst>
          </p:cNvPr>
          <p:cNvSpPr txBox="1"/>
          <p:nvPr/>
        </p:nvSpPr>
        <p:spPr>
          <a:xfrm>
            <a:off x="4773700" y="1146702"/>
            <a:ext cx="5214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4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187AF14-48F0-DF8B-3E79-92F663D8FC9C}"/>
              </a:ext>
            </a:extLst>
          </p:cNvPr>
          <p:cNvSpPr/>
          <p:nvPr/>
        </p:nvSpPr>
        <p:spPr>
          <a:xfrm>
            <a:off x="4659422" y="2599407"/>
            <a:ext cx="833153" cy="820417"/>
          </a:xfrm>
          <a:prstGeom prst="ellipse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E1C12A1-FB45-7B9E-0B95-EE4C2DF49A98}"/>
              </a:ext>
            </a:extLst>
          </p:cNvPr>
          <p:cNvSpPr txBox="1"/>
          <p:nvPr/>
        </p:nvSpPr>
        <p:spPr>
          <a:xfrm>
            <a:off x="4773700" y="2440940"/>
            <a:ext cx="5214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5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7A57E2D-84E6-166C-8386-610E91608D01}"/>
              </a:ext>
            </a:extLst>
          </p:cNvPr>
          <p:cNvSpPr/>
          <p:nvPr/>
        </p:nvSpPr>
        <p:spPr>
          <a:xfrm>
            <a:off x="4659422" y="3902635"/>
            <a:ext cx="833153" cy="820417"/>
          </a:xfrm>
          <a:prstGeom prst="ellipse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A031884-8D78-F618-0BF4-823FDAFF18EE}"/>
              </a:ext>
            </a:extLst>
          </p:cNvPr>
          <p:cNvSpPr txBox="1"/>
          <p:nvPr/>
        </p:nvSpPr>
        <p:spPr>
          <a:xfrm>
            <a:off x="4773700" y="3744168"/>
            <a:ext cx="5214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8444370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82100" cy="515310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5"/>
          <p:cNvSpPr txBox="1"/>
          <p:nvPr/>
        </p:nvSpPr>
        <p:spPr>
          <a:xfrm>
            <a:off x="358200" y="346650"/>
            <a:ext cx="8465700" cy="8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" sz="2629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Fee Schedules Have Been Around </a:t>
            </a:r>
            <a:br>
              <a:rPr lang="en" sz="2629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</a:br>
            <a:r>
              <a:rPr lang="en" sz="2629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Since the 19th Century</a:t>
            </a:r>
            <a:endParaRPr sz="2629">
              <a:solidFill>
                <a:schemeClr val="lt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74" name="Google Shape;74;p15"/>
          <p:cNvSpPr/>
          <p:nvPr/>
        </p:nvSpPr>
        <p:spPr>
          <a:xfrm>
            <a:off x="0" y="5062800"/>
            <a:ext cx="9182100" cy="90300"/>
          </a:xfrm>
          <a:prstGeom prst="rect">
            <a:avLst/>
          </a:prstGeom>
          <a:solidFill>
            <a:srgbClr val="00AC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15"/>
          <p:cNvSpPr/>
          <p:nvPr/>
        </p:nvSpPr>
        <p:spPr>
          <a:xfrm rot="-5400000" flipH="1">
            <a:off x="9010859" y="4908617"/>
            <a:ext cx="63300" cy="2817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sldNum" idx="12"/>
          </p:nvPr>
        </p:nvSpPr>
        <p:spPr>
          <a:xfrm>
            <a:off x="8896859" y="4870217"/>
            <a:ext cx="286500" cy="147600"/>
          </a:xfrm>
          <a:prstGeom prst="rect">
            <a:avLst/>
          </a:prstGeom>
          <a:solidFill>
            <a:srgbClr val="155F7A"/>
          </a:solidFill>
        </p:spPr>
        <p:txBody>
          <a:bodyPr spcFirstLastPara="1" wrap="square" lIns="0" tIns="0" rIns="0" bIns="9125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</a:t>
            </a:fld>
            <a:endParaRPr sz="9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77" name="Google Shape;77;p15"/>
          <p:cNvSpPr/>
          <p:nvPr/>
        </p:nvSpPr>
        <p:spPr>
          <a:xfrm>
            <a:off x="382566" y="2018000"/>
            <a:ext cx="2003400" cy="1783800"/>
          </a:xfrm>
          <a:prstGeom prst="rect">
            <a:avLst/>
          </a:prstGeom>
          <a:solidFill>
            <a:srgbClr val="EEEEEE">
              <a:alpha val="8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15"/>
          <p:cNvSpPr txBox="1"/>
          <p:nvPr/>
        </p:nvSpPr>
        <p:spPr>
          <a:xfrm>
            <a:off x="641516" y="2141475"/>
            <a:ext cx="18684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55F7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The Physician as </a:t>
            </a:r>
            <a:br>
              <a:rPr lang="en" sz="1800">
                <a:solidFill>
                  <a:srgbClr val="155F7A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800">
                <a:solidFill>
                  <a:srgbClr val="155F7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 Business Man</a:t>
            </a:r>
            <a:endParaRPr sz="1800">
              <a:solidFill>
                <a:srgbClr val="155F7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155F7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J.J. Taylor, M.D.</a:t>
            </a:r>
            <a:endParaRPr sz="1600">
              <a:solidFill>
                <a:srgbClr val="155F7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r>
              <a:rPr lang="en" sz="2000">
                <a:solidFill>
                  <a:srgbClr val="00ACC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1892</a:t>
            </a:r>
            <a:endParaRPr sz="2000">
              <a:solidFill>
                <a:srgbClr val="00ACC5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79" name="Google Shape;79;p15"/>
          <p:cNvCxnSpPr/>
          <p:nvPr/>
        </p:nvCxnSpPr>
        <p:spPr>
          <a:xfrm>
            <a:off x="382566" y="2018000"/>
            <a:ext cx="21900" cy="1783200"/>
          </a:xfrm>
          <a:prstGeom prst="straightConnector1">
            <a:avLst/>
          </a:prstGeom>
          <a:noFill/>
          <a:ln w="38100" cap="flat" cmpd="sng">
            <a:solidFill>
              <a:srgbClr val="DA6F28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3"/>
          <p:cNvSpPr txBox="1"/>
          <p:nvPr/>
        </p:nvSpPr>
        <p:spPr>
          <a:xfrm>
            <a:off x="10921454" y="4755607"/>
            <a:ext cx="74957" cy="34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spcBef>
                <a:spcPts val="500"/>
              </a:spcBef>
              <a:spcAft>
                <a:spcPts val="500"/>
              </a:spcAft>
            </a:pPr>
            <a:r>
              <a:rPr lang="en" sz="1500" b="1" dirty="0"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1500" dirty="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01" name="Google Shape;201;p23"/>
          <p:cNvSpPr txBox="1"/>
          <p:nvPr/>
        </p:nvSpPr>
        <p:spPr>
          <a:xfrm>
            <a:off x="324125" y="1695100"/>
            <a:ext cx="4198200" cy="56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" sz="1500" b="1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1500" b="1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0AE225-3911-E84F-92DB-92F53FEB405A}"/>
              </a:ext>
            </a:extLst>
          </p:cNvPr>
          <p:cNvSpPr txBox="1"/>
          <p:nvPr/>
        </p:nvSpPr>
        <p:spPr>
          <a:xfrm>
            <a:off x="137162" y="1279088"/>
            <a:ext cx="8869675" cy="2508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155F7A"/>
                </a:solidFill>
                <a:latin typeface="DM Serif Display"/>
              </a:rPr>
              <a:t>THANK YOU!</a:t>
            </a:r>
          </a:p>
          <a:p>
            <a:pPr lvl="0" algn="ctr"/>
            <a:r>
              <a:rPr lang="en-US" sz="3300" b="1" dirty="0">
                <a:latin typeface="Source Sans Pro"/>
                <a:ea typeface="Source Sans Pro"/>
              </a:rPr>
              <a:t> </a:t>
            </a:r>
            <a:endParaRPr lang="en-US" sz="2400" dirty="0"/>
          </a:p>
          <a:p>
            <a:pPr lvl="0" algn="ctr"/>
            <a:r>
              <a:rPr lang="en-US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Asaf Bitton MD, MPH</a:t>
            </a:r>
          </a:p>
          <a:p>
            <a:pPr lvl="0" algn="ctr"/>
            <a:endParaRPr lang="en-US" sz="2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lvl="0" algn="ctr"/>
            <a:endParaRPr lang="en-US" sz="2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lvl="0" algn="ctr"/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abitton@ariadnelabs.org</a:t>
            </a:r>
            <a:endParaRPr lang="en-US" sz="1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" name="Google Shape;240;p25">
            <a:extLst>
              <a:ext uri="{FF2B5EF4-FFF2-40B4-BE49-F238E27FC236}">
                <a16:creationId xmlns:a16="http://schemas.microsoft.com/office/drawing/2014/main" id="{9905816F-A7F6-FB87-D28E-854C3E1B0BEB}"/>
              </a:ext>
            </a:extLst>
          </p:cNvPr>
          <p:cNvSpPr/>
          <p:nvPr/>
        </p:nvSpPr>
        <p:spPr>
          <a:xfrm>
            <a:off x="0" y="5062800"/>
            <a:ext cx="9182100" cy="90300"/>
          </a:xfrm>
          <a:prstGeom prst="rect">
            <a:avLst/>
          </a:prstGeom>
          <a:solidFill>
            <a:srgbClr val="00AC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92527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8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6"/>
          <p:cNvSpPr txBox="1"/>
          <p:nvPr/>
        </p:nvSpPr>
        <p:spPr>
          <a:xfrm>
            <a:off x="833600" y="1034750"/>
            <a:ext cx="2405700" cy="9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" sz="2929">
                <a:solidFill>
                  <a:srgbClr val="155F7A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RBRVS Study in the 1980s</a:t>
            </a:r>
            <a:endParaRPr sz="2929">
              <a:solidFill>
                <a:srgbClr val="155F7A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86" name="Google Shape;86;p16"/>
          <p:cNvSpPr/>
          <p:nvPr/>
        </p:nvSpPr>
        <p:spPr>
          <a:xfrm rot="-5400000" flipH="1">
            <a:off x="9010859" y="4908617"/>
            <a:ext cx="63300" cy="2817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6"/>
          <p:cNvSpPr txBox="1">
            <a:spLocks noGrp="1"/>
          </p:cNvSpPr>
          <p:nvPr>
            <p:ph type="sldNum" idx="12"/>
          </p:nvPr>
        </p:nvSpPr>
        <p:spPr>
          <a:xfrm>
            <a:off x="8896859" y="4870217"/>
            <a:ext cx="286500" cy="147600"/>
          </a:xfrm>
          <a:prstGeom prst="rect">
            <a:avLst/>
          </a:prstGeom>
          <a:solidFill>
            <a:srgbClr val="155F7A"/>
          </a:solidFill>
        </p:spPr>
        <p:txBody>
          <a:bodyPr spcFirstLastPara="1" wrap="square" lIns="0" tIns="0" rIns="0" bIns="9125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3</a:t>
            </a:fld>
            <a:endParaRPr sz="9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88" name="Google Shape;88;p16"/>
          <p:cNvSpPr/>
          <p:nvPr/>
        </p:nvSpPr>
        <p:spPr>
          <a:xfrm>
            <a:off x="0" y="5062800"/>
            <a:ext cx="9182100" cy="90300"/>
          </a:xfrm>
          <a:prstGeom prst="rect">
            <a:avLst/>
          </a:prstGeom>
          <a:solidFill>
            <a:srgbClr val="00AC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90" name="Google Shape;90;p16"/>
          <p:cNvCxnSpPr/>
          <p:nvPr/>
        </p:nvCxnSpPr>
        <p:spPr>
          <a:xfrm>
            <a:off x="833600" y="2076350"/>
            <a:ext cx="2524500" cy="0"/>
          </a:xfrm>
          <a:prstGeom prst="straightConnector1">
            <a:avLst/>
          </a:prstGeom>
          <a:noFill/>
          <a:ln w="19050" cap="flat" cmpd="sng">
            <a:solidFill>
              <a:srgbClr val="00ACC5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7"/>
          <p:cNvSpPr txBox="1"/>
          <p:nvPr/>
        </p:nvSpPr>
        <p:spPr>
          <a:xfrm>
            <a:off x="4752225" y="0"/>
            <a:ext cx="4431000" cy="5143500"/>
          </a:xfrm>
          <a:prstGeom prst="rect">
            <a:avLst/>
          </a:prstGeom>
          <a:solidFill>
            <a:srgbClr val="333F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96" name="Google Shape;96;p17"/>
          <p:cNvSpPr txBox="1"/>
          <p:nvPr/>
        </p:nvSpPr>
        <p:spPr>
          <a:xfrm>
            <a:off x="685800" y="627775"/>
            <a:ext cx="7769700" cy="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400"/>
              </a:spcAft>
              <a:buNone/>
            </a:pPr>
            <a:r>
              <a:rPr lang="en" sz="2929">
                <a:solidFill>
                  <a:srgbClr val="155F7A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OBRA 1989</a:t>
            </a:r>
            <a:endParaRPr sz="2929">
              <a:solidFill>
                <a:srgbClr val="155F7A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97" name="Google Shape;97;p17"/>
          <p:cNvSpPr/>
          <p:nvPr/>
        </p:nvSpPr>
        <p:spPr>
          <a:xfrm>
            <a:off x="0" y="5062800"/>
            <a:ext cx="9182100" cy="90300"/>
          </a:xfrm>
          <a:prstGeom prst="rect">
            <a:avLst/>
          </a:prstGeom>
          <a:solidFill>
            <a:srgbClr val="00AC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7"/>
          <p:cNvSpPr/>
          <p:nvPr/>
        </p:nvSpPr>
        <p:spPr>
          <a:xfrm rot="-5400000" flipH="1">
            <a:off x="9010859" y="4908617"/>
            <a:ext cx="63300" cy="2817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17"/>
          <p:cNvSpPr txBox="1">
            <a:spLocks noGrp="1"/>
          </p:cNvSpPr>
          <p:nvPr>
            <p:ph type="sldNum" idx="12"/>
          </p:nvPr>
        </p:nvSpPr>
        <p:spPr>
          <a:xfrm>
            <a:off x="8896859" y="4870217"/>
            <a:ext cx="286500" cy="147600"/>
          </a:xfrm>
          <a:prstGeom prst="rect">
            <a:avLst/>
          </a:prstGeom>
          <a:solidFill>
            <a:srgbClr val="155F7A"/>
          </a:solidFill>
        </p:spPr>
        <p:txBody>
          <a:bodyPr spcFirstLastPara="1" wrap="square" lIns="0" tIns="0" rIns="0" bIns="9125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4</a:t>
            </a:fld>
            <a:endParaRPr sz="9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00" name="Google Shape;10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32650" y="242025"/>
            <a:ext cx="4259666" cy="24813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01" name="Google Shape;101;p17"/>
          <p:cNvSpPr txBox="1"/>
          <p:nvPr/>
        </p:nvSpPr>
        <p:spPr>
          <a:xfrm>
            <a:off x="685800" y="1239475"/>
            <a:ext cx="3000000" cy="29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909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50000"/>
              <a:buFont typeface="Source Sans Pro"/>
              <a:buChar char="■"/>
            </a:pPr>
            <a:r>
              <a:rPr lang="en" sz="2240" dirty="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New payment system codifying fee schedule:</a:t>
            </a:r>
            <a:endParaRPr sz="2240" dirty="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3909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50000"/>
              <a:buFont typeface="Source Sans Pro"/>
              <a:buChar char="■"/>
            </a:pPr>
            <a:r>
              <a:rPr lang="en" sz="2240" dirty="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Relative Physician work (using RBRVS)</a:t>
            </a:r>
            <a:endParaRPr sz="2240" dirty="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3909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50000"/>
              <a:buFont typeface="Source Sans Pro"/>
              <a:buChar char="■"/>
            </a:pPr>
            <a:r>
              <a:rPr lang="en" sz="2240" dirty="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Practice Expense</a:t>
            </a:r>
            <a:endParaRPr sz="2240" dirty="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3909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50000"/>
              <a:buFont typeface="Source Sans Pro"/>
              <a:buChar char="■"/>
            </a:pPr>
            <a:r>
              <a:rPr lang="en" sz="2240" dirty="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Professional Liability</a:t>
            </a:r>
            <a:endParaRPr sz="2240" dirty="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02" name="Google Shape;102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03750" y="1716188"/>
            <a:ext cx="3382275" cy="198957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3" name="Google Shape;103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03799" y="3226454"/>
            <a:ext cx="1371423" cy="137074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04" name="Google Shape;104;p17"/>
          <p:cNvSpPr txBox="1"/>
          <p:nvPr/>
        </p:nvSpPr>
        <p:spPr>
          <a:xfrm>
            <a:off x="4891155" y="3224824"/>
            <a:ext cx="17550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Just over </a:t>
            </a:r>
            <a:r>
              <a:rPr lang="en" sz="1800">
                <a:solidFill>
                  <a:schemeClr val="accent4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half</a:t>
            </a:r>
            <a:r>
              <a:rPr lang="en" sz="18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of RBRVS spending is for the work </a:t>
            </a:r>
            <a:br>
              <a:rPr lang="en" sz="18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8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of clinicians</a:t>
            </a:r>
            <a:endParaRPr sz="27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05" name="Google Shape;105;p17"/>
          <p:cNvSpPr txBox="1"/>
          <p:nvPr/>
        </p:nvSpPr>
        <p:spPr>
          <a:xfrm>
            <a:off x="8271539" y="3133385"/>
            <a:ext cx="785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Professional </a:t>
            </a:r>
            <a:br>
              <a:rPr lang="en" sz="8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8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liability </a:t>
            </a:r>
            <a:br>
              <a:rPr lang="en" sz="8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8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insurance </a:t>
            </a:r>
            <a:br>
              <a:rPr lang="en" sz="8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8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4%</a:t>
            </a:r>
            <a:endParaRPr sz="800">
              <a:solidFill>
                <a:schemeClr val="lt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06" name="Google Shape;106;p17"/>
          <p:cNvSpPr txBox="1"/>
          <p:nvPr/>
        </p:nvSpPr>
        <p:spPr>
          <a:xfrm>
            <a:off x="6864774" y="3755830"/>
            <a:ext cx="7857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Clinician work </a:t>
            </a:r>
            <a:br>
              <a:rPr lang="en" sz="12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2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51%</a:t>
            </a:r>
            <a:endParaRPr sz="1200" b="1">
              <a:solidFill>
                <a:schemeClr val="lt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07" name="Google Shape;107;p17"/>
          <p:cNvSpPr txBox="1"/>
          <p:nvPr/>
        </p:nvSpPr>
        <p:spPr>
          <a:xfrm>
            <a:off x="7786051" y="3849816"/>
            <a:ext cx="900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Practice </a:t>
            </a:r>
            <a:br>
              <a:rPr lang="en" sz="8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8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expense,</a:t>
            </a:r>
            <a:endParaRPr sz="800">
              <a:solidFill>
                <a:schemeClr val="lt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45%</a:t>
            </a:r>
            <a:endParaRPr sz="1000">
              <a:solidFill>
                <a:schemeClr val="lt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08" name="Google Shape;108;p17"/>
          <p:cNvSpPr txBox="1"/>
          <p:nvPr/>
        </p:nvSpPr>
        <p:spPr>
          <a:xfrm>
            <a:off x="4938239" y="4691559"/>
            <a:ext cx="3796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B7B7B7"/>
                </a:solidFill>
              </a:rPr>
              <a:t>Note: RBRVS (Resource Based Relative Value Scale). Source: CMS, Fee schedule final rule for CY 2023.</a:t>
            </a:r>
            <a:endParaRPr sz="600">
              <a:solidFill>
                <a:srgbClr val="B7B7B7"/>
              </a:solidFill>
            </a:endParaRPr>
          </a:p>
        </p:txBody>
      </p:sp>
      <p:pic>
        <p:nvPicPr>
          <p:cNvPr id="109" name="Google Shape;109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03477" y="237490"/>
            <a:ext cx="5048049" cy="30638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0" name="Google Shape;110;p17"/>
          <p:cNvCxnSpPr/>
          <p:nvPr/>
        </p:nvCxnSpPr>
        <p:spPr>
          <a:xfrm flipH="1">
            <a:off x="7658521" y="3233552"/>
            <a:ext cx="573900" cy="1014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8"/>
          <p:cNvSpPr txBox="1"/>
          <p:nvPr/>
        </p:nvSpPr>
        <p:spPr>
          <a:xfrm>
            <a:off x="5777700" y="0"/>
            <a:ext cx="3397800" cy="5143500"/>
          </a:xfrm>
          <a:prstGeom prst="rect">
            <a:avLst/>
          </a:prstGeom>
          <a:solidFill>
            <a:srgbClr val="333F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16" name="Google Shape;116;p18"/>
          <p:cNvSpPr txBox="1"/>
          <p:nvPr/>
        </p:nvSpPr>
        <p:spPr>
          <a:xfrm>
            <a:off x="685800" y="627775"/>
            <a:ext cx="4844400" cy="13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929">
                <a:solidFill>
                  <a:srgbClr val="155F7A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Medicare Physician Fee Schedule (MPFS)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400"/>
              </a:spcAft>
              <a:buNone/>
            </a:pPr>
            <a:endParaRPr sz="2929">
              <a:solidFill>
                <a:srgbClr val="155F7A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117" name="Google Shape;117;p18"/>
          <p:cNvSpPr txBox="1">
            <a:spLocks noGrp="1"/>
          </p:cNvSpPr>
          <p:nvPr>
            <p:ph type="sldNum" idx="12"/>
          </p:nvPr>
        </p:nvSpPr>
        <p:spPr>
          <a:xfrm>
            <a:off x="8503933" y="464716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118" name="Google Shape;118;p18"/>
          <p:cNvSpPr/>
          <p:nvPr/>
        </p:nvSpPr>
        <p:spPr>
          <a:xfrm>
            <a:off x="0" y="5062800"/>
            <a:ext cx="9182100" cy="90300"/>
          </a:xfrm>
          <a:prstGeom prst="rect">
            <a:avLst/>
          </a:prstGeom>
          <a:solidFill>
            <a:srgbClr val="00AC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18"/>
          <p:cNvSpPr/>
          <p:nvPr/>
        </p:nvSpPr>
        <p:spPr>
          <a:xfrm rot="-5400000" flipH="1">
            <a:off x="9010859" y="4908617"/>
            <a:ext cx="63300" cy="2817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18"/>
          <p:cNvSpPr txBox="1">
            <a:spLocks noGrp="1"/>
          </p:cNvSpPr>
          <p:nvPr>
            <p:ph type="sldNum" idx="12"/>
          </p:nvPr>
        </p:nvSpPr>
        <p:spPr>
          <a:xfrm>
            <a:off x="8896859" y="4870217"/>
            <a:ext cx="286500" cy="147600"/>
          </a:xfrm>
          <a:prstGeom prst="rect">
            <a:avLst/>
          </a:prstGeom>
          <a:solidFill>
            <a:srgbClr val="155F7A"/>
          </a:solidFill>
        </p:spPr>
        <p:txBody>
          <a:bodyPr spcFirstLastPara="1" wrap="square" lIns="0" tIns="0" rIns="0" bIns="9125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5</a:t>
            </a:fld>
            <a:endParaRPr sz="9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21" name="Google Shape;121;p18"/>
          <p:cNvSpPr txBox="1"/>
          <p:nvPr/>
        </p:nvSpPr>
        <p:spPr>
          <a:xfrm>
            <a:off x="685800" y="1696675"/>
            <a:ext cx="4898700" cy="29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7084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125000"/>
              <a:buFont typeface="Wingdings" pitchFamily="2" charset="2"/>
              <a:buChar char="§"/>
            </a:pPr>
            <a:r>
              <a:rPr lang="en" sz="224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Located in Medicare Part B</a:t>
            </a:r>
            <a:endParaRPr sz="224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7084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125000"/>
              <a:buFont typeface="Wingdings" pitchFamily="2" charset="2"/>
              <a:buChar char="§"/>
            </a:pPr>
            <a:r>
              <a:rPr lang="en" sz="224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$93 Billion / year</a:t>
            </a:r>
            <a:endParaRPr sz="224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7084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125000"/>
              <a:buFont typeface="Wingdings" pitchFamily="2" charset="2"/>
              <a:buChar char="§"/>
            </a:pPr>
            <a:r>
              <a:rPr lang="en" sz="224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Vast majority of fees are for single service, a few are care bundles.</a:t>
            </a:r>
            <a:endParaRPr sz="224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7084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125000"/>
              <a:buFont typeface="Wingdings" pitchFamily="2" charset="2"/>
              <a:buChar char="§"/>
            </a:pPr>
            <a:r>
              <a:rPr lang="en" sz="224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Medicare pays 80% and Individuals (usually coinsurance) pay 20%</a:t>
            </a:r>
            <a:endParaRPr sz="224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7084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125000"/>
              <a:buFont typeface="Wingdings" pitchFamily="2" charset="2"/>
              <a:buChar char="§"/>
            </a:pPr>
            <a:r>
              <a:rPr lang="en" sz="224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Any updates or changes must be cost neutral</a:t>
            </a:r>
            <a:endParaRPr sz="224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22" name="Google Shape;122;p18"/>
          <p:cNvSpPr/>
          <p:nvPr/>
        </p:nvSpPr>
        <p:spPr>
          <a:xfrm>
            <a:off x="6159875" y="747975"/>
            <a:ext cx="2892600" cy="3589200"/>
          </a:xfrm>
          <a:prstGeom prst="round2SameRect">
            <a:avLst>
              <a:gd name="adj1" fmla="val 16667"/>
              <a:gd name="adj2" fmla="val 0"/>
            </a:avLst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 b="1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&gt;9,000 </a:t>
            </a:r>
            <a:r>
              <a:rPr lang="en" sz="1900" b="1" dirty="0">
                <a:solidFill>
                  <a:srgbClr val="FFAB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CODES</a:t>
            </a:r>
            <a:endParaRPr sz="1900" b="1" dirty="0">
              <a:solidFill>
                <a:srgbClr val="FFAB4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b="1" dirty="0">
              <a:solidFill>
                <a:srgbClr val="FFAB4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210312" lvl="0" indent="-231140" algn="l" rtl="0">
              <a:spcBef>
                <a:spcPts val="0"/>
              </a:spcBef>
              <a:spcAft>
                <a:spcPts val="0"/>
              </a:spcAft>
              <a:buClr>
                <a:srgbClr val="FAAF3F"/>
              </a:buClr>
              <a:buSzPct val="50000"/>
              <a:buFont typeface="Source Sans Pro"/>
              <a:buChar char="■"/>
            </a:pPr>
            <a:r>
              <a:rPr lang="en" sz="2300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Mostly CPT </a:t>
            </a:r>
            <a:endParaRPr sz="2300" dirty="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2300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   (level 1)</a:t>
            </a:r>
            <a:endParaRPr sz="2300" dirty="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210312" lvl="0" indent="-231140" algn="l" rtl="0">
              <a:spcBef>
                <a:spcPts val="300"/>
              </a:spcBef>
              <a:spcAft>
                <a:spcPts val="0"/>
              </a:spcAft>
              <a:buClr>
                <a:srgbClr val="FAAF3F"/>
              </a:buClr>
              <a:buSzPct val="50000"/>
              <a:buFont typeface="Source Sans Pro"/>
              <a:buChar char="■"/>
            </a:pPr>
            <a:r>
              <a:rPr lang="en" sz="2300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Some CMS level 2 </a:t>
            </a:r>
            <a:endParaRPr sz="2300" dirty="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210312" lvl="0" indent="-231140" algn="l" rtl="0">
              <a:spcBef>
                <a:spcPts val="300"/>
              </a:spcBef>
              <a:spcAft>
                <a:spcPts val="300"/>
              </a:spcAft>
              <a:buClr>
                <a:srgbClr val="FAAF3F"/>
              </a:buClr>
              <a:buSzPct val="50000"/>
              <a:buFont typeface="Source Sans Pro"/>
              <a:buChar char="■"/>
            </a:pPr>
            <a:r>
              <a:rPr lang="en" sz="2300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Together form overall Healthcare Common Procedure Coding System (HCPCS)</a:t>
            </a:r>
            <a:endParaRPr sz="2800" b="1" dirty="0">
              <a:solidFill>
                <a:srgbClr val="FFAB4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23" name="Google Shape;123;p18"/>
          <p:cNvSpPr/>
          <p:nvPr/>
        </p:nvSpPr>
        <p:spPr>
          <a:xfrm>
            <a:off x="6220325" y="1384350"/>
            <a:ext cx="2543100" cy="63300"/>
          </a:xfrm>
          <a:prstGeom prst="rect">
            <a:avLst/>
          </a:prstGeom>
          <a:solidFill>
            <a:srgbClr val="00AC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9"/>
          <p:cNvSpPr/>
          <p:nvPr/>
        </p:nvSpPr>
        <p:spPr>
          <a:xfrm>
            <a:off x="752238" y="1767238"/>
            <a:ext cx="4687200" cy="30579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19"/>
          <p:cNvSpPr txBox="1"/>
          <p:nvPr/>
        </p:nvSpPr>
        <p:spPr>
          <a:xfrm>
            <a:off x="685800" y="627775"/>
            <a:ext cx="7769700" cy="9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929">
                <a:solidFill>
                  <a:srgbClr val="155F7A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MPFS Continued</a:t>
            </a:r>
            <a:endParaRPr sz="2929">
              <a:solidFill>
                <a:srgbClr val="155F7A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400"/>
              </a:spcAft>
              <a:buNone/>
            </a:pPr>
            <a:endParaRPr sz="2929">
              <a:solidFill>
                <a:srgbClr val="155F7A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130" name="Google Shape;130;p19"/>
          <p:cNvSpPr/>
          <p:nvPr/>
        </p:nvSpPr>
        <p:spPr>
          <a:xfrm>
            <a:off x="0" y="5062800"/>
            <a:ext cx="9182100" cy="90300"/>
          </a:xfrm>
          <a:prstGeom prst="rect">
            <a:avLst/>
          </a:prstGeom>
          <a:solidFill>
            <a:srgbClr val="00AC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19"/>
          <p:cNvSpPr/>
          <p:nvPr/>
        </p:nvSpPr>
        <p:spPr>
          <a:xfrm rot="-5400000" flipH="1">
            <a:off x="9010859" y="4908617"/>
            <a:ext cx="63300" cy="2817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19"/>
          <p:cNvSpPr txBox="1">
            <a:spLocks noGrp="1"/>
          </p:cNvSpPr>
          <p:nvPr>
            <p:ph type="sldNum" idx="12"/>
          </p:nvPr>
        </p:nvSpPr>
        <p:spPr>
          <a:xfrm>
            <a:off x="8896859" y="4870217"/>
            <a:ext cx="286500" cy="147600"/>
          </a:xfrm>
          <a:prstGeom prst="rect">
            <a:avLst/>
          </a:prstGeom>
          <a:solidFill>
            <a:srgbClr val="155F7A"/>
          </a:solidFill>
        </p:spPr>
        <p:txBody>
          <a:bodyPr spcFirstLastPara="1" wrap="square" lIns="0" tIns="0" rIns="0" bIns="9125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6</a:t>
            </a:fld>
            <a:endParaRPr sz="9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33" name="Google Shape;133;p19"/>
          <p:cNvSpPr txBox="1"/>
          <p:nvPr/>
        </p:nvSpPr>
        <p:spPr>
          <a:xfrm>
            <a:off x="5581325" y="1767250"/>
            <a:ext cx="3144300" cy="269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4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Relative value of services are</a:t>
            </a:r>
            <a:r>
              <a:rPr lang="en" sz="2040" b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" sz="2040" b="1" u="sng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not</a:t>
            </a:r>
            <a:r>
              <a:rPr lang="en" sz="2040" b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" sz="204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based on:</a:t>
            </a:r>
            <a:endParaRPr sz="204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914400" marR="0" lvl="1" indent="-3581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40"/>
              <a:buFont typeface="Source Sans Pro"/>
              <a:buChar char="○"/>
            </a:pPr>
            <a:r>
              <a:rPr lang="en" sz="2040" i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necessity</a:t>
            </a:r>
            <a:r>
              <a:rPr lang="en" sz="204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of the service</a:t>
            </a:r>
            <a:endParaRPr sz="204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914400" marR="0" lvl="1" indent="-3581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40"/>
              <a:buFont typeface="Source Sans Pro"/>
              <a:buChar char="○"/>
            </a:pPr>
            <a:r>
              <a:rPr lang="en" sz="2040" i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quality</a:t>
            </a:r>
            <a:r>
              <a:rPr lang="en" sz="204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of the service</a:t>
            </a:r>
            <a:endParaRPr sz="204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914400" marR="0" lvl="1" indent="-3581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40"/>
              <a:buFont typeface="Source Sans Pro"/>
              <a:buChar char="○"/>
            </a:pPr>
            <a:r>
              <a:rPr lang="en" sz="2040" i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health outcomes </a:t>
            </a:r>
            <a:r>
              <a:rPr lang="en" sz="204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from the service</a:t>
            </a:r>
            <a:endParaRPr sz="1200">
              <a:solidFill>
                <a:schemeClr val="dk1"/>
              </a:solidFill>
            </a:endParaRPr>
          </a:p>
        </p:txBody>
      </p:sp>
      <p:pic>
        <p:nvPicPr>
          <p:cNvPr id="134" name="Google Shape;134;p19"/>
          <p:cNvPicPr preferRelativeResize="0"/>
          <p:nvPr/>
        </p:nvPicPr>
        <p:blipFill rotWithShape="1">
          <a:blip r:embed="rId3">
            <a:alphaModFix/>
          </a:blip>
          <a:srcRect r="15031"/>
          <a:stretch/>
        </p:blipFill>
        <p:spPr>
          <a:xfrm>
            <a:off x="789225" y="1856013"/>
            <a:ext cx="4613223" cy="2435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74375" y="4531238"/>
            <a:ext cx="2783076" cy="232575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9"/>
          <p:cNvSpPr txBox="1"/>
          <p:nvPr/>
        </p:nvSpPr>
        <p:spPr>
          <a:xfrm>
            <a:off x="609600" y="1091350"/>
            <a:ext cx="84555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4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Fee Schedule attempts to value </a:t>
            </a:r>
            <a:r>
              <a:rPr lang="en" sz="2240" b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clinical work = time and intensity</a:t>
            </a:r>
            <a:endParaRPr/>
          </a:p>
        </p:txBody>
      </p:sp>
      <p:sp>
        <p:nvSpPr>
          <p:cNvPr id="137" name="Google Shape;137;p19"/>
          <p:cNvSpPr txBox="1"/>
          <p:nvPr/>
        </p:nvSpPr>
        <p:spPr>
          <a:xfrm>
            <a:off x="1382550" y="4463950"/>
            <a:ext cx="4056900" cy="346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 u="sng">
                <a:solidFill>
                  <a:srgbClr val="0B57D0"/>
                </a:solid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https://www.ama-assn.org/system/files/rbrvs-ruc-process.pdf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13600" y="1745550"/>
            <a:ext cx="286500" cy="28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81813" y="1745550"/>
            <a:ext cx="286500" cy="28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56400" y="1745550"/>
            <a:ext cx="286500" cy="28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24613" y="1745550"/>
            <a:ext cx="286500" cy="28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99200" y="1745550"/>
            <a:ext cx="286500" cy="28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67413" y="1745550"/>
            <a:ext cx="286500" cy="28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42000" y="1745550"/>
            <a:ext cx="286500" cy="28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10213" y="1745550"/>
            <a:ext cx="286500" cy="28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4800" y="1745550"/>
            <a:ext cx="286500" cy="28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3013" y="1745550"/>
            <a:ext cx="286500" cy="28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27600" y="1745550"/>
            <a:ext cx="286500" cy="28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95813" y="1745550"/>
            <a:ext cx="286500" cy="28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0400" y="1745550"/>
            <a:ext cx="286500" cy="28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8613" y="1745550"/>
            <a:ext cx="286500" cy="28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3200" y="1745550"/>
            <a:ext cx="286500" cy="28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1413" y="1745550"/>
            <a:ext cx="286500" cy="286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2"/>
          <p:cNvSpPr txBox="1"/>
          <p:nvPr/>
        </p:nvSpPr>
        <p:spPr>
          <a:xfrm>
            <a:off x="295200" y="627775"/>
            <a:ext cx="8461500" cy="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29">
                <a:solidFill>
                  <a:srgbClr val="155F7A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The Relative Value Scale Update Committee (RUC)</a:t>
            </a:r>
            <a:endParaRPr sz="2929">
              <a:solidFill>
                <a:srgbClr val="155F7A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188" name="Google Shape;188;p22"/>
          <p:cNvSpPr/>
          <p:nvPr/>
        </p:nvSpPr>
        <p:spPr>
          <a:xfrm>
            <a:off x="0" y="5062800"/>
            <a:ext cx="9182100" cy="90300"/>
          </a:xfrm>
          <a:prstGeom prst="rect">
            <a:avLst/>
          </a:prstGeom>
          <a:solidFill>
            <a:srgbClr val="00AC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22"/>
          <p:cNvSpPr/>
          <p:nvPr/>
        </p:nvSpPr>
        <p:spPr>
          <a:xfrm rot="-5400000" flipH="1">
            <a:off x="9010859" y="4908617"/>
            <a:ext cx="63300" cy="2817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22"/>
          <p:cNvSpPr txBox="1">
            <a:spLocks noGrp="1"/>
          </p:cNvSpPr>
          <p:nvPr>
            <p:ph type="sldNum" idx="12"/>
          </p:nvPr>
        </p:nvSpPr>
        <p:spPr>
          <a:xfrm>
            <a:off x="8896859" y="4870217"/>
            <a:ext cx="286500" cy="147600"/>
          </a:xfrm>
          <a:prstGeom prst="rect">
            <a:avLst/>
          </a:prstGeom>
          <a:solidFill>
            <a:srgbClr val="155F7A"/>
          </a:solidFill>
        </p:spPr>
        <p:txBody>
          <a:bodyPr spcFirstLastPara="1" wrap="square" lIns="0" tIns="0" rIns="0" bIns="9125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7</a:t>
            </a:fld>
            <a:endParaRPr sz="9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91" name="Google Shape;191;p22"/>
          <p:cNvSpPr txBox="1"/>
          <p:nvPr/>
        </p:nvSpPr>
        <p:spPr>
          <a:xfrm>
            <a:off x="596425" y="2890200"/>
            <a:ext cx="7628700" cy="1600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454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125000"/>
              <a:buFont typeface="Wingdings" pitchFamily="2" charset="2"/>
              <a:buChar char="§"/>
            </a:pPr>
            <a:r>
              <a:rPr lang="en" sz="184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CMS requires a </a:t>
            </a:r>
            <a:r>
              <a:rPr lang="en" sz="184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proces</a:t>
            </a:r>
            <a:r>
              <a:rPr lang="en-US" sz="184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</a:t>
            </a:r>
            <a:r>
              <a:rPr lang="en" sz="184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to create the fee schedule, per OBRA</a:t>
            </a:r>
          </a:p>
          <a:p>
            <a:pPr marL="457200" marR="0" lvl="0" indent="-3454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125000"/>
              <a:buFont typeface="Wingdings" pitchFamily="2" charset="2"/>
              <a:buChar char="§"/>
            </a:pPr>
            <a:r>
              <a:rPr lang="en" sz="184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RUC reviews new and existing procedural codes to (re)determine their relative value</a:t>
            </a:r>
            <a:endParaRPr sz="184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marR="0" lvl="0" indent="-3454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125000"/>
              <a:buFont typeface="Wingdings" pitchFamily="2" charset="2"/>
              <a:buChar char="§"/>
            </a:pPr>
            <a:r>
              <a:rPr lang="en" sz="184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The relevant specialty societies propose and advocate for a relative value for each code based on survey data from the societies’ members</a:t>
            </a:r>
            <a:endParaRPr sz="184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92" name="Google Shape;192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24625" y="2050350"/>
            <a:ext cx="286500" cy="28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56400" y="2050350"/>
            <a:ext cx="286500" cy="28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81825" y="2050350"/>
            <a:ext cx="286500" cy="28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13600" y="2050350"/>
            <a:ext cx="286500" cy="286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2"/>
          <p:cNvSpPr txBox="1"/>
          <p:nvPr/>
        </p:nvSpPr>
        <p:spPr>
          <a:xfrm>
            <a:off x="4511675" y="1647450"/>
            <a:ext cx="4156500" cy="107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2004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Source Sans Pro"/>
              <a:buChar char="●"/>
            </a:pPr>
            <a:r>
              <a:rPr lang="en" sz="144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AMA committee comprised of </a:t>
            </a:r>
            <a:r>
              <a:rPr lang="en" sz="1440" b="1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32</a:t>
            </a:r>
            <a:r>
              <a:rPr lang="en" sz="144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members</a:t>
            </a:r>
            <a:endParaRPr sz="144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marR="0" lvl="0" indent="-3200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Source Sans Pro"/>
              <a:buChar char="●"/>
            </a:pPr>
            <a:r>
              <a:rPr lang="en" sz="1440" b="1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22 </a:t>
            </a:r>
            <a:r>
              <a:rPr lang="en" sz="144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are appointed by major specialty societies  </a:t>
            </a:r>
            <a:endParaRPr sz="144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marR="0" lvl="0" indent="-3200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Source Sans Pro"/>
              <a:buChar char="●"/>
            </a:pPr>
            <a:r>
              <a:rPr lang="en" sz="144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Only </a:t>
            </a:r>
            <a:r>
              <a:rPr lang="en" sz="1440" b="1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4</a:t>
            </a:r>
            <a:r>
              <a:rPr lang="en" sz="144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represent primary care </a:t>
            </a:r>
            <a:endParaRPr sz="144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40" dirty="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97" name="Google Shape;19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10213" y="2050350"/>
            <a:ext cx="286500" cy="28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4800" y="2050350"/>
            <a:ext cx="286500" cy="28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3013" y="2050350"/>
            <a:ext cx="286500" cy="28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27600" y="2050350"/>
            <a:ext cx="286500" cy="28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95813" y="2050350"/>
            <a:ext cx="286500" cy="28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0400" y="2050350"/>
            <a:ext cx="286500" cy="28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8613" y="2050350"/>
            <a:ext cx="286500" cy="28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3200" y="2050350"/>
            <a:ext cx="286500" cy="28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1413" y="2050350"/>
            <a:ext cx="286500" cy="28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38813" y="2039850"/>
            <a:ext cx="286500" cy="28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67413" y="2050350"/>
            <a:ext cx="286500" cy="28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97600" y="2050350"/>
            <a:ext cx="286500" cy="286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2"/>
          <p:cNvSpPr txBox="1"/>
          <p:nvPr/>
        </p:nvSpPr>
        <p:spPr>
          <a:xfrm>
            <a:off x="501000" y="4516225"/>
            <a:ext cx="8643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chemeClr val="dk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Source: </a:t>
            </a:r>
            <a:r>
              <a:rPr lang="en" sz="1050" u="sng" dirty="0">
                <a:solidFill>
                  <a:srgbClr val="0B57D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Roboto"/>
                <a:sym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https://www.ama-assn.org/about/rvs-update-committee-ruc/composition-rvs-update-committee-ruc</a:t>
            </a:r>
            <a:endParaRPr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3"/>
          <p:cNvSpPr txBox="1"/>
          <p:nvPr/>
        </p:nvSpPr>
        <p:spPr>
          <a:xfrm>
            <a:off x="5777700" y="0"/>
            <a:ext cx="3397800" cy="5062800"/>
          </a:xfrm>
          <a:prstGeom prst="rect">
            <a:avLst/>
          </a:prstGeom>
          <a:solidFill>
            <a:srgbClr val="333F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14" name="Google Shape;214;p23"/>
          <p:cNvSpPr txBox="1"/>
          <p:nvPr/>
        </p:nvSpPr>
        <p:spPr>
          <a:xfrm>
            <a:off x="685800" y="627775"/>
            <a:ext cx="4599000" cy="18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929" dirty="0">
                <a:solidFill>
                  <a:srgbClr val="155F7A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The Relative Value Scale Update Committee (RUC)</a:t>
            </a:r>
            <a:endParaRPr sz="2929" dirty="0">
              <a:solidFill>
                <a:srgbClr val="155F7A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929" dirty="0">
              <a:solidFill>
                <a:srgbClr val="155F7A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400"/>
              </a:spcAft>
              <a:buNone/>
            </a:pPr>
            <a:endParaRPr sz="2929" dirty="0">
              <a:solidFill>
                <a:srgbClr val="155F7A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215" name="Google Shape;215;p23"/>
          <p:cNvSpPr/>
          <p:nvPr/>
        </p:nvSpPr>
        <p:spPr>
          <a:xfrm>
            <a:off x="0" y="5062800"/>
            <a:ext cx="9182100" cy="90300"/>
          </a:xfrm>
          <a:prstGeom prst="rect">
            <a:avLst/>
          </a:prstGeom>
          <a:solidFill>
            <a:srgbClr val="00AC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23"/>
          <p:cNvSpPr/>
          <p:nvPr/>
        </p:nvSpPr>
        <p:spPr>
          <a:xfrm rot="-5400000" flipH="1">
            <a:off x="9010859" y="4908617"/>
            <a:ext cx="63300" cy="2817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23"/>
          <p:cNvSpPr txBox="1">
            <a:spLocks noGrp="1"/>
          </p:cNvSpPr>
          <p:nvPr>
            <p:ph type="sldNum" idx="12"/>
          </p:nvPr>
        </p:nvSpPr>
        <p:spPr>
          <a:xfrm>
            <a:off x="8896859" y="4870217"/>
            <a:ext cx="286500" cy="147600"/>
          </a:xfrm>
          <a:prstGeom prst="rect">
            <a:avLst/>
          </a:prstGeom>
          <a:solidFill>
            <a:srgbClr val="155F7A"/>
          </a:solidFill>
        </p:spPr>
        <p:txBody>
          <a:bodyPr spcFirstLastPara="1" wrap="square" lIns="0" tIns="0" rIns="0" bIns="9125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8</a:t>
            </a:fld>
            <a:endParaRPr sz="9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18" name="Google Shape;218;p23"/>
          <p:cNvSpPr txBox="1"/>
          <p:nvPr/>
        </p:nvSpPr>
        <p:spPr>
          <a:xfrm>
            <a:off x="3535951" y="3011100"/>
            <a:ext cx="1870500" cy="15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Any relative value with at least a two-thirds majority is passed on to CMS as a recommendation, cognizant of budget neutrality.</a:t>
            </a:r>
            <a:endParaRPr sz="13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20" name="Google Shape;220;p23"/>
          <p:cNvSpPr txBox="1"/>
          <p:nvPr/>
        </p:nvSpPr>
        <p:spPr>
          <a:xfrm>
            <a:off x="5976600" y="764450"/>
            <a:ext cx="3000000" cy="307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10312" marR="0" lvl="0" indent="-2120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AAF3F"/>
              </a:buClr>
              <a:buSzPct val="50000"/>
              <a:buFont typeface="Source Sans Pro"/>
              <a:buChar char="■"/>
            </a:pPr>
            <a:r>
              <a:rPr lang="en" sz="2000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Center for Medicare reviews recommendations, historically approving 87% of them.  </a:t>
            </a:r>
            <a:endParaRPr sz="2000" dirty="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sz="2000" dirty="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210312" marR="0" lvl="0" indent="-212090" algn="l" rtl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FAAF3F"/>
              </a:buClr>
              <a:buSzPct val="50000"/>
              <a:buFont typeface="Source Sans Pro"/>
              <a:buChar char="■"/>
            </a:pPr>
            <a:r>
              <a:rPr lang="en" sz="2000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Some years, the acceptance rate is as high as 95%. </a:t>
            </a:r>
            <a:endParaRPr sz="2000" dirty="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21" name="Google Shape;22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5800" y="2070175"/>
            <a:ext cx="1003149" cy="1003149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23"/>
          <p:cNvSpPr txBox="1"/>
          <p:nvPr/>
        </p:nvSpPr>
        <p:spPr>
          <a:xfrm>
            <a:off x="626075" y="3138988"/>
            <a:ext cx="1122600" cy="1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4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The committee votes on each code’s relative value</a:t>
            </a:r>
            <a:endParaRPr sz="1100"/>
          </a:p>
        </p:txBody>
      </p:sp>
      <p:cxnSp>
        <p:nvCxnSpPr>
          <p:cNvPr id="223" name="Google Shape;223;p23"/>
          <p:cNvCxnSpPr/>
          <p:nvPr/>
        </p:nvCxnSpPr>
        <p:spPr>
          <a:xfrm>
            <a:off x="1820014" y="3407964"/>
            <a:ext cx="16287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24" name="Google Shape;224;p23"/>
          <p:cNvSpPr txBox="1"/>
          <p:nvPr/>
        </p:nvSpPr>
        <p:spPr>
          <a:xfrm>
            <a:off x="1783414" y="2603895"/>
            <a:ext cx="894070" cy="769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40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⅔</a:t>
            </a:r>
            <a:endParaRPr sz="1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25" name="Google Shape;225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83050" y="2454803"/>
            <a:ext cx="1368600" cy="556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87DE94-2899-4DFE-4C7C-F899C29FFD5E}"/>
              </a:ext>
            </a:extLst>
          </p:cNvPr>
          <p:cNvSpPr txBox="1"/>
          <p:nvPr/>
        </p:nvSpPr>
        <p:spPr>
          <a:xfrm>
            <a:off x="2462866" y="2834720"/>
            <a:ext cx="8940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14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majority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F47"/>
        </a:solid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3"/>
          <p:cNvSpPr txBox="1"/>
          <p:nvPr/>
        </p:nvSpPr>
        <p:spPr>
          <a:xfrm>
            <a:off x="489856" y="926642"/>
            <a:ext cx="7445829" cy="1486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200" dirty="0">
                <a:solidFill>
                  <a:schemeClr val="bg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The effects of the RUC reach far beyond Medicare’s Fee Schedule</a:t>
            </a:r>
            <a:endParaRPr sz="3200" dirty="0">
              <a:solidFill>
                <a:schemeClr val="bg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400"/>
              </a:spcAft>
              <a:buNone/>
            </a:pPr>
            <a:endParaRPr sz="2929" dirty="0">
              <a:solidFill>
                <a:srgbClr val="155F7A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215" name="Google Shape;215;p23"/>
          <p:cNvSpPr/>
          <p:nvPr/>
        </p:nvSpPr>
        <p:spPr>
          <a:xfrm>
            <a:off x="0" y="5062800"/>
            <a:ext cx="9182100" cy="90300"/>
          </a:xfrm>
          <a:prstGeom prst="rect">
            <a:avLst/>
          </a:prstGeom>
          <a:solidFill>
            <a:srgbClr val="00AC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23"/>
          <p:cNvSpPr/>
          <p:nvPr/>
        </p:nvSpPr>
        <p:spPr>
          <a:xfrm rot="-5400000" flipH="1">
            <a:off x="9010859" y="4908617"/>
            <a:ext cx="63300" cy="2817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23"/>
          <p:cNvSpPr txBox="1">
            <a:spLocks noGrp="1"/>
          </p:cNvSpPr>
          <p:nvPr>
            <p:ph type="sldNum" idx="12"/>
          </p:nvPr>
        </p:nvSpPr>
        <p:spPr>
          <a:xfrm>
            <a:off x="8896859" y="4870217"/>
            <a:ext cx="286500" cy="147600"/>
          </a:xfrm>
          <a:prstGeom prst="rect">
            <a:avLst/>
          </a:prstGeom>
          <a:solidFill>
            <a:srgbClr val="155F7A"/>
          </a:solidFill>
        </p:spPr>
        <p:txBody>
          <a:bodyPr spcFirstLastPara="1" wrap="square" lIns="0" tIns="0" rIns="0" bIns="9125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9</a:t>
            </a:fld>
            <a:endParaRPr sz="9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2" name="Google Shape;231;p24">
            <a:extLst>
              <a:ext uri="{FF2B5EF4-FFF2-40B4-BE49-F238E27FC236}">
                <a16:creationId xmlns:a16="http://schemas.microsoft.com/office/drawing/2014/main" id="{7A64556A-A05D-90C9-17B2-28DD5225703C}"/>
              </a:ext>
            </a:extLst>
          </p:cNvPr>
          <p:cNvCxnSpPr/>
          <p:nvPr/>
        </p:nvCxnSpPr>
        <p:spPr>
          <a:xfrm rot="10800000" flipH="1">
            <a:off x="489857" y="2147740"/>
            <a:ext cx="6531600" cy="1140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EDCB93EB-6789-E967-4B16-0955B80B1EF5}"/>
              </a:ext>
            </a:extLst>
          </p:cNvPr>
          <p:cNvSpPr txBox="1"/>
          <p:nvPr/>
        </p:nvSpPr>
        <p:spPr>
          <a:xfrm>
            <a:off x="391884" y="2346291"/>
            <a:ext cx="706482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Medicare Advantage, Medicaid Managed Care, and most Commercial insurers use the MPFS to determine fees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20573449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10128</TotalTime>
  <Words>1143</Words>
  <Application>Microsoft Macintosh PowerPoint</Application>
  <PresentationFormat>On-screen Show (16:9)</PresentationFormat>
  <Paragraphs>154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DM Serif Display</vt:lpstr>
      <vt:lpstr>Trebuchet MS</vt:lpstr>
      <vt:lpstr>Calibri</vt:lpstr>
      <vt:lpstr>Wingdings</vt:lpstr>
      <vt:lpstr>Roboto</vt:lpstr>
      <vt:lpstr>Arial</vt:lpstr>
      <vt:lpstr>Source Sans Pro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Bitton, Asaf,MD, MPH</cp:lastModifiedBy>
  <cp:revision>12</cp:revision>
  <dcterms:modified xsi:type="dcterms:W3CDTF">2024-08-14T19:04:13Z</dcterms:modified>
</cp:coreProperties>
</file>