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9" r:id="rId3"/>
    <p:sldId id="260" r:id="rId4"/>
    <p:sldId id="264" r:id="rId5"/>
    <p:sldId id="274" r:id="rId6"/>
    <p:sldId id="263" r:id="rId7"/>
    <p:sldId id="275" r:id="rId8"/>
    <p:sldId id="268" r:id="rId9"/>
    <p:sldId id="269" r:id="rId10"/>
    <p:sldId id="270" r:id="rId11"/>
    <p:sldId id="271" r:id="rId12"/>
    <p:sldId id="272" r:id="rId13"/>
    <p:sldId id="276" r:id="rId14"/>
    <p:sldId id="277" r:id="rId15"/>
    <p:sldId id="273" r:id="rId16"/>
    <p:sldId id="278" r:id="rId17"/>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10"/>
  </p:normalViewPr>
  <p:slideViewPr>
    <p:cSldViewPr snapToGrid="0" snapToObjects="1">
      <p:cViewPr varScale="1">
        <p:scale>
          <a:sx n="118" d="100"/>
          <a:sy n="118" d="100"/>
        </p:scale>
        <p:origin x="360" y="192"/>
      </p:cViewPr>
      <p:guideLst/>
    </p:cSldViewPr>
  </p:slideViewPr>
  <p:notesTextViewPr>
    <p:cViewPr>
      <p:scale>
        <a:sx n="1" d="1"/>
        <a:sy n="1" d="1"/>
      </p:scale>
      <p:origin x="0" y="0"/>
    </p:cViewPr>
  </p:notesTextViewPr>
  <p:sorterViewPr>
    <p:cViewPr>
      <p:scale>
        <a:sx n="130" d="100"/>
        <a:sy n="13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7707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order to enhance patient care and practice efficiency, our clinic is implementing a Total Clinic Approach by growing staff for new roles.
1. **Implementing New Roles:**
   - We are introducing innovative roles to better support our physicians and enhance patient care.
   - By growing staff capabilities, we aim to improve both patient care and practice efficiency.
2. **Role Expansion:**
   - Transitioning our lowest wage positions to multifaceted patient care navigators will streamline our operations.
   - We are combining various roles like front desk, phlebotomist, medical assistant, vaccination, and scribe into one position for increased efficiency.
3. **Enhanced Patient Experience:**
   - Each physician will now have a team of patient care navigators for comprehensive patient support.
   - Patient care navigators will be present in waiting rooms, assist in exam rooms, and provide continuous care during visits for an improved patient experience.
4. **Building Joyful Practice:**
   - Moving towards full panel-based team care will foster a culture of joy and efficiency.
   - Effective provider support systems will help in creating a positive work environment.
5. **Staff Development:**
   - Staff will be upskilled to take on new roles and responsibilities, empowering them to provide holistic patient care.
6. **Phased Growth Strategy:**
   - We will gradually phase in new roles to ensure a smooth integration process.
   - Training and support will be provided to staff transitioning to patient care navigators.
7. **Eliminating Physician Burnout:**
   - By reducing administrative burden through dedicated patient care navigators, physicians can focus solely on patient care.
8. **Improving Access to Care:**
   - Optimizing staff roles and responsibilities will enhance access to care for our patients.
   - Physicians will have the necessary support for efficient and joyful patient interactions.
9. **Sustainable Practice Model:**
   - Growing staff capabilities will create a sustainable model for our clinic.
   - This will enable physicians to leave work without additional tasks, promoting a healthy work-life balance.
10. **Achieving High-Quality Outcomes:**
    - Effective team-based care will enhance practice outcomes.
    - Our staff growth and role expansion plan will pave the way for a joyful and effective primary care practice.</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conclusion, our focus is on achieving a joyful practice and establishing effective support systems for providers. 
One key strategy is the implementation of Team-Based Clinical Care Time (TBCCT), aimed at reducing provider burnout, improving efficiency, and enhancing patient care outcomes. 
Additionally, transitioning to a panel-based team care model can greatly optimize patient access and care coordination within the practice. 
By upskilling lower-wage positions to patient care navigators and integrating various roles, we can offer more comprehensive support to our patients. 
It is crucial to foster a culture that promotes joy and efficiency through innovative team-based care approaches and the implementation of effective systems. 
Ultimately, our goal is to create a pathway towards a joyful primary care practice by simultaneously addressing physician burnout and access challenges.</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order to build a joyful primary care clinical practice, we will be implementing several key strategies:
1. **Implementing Team-Based Clinical Care Time (TBCCT):** This will serve as the foundational phase for our practice, emphasizing collaboration and coordinated care.
2. **Transitioning to Panel-Based Team Care:** This shift will improve patient access and provide better support systems for our providers.
3. **Upskilling Lowest Wage Positions:** By training Patient Care Navigators, we aim to streamline processes and enhance efficiency in patient care.
4. **Creating a Total Clinic Approach:** Growing our staff for new roles will support physicians and ensure effective care delivery.
5. **Focusing on Innovative Care:** We will combat physician burnout and address access challenges through effective team-based care systems.
6. **Developing a Pathway to Full Panel Support:** Provider well-being and patient satisfaction are key in this transition.
7. **Establishing Support Teams:** Each physician will be backed by a team of patient care navigators for comprehensive patient care.
8. **Diverse Tasks for Navigators:** From front desk duties to medical assistance, they will handle various tasks during patient visits.
9. **Promoting a Joyful Environment:** Physicians can focus on patient care without administrative burdens.
10. **Emphasizing Team Collaboration:** Efficient workflows and collaboration are crucial for a positive practice.
11. **Adopting the Total Clinic Model:** Delegating administrative tasks will reduce burnout and enhance care quality.
12. **Progression to Total Clinic Support:** We will evolve towards a more efficient and joyful practice.
13. **Benefits of Total Clinic Approach:** Improved outcomes, provider satisfaction, and streamlined workflows.
14. **Impact of Team-Based Care:** Upskilling roles will enhance patient access, physician well-being, and practice efficiency.
15. **Vision for the Future:** Achieving a joyful and effective primary care practice through innovative care and support systems.</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healthcare delivery, we face several challenges that impact the quality of care and organizational stability. 
Staff turnover rates are high, affecting continuity of care. Patient complaints need to be addressed promptly to enhance overall care quality. Sustainable revenue sources are crucial for supporting effective healthcare services. Access barriers must be overcome to ensure patients can receive essential care. Inefficiencies in scheduling, workflows, and intake procedures need to be identified and resolved.
Despite these challenges, we have a legacy of excellence to uphold. By emphasizing teamwork, innovation, and excellent patient care, we can nurture a culture of learning and mutual support among healthcare professionals. Leveraging past successes can help us address current challenges and ensure a thriving future in healthcare delivery.
Patient-centered care is key. Prioritizing patient access, communication, and engagement can enhance the overall patient experience. Developing sustainable care systems focused on patient outcomes, safety, and satisfaction is essential. By adopting patient-centered approaches and innovative solutions, we can build a joyful practice of excellent care.
A collaborative approach is vital for success. Engaging providers, staff, and patients in policy design and decision-making processes is crucial. Upskilling nurses and rewarding initiative can optimize healthcare delivery and staff roles. Using metrics like provider output, patient satisfaction, and staff surveys allows us to evaluate progress and drive sustained growth in primary care visits.</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foster a culture of joy and efficiency in primary care, it is crucial to focus on enhancing patient care and provider satisfaction. This involves reimagining practice environments to create a positive and supportive atmosphere for both patients and healthcare professionals.
Efficiency in primary care operations is key to improving patient outcomes and increasing provider well-being. By emphasizing efficiency, practices can streamline processes and enhance the overall quality of care provided.
Creating a culture of joy means valuing, supporting, and empowering staff to deliver high-quality care. When staff feel appreciated and empowered, they are more likely to provide better care and have a positive impact on patient experiences.
Integrating joy and efficiency in primary care practices can result in better patient experiences, lower rates of provider burnout, and overall improved healthcare delivery. This integration is essential for creating a balanced and effective healthcare environment.
By prioritizing joy and efficiency, primary care practices can evolve into vibrant and thriving settings that prioritize patient-centered care and staff well-being. This transformation is essential for creating sustainable and successful healthcare practices.</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order to create a more joyful and efficient healthcare environment, we need to focus on several key areas as outlined in this slide:
1. It's crucial to transform our practice environments to prioritize strong relationships with patients, families, and communities. This human-centered approach is essential for providing quality care.
2. Technology can be a powerful tool in supporting medical professionals and enhancing the overall patient care experience. By leveraging technology effectively, we can improve outcomes and streamline processes.
3. Joyful practices are not only efficient but also supportive, fostering a culture of continuous learning and mutual support among team members. This positive environment is key to delivering excellent care.
4. By redesigning healthcare practices to prioritize efficiency and joy, we can create spaces where every team member feels empowered to provide their best care possible.
5. Our goal should be to build a future where healthcare systems actively support medical professionals, offering fulfillment and growth opportunities within the field.
6. Embracing change is essential in shaping a vibrant and thriving healthcare system with primary care at its core. This adaptability is key to meeting the evolving needs of patients and providers.
7. Cultivating a culture of excellence and compassion within healthcare organizations is vital for creating a positive and supportive work environment.
8. Patient-centered care, teamwork, and innovation should be at the forefront of building a joyful practice that delivers excellent care consistently.
9. Implementing changes in practice environments that attract students to family medicine is crucial for ensuring a pipeline of talented professionals in the field.
10. Every patient deserves compassionate care and peace of mind within the healthcare system. Prioritizing patient well-being is fundamental to our mission.
11. Developing a sustainable care structure that maximizes primary care capacity and improves patient access is key to building a resilient healthcare system.
12. Analyzing and optimizing schedules, implementing scheduling changes, and streamlining workflows are essential steps in improving patient care processes.
13. Involving providers in policy design, upskilling nurses, and recognizing medical assistant initiatives can significantly enhance care delivery.
14. Monitoring progress through metrics like provider output, patient satisfaction, and staff surveys is crucial for ensuring continuous growth and improvement.
15. By building a pathway to a joyful primary care clinical practice through innovative team-based care and effective systems, we can create a more fulfilling and effective healthcare environment for all stakeholders.</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order to build a joyful primary care practice, there are several key phases to consider:
Phase 1 involves implementing Team-Based Clinical Care Time (TBCCT). This includes analyzing current schedules to find inefficiencies, focusing on provider output and team-based workflows, and maximizing nurse involvement in immunization visits to free up provider time.
Moving on to Phase 2, the transition to Panel-Based Team Care is crucial. This shift improves patient access and care quality by adopting a panel-based care model. Providers should be engaged in policy design, nurses upskilled, and Medical Assistants (MAs) recognized for their contributions to patient care.
Phase 3 focuses on upskilling lower-wage positions to Patient Care Navigators. By organizing workflows, clarifying daily tasks, and empowering staff to meet high standards and engage effectively with patients, efficiency and patient satisfaction can be enhanced.
The Total Clinic Approach in Phase 4 involves expanding staff roles to cover various duties like front desk tasks, phlebotomy, medical assistance, vaccinations, and scribing. Each physician should be supported by patient care navigators, creating a patient-centered environment where staff assist patients throughout their visit.
In conclusion, achieving a joyful practice and effective provider support systems is key. By promoting innovative team-based care, addressing physician burnout, and ensuring physicians have the necessary support to complete their work without additional tasks, a successful and fulfilling primary care practice can be established.</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phase of our project, we will be focusing on implementing Team-Based Clinical Care Time (TBCCT) to address provider burnout and enhance patient care. Our key objectives include reducing risks, decreasing provider burnout, and fostering excellence through TBCCT.
One of the key strategies we will be implementing is establishing a responsive system for acute issues by enabling same-day or next-day visits with nurse triage. This will help in promoting local innovation by decentralizing to encourage staff and patient engagement.
We will also be enhancing the role of Medical Assistants (MAs) in TBCCT by actively engaging them in patient scheduling and providing hands-on supervision. Building trust through enhanced engagement and communication is crucial in valuing both our staff and patients.
To ensure the success of this initiative, we will be focusing on staff development strategies such as recruitment and retention to grow skill sets and ensure excellence. The expected outcomes include enhanced patient and clinical care, improved communication, and a reduction in no-show rates.
In conclusion, we aim to embrace complexity with innovation and integrate our efforts for comprehensive care. By cultivating a culture of excellence, valuing our staff, and fostering joyful practice for all team members, we can transition effectively to value-based care and engage effectively with our patients.
Developing self-examining systems will be key in forging a path forward to address priorities, while implementing changes in primary care scheduling will move us towards more efficient patient care. Ultimately, our goal is to realize a unified vision of achieving excellence, compassion, and joy in clinical practice.</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Phase 2 of our project, we will be transitioning to Panel-Based Team Care. This means moving from team-based clinical care to a model where each physician is assigned a team of patient care navigators. These navigators will take on various roles such as front desk duties, phlebotomy, medical assistance, vaccinations, and scribing. They will meet patients in the waiting room, assist with check-ins, and stay with patients throughout their visit.
The shift to Panel-Based Team Care offers several benefits. Patients will experience dedicated support, leading to an enhanced overall experience. Efficiency will improve as roles and responsibilities are streamlined. Care delivery will become more comprehensive, focusing on individual patient needs. Additionally, this model aims to reduce physician burnout by providing effective support systems.
To facilitate this transition, we will conduct training sessions for physicians and patient care navigators. The integration of panel-based care into daily practice will be gradual, allowing for adjustments along the way. Regular feedback and evaluation will help optimize workflows, emphasizing the importance of teamwork and collaboration in patient care.
Key metrics will be used to measure the success of this transition. We will track patient satisfaction scores, physician feedback on workload and support, efficiency metrics like wait times and visit durations, as well as staff engagement and satisfaction levels with the new roles.
Looking ahead, our next steps involve continuously refining the panel-based team care processes. Ongoing training and development for patient care navigators will be prioritized, along with integrating feedback to further enhance the care model. Lastly, we will prepare for the final phase of upskilling lower-wage positions to fully complete the care navigator role.</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phase of transformation, we are focusing on upskilling our lowest wage positions to create a more efficient and patient-centered care environment. Let's delve into the details:
1. **Transforming Roles:** We are combining various roles into one position - Patient Care Navigators. This includes front desk, phlebotomist, medical assistant, vaccination, and scribe duties.
2. **Enhanced Patient Care:** Patient Care Navigators will be the first point of contact for patients, assisting with check-in and staying with them throughout their visit to ensure a seamless experience.
3. **Comprehensive Support:** Navigators will not only provide administrative support but also scribe orders and ensure all patient needs are met during their entire visit.
4. **Team Integration:** Each physician will be supported by at least two Navigators to improve care coordination and efficiency within the practice.
5. **Joyful Practice:** By transitioning to Patient Care Navigators, we aim to reduce physician burnout and enhance access by creating a supportive and efficient care environment.
6. **Building a Total Clinic:** We are expanding our staff to accommodate these new roles and provide comprehensive support for both physicians and patients.
7. **Pathway to Excellence:** Our goal is to progress from Team-Based Clinical Care Time to Panel-Based Team Care and finally to Patient Care Navigators, achieving high-quality, joyful primary care.
8. **Effective Systems:** Through innovative team-based care and upskilling, we aim to enhance the patient experience and increase physician satisfaction.
9. **Sustainable Solutions:** Integrating Navigators into the care team will allow physicians to focus on patient care, alleviating them from administrative burdens.
10. **Improved Access:** Navigators will streamline processes, enhance patient flow, and contribute to a more efficient healthcare delivery system.
11. **Provider Support:** It is crucial to ensure physicians have the necessary support and resources to deliver high-quality care while maintaining a healthy work-life balance.
12. **Patient-Centered Care:** Navigators will play a pivotal role in improving patient experience, communication, and overall satisfaction with the practice.
13. **Measuring Success:** We will track metrics like patient satisfaction, provider output, and staff surveys to evaluate the impact of the Patient Care Navigator program.
14. **Future Vision:** Our evolution towards a Total Clinic approach aims to revolutionize primary care delivery, setting a model for sustainable, joyful, and effective healthcare practices.
15. **Conclusion:** By upskilling our lowest wage positions to Patient Care Navigators, we are steering towards a transformative shift to create a joyful, efficient, and patient-centered care environment.</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6.jp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Text 0"/>
          <p:cNvSpPr/>
          <p:nvPr/>
        </p:nvSpPr>
        <p:spPr>
          <a:xfrm>
            <a:off x="0" y="0"/>
            <a:ext cx="12192000" cy="6858000"/>
          </a:xfrm>
          <a:custGeom>
            <a:avLst/>
            <a:gdLst/>
            <a:ahLst/>
            <a:cxnLst/>
            <a:rect l="l" t="t" r="r" b="b"/>
            <a:pathLst>
              <a:path w="12192000" h="6858000">
                <a:moveTo>
                  <a:pt x="0" y="6858000"/>
                </a:moveTo>
                <a:lnTo>
                  <a:pt x="0" y="0"/>
                </a:lnTo>
                <a:lnTo>
                  <a:pt x="12192000" y="0"/>
                </a:lnTo>
                <a:lnTo>
                  <a:pt x="12192000" y="6858000"/>
                </a:lnTo>
                <a:lnTo>
                  <a:pt x="0" y="6858000"/>
                </a:lnTo>
              </a:path>
            </a:pathLst>
          </a:custGeom>
          <a:solidFill>
            <a:srgbClr val="000000"/>
          </a:solidFill>
          <a:ln/>
        </p:spPr>
        <p:txBody>
          <a:bodyPr wrap="square" lIns="0" tIns="0" rIns="0" bIns="0" rtlCol="0" anchor="ctr"/>
          <a:lstStyle/>
          <a:p>
            <a:pPr marL="0" indent="0">
              <a:buNone/>
            </a:pPr>
            <a:endParaRPr lang="en-US" dirty="0"/>
          </a:p>
        </p:txBody>
      </p:sp>
      <p:sp>
        <p:nvSpPr>
          <p:cNvPr id="3" name="Text 1"/>
          <p:cNvSpPr/>
          <p:nvPr/>
        </p:nvSpPr>
        <p:spPr>
          <a:xfrm>
            <a:off x="0" y="300166"/>
            <a:ext cx="12191937" cy="6857107"/>
          </a:xfrm>
          <a:custGeom>
            <a:avLst/>
            <a:gdLst/>
            <a:ahLst/>
            <a:cxnLst/>
            <a:rect l="l" t="t" r="r" b="b"/>
            <a:pathLst>
              <a:path w="12191937" h="6857107">
                <a:moveTo>
                  <a:pt x="0" y="6857107"/>
                </a:moveTo>
                <a:lnTo>
                  <a:pt x="0" y="0"/>
                </a:lnTo>
                <a:lnTo>
                  <a:pt x="12191937" y="0"/>
                </a:lnTo>
                <a:lnTo>
                  <a:pt x="12191937" y="6857107"/>
                </a:lnTo>
                <a:lnTo>
                  <a:pt x="0" y="6857107"/>
                </a:lnTo>
              </a:path>
            </a:pathLst>
          </a:custGeom>
          <a:blipFill>
            <a:blip r:embed="rId3"/>
            <a:srcRect/>
            <a:stretch/>
          </a:blipFill>
          <a:ln/>
        </p:spPr>
        <p:txBody>
          <a:bodyPr wrap="square" lIns="0" tIns="0" rIns="0" bIns="0" rtlCol="0" anchor="ctr"/>
          <a:lstStyle/>
          <a:p>
            <a:pPr marL="0" indent="0">
              <a:buNone/>
            </a:pPr>
            <a:endParaRPr lang="en-US" dirty="0"/>
          </a:p>
        </p:txBody>
      </p:sp>
      <p:sp>
        <p:nvSpPr>
          <p:cNvPr id="4" name="Text 2"/>
          <p:cNvSpPr/>
          <p:nvPr/>
        </p:nvSpPr>
        <p:spPr>
          <a:xfrm>
            <a:off x="0" y="3429001"/>
            <a:ext cx="12192000" cy="2880358"/>
          </a:xfrm>
          <a:custGeom>
            <a:avLst/>
            <a:gdLst/>
            <a:ahLst/>
            <a:cxnLst/>
            <a:rect l="l" t="t" r="r" b="b"/>
            <a:pathLst>
              <a:path w="12192000" h="2880358">
                <a:moveTo>
                  <a:pt x="0" y="2880358"/>
                </a:moveTo>
                <a:lnTo>
                  <a:pt x="0" y="0"/>
                </a:lnTo>
                <a:lnTo>
                  <a:pt x="12192000" y="0"/>
                </a:lnTo>
                <a:lnTo>
                  <a:pt x="12192000" y="2880358"/>
                </a:lnTo>
                <a:lnTo>
                  <a:pt x="0" y="2880358"/>
                </a:lnTo>
              </a:path>
            </a:pathLst>
          </a:custGeom>
          <a:solidFill>
            <a:srgbClr val="000000"/>
          </a:solidFill>
          <a:ln/>
        </p:spPr>
        <p:txBody>
          <a:bodyPr wrap="square" lIns="90000" tIns="46800" rIns="90000" bIns="46800" rtlCol="0" anchor="ctr"/>
          <a:lstStyle/>
          <a:p>
            <a:pPr marL="0" indent="0" algn="ctr">
              <a:lnSpc>
                <a:spcPct val="100000"/>
              </a:lnSpc>
              <a:buNone/>
            </a:pPr>
            <a:endParaRPr lang="en-US" sz="1800" dirty="0"/>
          </a:p>
        </p:txBody>
      </p:sp>
      <p:sp>
        <p:nvSpPr>
          <p:cNvPr id="5" name="Text 3"/>
          <p:cNvSpPr/>
          <p:nvPr/>
        </p:nvSpPr>
        <p:spPr>
          <a:xfrm>
            <a:off x="0" y="3429000"/>
            <a:ext cx="12192000" cy="2880359"/>
          </a:xfrm>
          <a:custGeom>
            <a:avLst/>
            <a:gdLst/>
            <a:ahLst/>
            <a:cxnLst/>
            <a:rect l="l" t="t" r="r" b="b"/>
            <a:pathLst>
              <a:path w="12192000" h="2880359">
                <a:moveTo>
                  <a:pt x="0" y="2880359"/>
                </a:moveTo>
                <a:lnTo>
                  <a:pt x="0" y="0"/>
                </a:lnTo>
                <a:lnTo>
                  <a:pt x="12192000" y="0"/>
                </a:lnTo>
                <a:lnTo>
                  <a:pt x="12192000" y="2880359"/>
                </a:lnTo>
                <a:lnTo>
                  <a:pt x="0" y="2880359"/>
                </a:lnTo>
              </a:path>
            </a:pathLst>
          </a:custGeom>
          <a:solidFill>
            <a:srgbClr val="11650A">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6" name="Text 4"/>
          <p:cNvSpPr/>
          <p:nvPr/>
        </p:nvSpPr>
        <p:spPr>
          <a:xfrm>
            <a:off x="548640" y="3728720"/>
            <a:ext cx="7089305" cy="1548542"/>
          </a:xfrm>
          <a:custGeom>
            <a:avLst/>
            <a:gdLst/>
            <a:ahLst/>
            <a:cxnLst/>
            <a:rect l="l" t="t" r="r" b="b"/>
            <a:pathLst>
              <a:path w="7089305" h="1548542">
                <a:moveTo>
                  <a:pt x="0" y="1548542"/>
                </a:moveTo>
                <a:lnTo>
                  <a:pt x="0" y="0"/>
                </a:lnTo>
                <a:lnTo>
                  <a:pt x="7089305" y="0"/>
                </a:lnTo>
                <a:lnTo>
                  <a:pt x="7089305" y="1548542"/>
                </a:lnTo>
                <a:lnTo>
                  <a:pt x="0" y="1548542"/>
                </a:lnTo>
              </a:path>
            </a:pathLst>
          </a:custGeom>
          <a:noFill/>
          <a:ln/>
        </p:spPr>
        <p:txBody>
          <a:bodyPr wrap="square" lIns="0" tIns="0" rIns="0" bIns="0" rtlCol="0" anchor="b"/>
          <a:lstStyle/>
          <a:p>
            <a:pPr marL="0" indent="0" algn="l">
              <a:lnSpc>
                <a:spcPct val="100000"/>
              </a:lnSpc>
              <a:spcBef>
                <a:spcPts val="1000"/>
              </a:spcBef>
              <a:buNone/>
            </a:pPr>
            <a:r>
              <a:rPr lang="en-US" sz="2800" dirty="0">
                <a:solidFill>
                  <a:srgbClr val="FFFFFF"/>
                </a:solidFill>
                <a:latin typeface="Figtree Bold" pitchFamily="34" charset="0"/>
                <a:ea typeface="Figtree Bold" pitchFamily="34" charset="-122"/>
                <a:cs typeface="Figtree Bold" pitchFamily="34" charset="-120"/>
              </a:rPr>
              <a:t>Journey to Joyful Primary Care: Transforming Practice Environments and Enhancing Care</a:t>
            </a:r>
            <a:endParaRPr lang="en-US" sz="2800" dirty="0"/>
          </a:p>
        </p:txBody>
      </p:sp>
      <p:sp>
        <p:nvSpPr>
          <p:cNvPr id="7" name="Text 5"/>
          <p:cNvSpPr/>
          <p:nvPr/>
        </p:nvSpPr>
        <p:spPr>
          <a:xfrm>
            <a:off x="548640" y="5421745"/>
            <a:ext cx="7099069" cy="600364"/>
          </a:xfrm>
          <a:custGeom>
            <a:avLst/>
            <a:gdLst/>
            <a:ahLst/>
            <a:cxnLst/>
            <a:rect l="l" t="t" r="r" b="b"/>
            <a:pathLst>
              <a:path w="7099069" h="600364">
                <a:moveTo>
                  <a:pt x="0" y="600364"/>
                </a:moveTo>
                <a:lnTo>
                  <a:pt x="0" y="0"/>
                </a:lnTo>
                <a:lnTo>
                  <a:pt x="7099069" y="0"/>
                </a:lnTo>
                <a:lnTo>
                  <a:pt x="7099069" y="600364"/>
                </a:lnTo>
                <a:lnTo>
                  <a:pt x="0" y="600364"/>
                </a:lnTo>
              </a:path>
            </a:pathLst>
          </a:custGeom>
          <a:noFill/>
          <a:ln/>
        </p:spPr>
        <p:txBody>
          <a:bodyPr wrap="square" lIns="0" tIns="0" rIns="0" bIns="0" rtlCol="0" anchor="t"/>
          <a:lstStyle/>
          <a:p>
            <a:pPr marL="0" indent="0" algn="l">
              <a:lnSpc>
                <a:spcPct val="150000"/>
              </a:lnSpc>
              <a:spcBef>
                <a:spcPts val="1000"/>
              </a:spcBef>
              <a:buNone/>
            </a:pPr>
            <a:r>
              <a:rPr lang="en-US" sz="1600" dirty="0">
                <a:solidFill>
                  <a:srgbClr val="FFFFFF"/>
                </a:solidFill>
                <a:latin typeface="Figtree" pitchFamily="34" charset="0"/>
                <a:ea typeface="Figtree" pitchFamily="34" charset="-122"/>
                <a:cs typeface="Figtree" pitchFamily="34" charset="-120"/>
              </a:rPr>
              <a:t>Exploring Strategies, Challenges, and Innovations in Primary Care Delivery</a:t>
            </a:r>
          </a:p>
          <a:p>
            <a:pPr marL="0" indent="0" algn="l">
              <a:lnSpc>
                <a:spcPct val="150000"/>
              </a:lnSpc>
              <a:spcBef>
                <a:spcPts val="1000"/>
              </a:spcBef>
              <a:buNone/>
            </a:pPr>
            <a:r>
              <a:rPr lang="en-US" sz="1600" dirty="0">
                <a:solidFill>
                  <a:srgbClr val="FFFFFF"/>
                </a:solidFill>
                <a:latin typeface="Figtree" pitchFamily="34" charset="0"/>
                <a:ea typeface="Figtree" pitchFamily="34" charset="-122"/>
              </a:rPr>
              <a:t>Renee Crichlow MD, FAAFP</a:t>
            </a:r>
            <a:endParaRPr lang="en-US" sz="1600" dirty="0"/>
          </a:p>
        </p:txBody>
      </p:sp>
      <p:sp>
        <p:nvSpPr>
          <p:cNvPr id="8" name="Text 6"/>
          <p:cNvSpPr/>
          <p:nvPr/>
        </p:nvSpPr>
        <p:spPr>
          <a:xfrm>
            <a:off x="548640" y="527132"/>
            <a:ext cx="1371600" cy="1371600"/>
          </a:xfrm>
          <a:custGeom>
            <a:avLst/>
            <a:gdLst/>
            <a:ahLst/>
            <a:cxnLst/>
            <a:rect l="l" t="t" r="r" b="b"/>
            <a:pathLst>
              <a:path w="1371600" h="1371600">
                <a:moveTo>
                  <a:pt x="0" y="1371600"/>
                </a:moveTo>
                <a:lnTo>
                  <a:pt x="0" y="0"/>
                </a:lnTo>
                <a:lnTo>
                  <a:pt x="1371600" y="0"/>
                </a:lnTo>
                <a:lnTo>
                  <a:pt x="1371600" y="1371600"/>
                </a:lnTo>
                <a:lnTo>
                  <a:pt x="0" y="1371600"/>
                </a:lnTo>
              </a:path>
            </a:pathLst>
          </a:custGeom>
          <a:blipFill>
            <a:blip r:embed="rId4"/>
            <a:srcRect/>
            <a:stretch/>
          </a:blipFill>
          <a:ln/>
        </p:spPr>
        <p:txBody>
          <a:bodyPr wrap="square" lIns="90000" tIns="46800" rIns="90000" bIns="46800" rtlCol="0" anchor="ctr"/>
          <a:lstStyle/>
          <a:p>
            <a:pPr marL="0" indent="0">
              <a:buNone/>
            </a:pPr>
            <a:endParaRPr lang="en-US" dirty="0"/>
          </a:p>
        </p:txBody>
      </p:sp>
      <p:sp>
        <p:nvSpPr>
          <p:cNvPr id="9" name="Text 7"/>
          <p:cNvSpPr/>
          <p:nvPr/>
        </p:nvSpPr>
        <p:spPr>
          <a:xfrm>
            <a:off x="7985760" y="427182"/>
            <a:ext cx="3657600" cy="6003636"/>
          </a:xfrm>
          <a:custGeom>
            <a:avLst/>
            <a:gdLst/>
            <a:ahLst/>
            <a:cxnLst/>
            <a:rect l="l" t="t" r="r" b="b"/>
            <a:pathLst>
              <a:path w="3657600" h="6003636">
                <a:moveTo>
                  <a:pt x="151681" y="6003636"/>
                </a:moveTo>
                <a:cubicBezTo>
                  <a:pt x="67910" y="6003636"/>
                  <a:pt x="0" y="5935726"/>
                  <a:pt x="0" y="5851955"/>
                </a:cubicBezTo>
                <a:lnTo>
                  <a:pt x="0" y="151681"/>
                </a:lnTo>
                <a:cubicBezTo>
                  <a:pt x="0" y="67910"/>
                  <a:pt x="67910" y="0"/>
                  <a:pt x="151681" y="0"/>
                </a:cubicBezTo>
                <a:lnTo>
                  <a:pt x="3505919" y="0"/>
                </a:lnTo>
                <a:cubicBezTo>
                  <a:pt x="3589690" y="0"/>
                  <a:pt x="3657600" y="67910"/>
                  <a:pt x="3657600" y="151681"/>
                </a:cubicBezTo>
                <a:lnTo>
                  <a:pt x="3657600" y="5851955"/>
                </a:lnTo>
                <a:cubicBezTo>
                  <a:pt x="3657600" y="5935726"/>
                  <a:pt x="3589690" y="6003636"/>
                  <a:pt x="3505919" y="6003636"/>
                </a:cubicBezTo>
              </a:path>
            </a:pathLst>
          </a:custGeom>
          <a:blipFill>
            <a:blip r:embed="rId5"/>
            <a:srcRect/>
            <a:stretch/>
          </a:blipFill>
          <a:ln/>
        </p:spPr>
        <p:txBody>
          <a:bodyPr wrap="square" lIns="90000" tIns="46800" rIns="90000" bIns="46800" rtlCol="0" anchor="t"/>
          <a:lstStyle/>
          <a:p>
            <a:pPr marL="0" indent="0">
              <a:buNone/>
            </a:pP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Text 0"/>
          <p:cNvSpPr/>
          <p:nvPr/>
        </p:nvSpPr>
        <p:spPr>
          <a:xfrm>
            <a:off x="0" y="0"/>
            <a:ext cx="12192000" cy="6858000"/>
          </a:xfrm>
          <a:custGeom>
            <a:avLst/>
            <a:gdLst/>
            <a:ahLst/>
            <a:cxnLst/>
            <a:rect l="l" t="t" r="r" b="b"/>
            <a:pathLst>
              <a:path w="12192000" h="6858000">
                <a:moveTo>
                  <a:pt x="0" y="6858000"/>
                </a:moveTo>
                <a:lnTo>
                  <a:pt x="0" y="0"/>
                </a:lnTo>
                <a:lnTo>
                  <a:pt x="12192000" y="0"/>
                </a:lnTo>
                <a:lnTo>
                  <a:pt x="12192000" y="6858000"/>
                </a:lnTo>
                <a:lnTo>
                  <a:pt x="0" y="6858000"/>
                </a:lnTo>
              </a:path>
            </a:pathLst>
          </a:custGeom>
          <a:solidFill>
            <a:srgbClr val="000000"/>
          </a:solidFill>
          <a:ln/>
        </p:spPr>
        <p:txBody>
          <a:bodyPr wrap="square" lIns="0" tIns="0" rIns="0" bIns="0" rtlCol="0" anchor="ctr"/>
          <a:lstStyle/>
          <a:p>
            <a:pPr marL="0" indent="0">
              <a:buNone/>
            </a:pPr>
            <a:endParaRPr lang="en-US" dirty="0"/>
          </a:p>
        </p:txBody>
      </p:sp>
      <p:sp>
        <p:nvSpPr>
          <p:cNvPr id="3" name="Text 1"/>
          <p:cNvSpPr/>
          <p:nvPr/>
        </p:nvSpPr>
        <p:spPr>
          <a:xfrm>
            <a:off x="1" y="447"/>
            <a:ext cx="12191937" cy="6857107"/>
          </a:xfrm>
          <a:custGeom>
            <a:avLst/>
            <a:gdLst/>
            <a:ahLst/>
            <a:cxnLst/>
            <a:rect l="l" t="t" r="r" b="b"/>
            <a:pathLst>
              <a:path w="12191937" h="6857107">
                <a:moveTo>
                  <a:pt x="0" y="6857107"/>
                </a:moveTo>
                <a:lnTo>
                  <a:pt x="0" y="0"/>
                </a:lnTo>
                <a:lnTo>
                  <a:pt x="12191937" y="0"/>
                </a:lnTo>
                <a:lnTo>
                  <a:pt x="12191937" y="6857107"/>
                </a:lnTo>
                <a:lnTo>
                  <a:pt x="0" y="6857107"/>
                </a:lnTo>
              </a:path>
            </a:pathLst>
          </a:custGeom>
          <a:blipFill>
            <a:blip r:embed="rId3"/>
            <a:srcRect/>
            <a:stretch/>
          </a:blipFill>
          <a:ln/>
        </p:spPr>
        <p:txBody>
          <a:bodyPr wrap="square" lIns="0" tIns="0" rIns="0" bIns="0" rtlCol="0" anchor="ctr"/>
          <a:lstStyle/>
          <a:p>
            <a:pPr marL="0" indent="0">
              <a:buNone/>
            </a:pPr>
            <a:endParaRPr lang="en-US" dirty="0"/>
          </a:p>
        </p:txBody>
      </p:sp>
      <p:sp>
        <p:nvSpPr>
          <p:cNvPr id="4" name="Text 2"/>
          <p:cNvSpPr/>
          <p:nvPr/>
        </p:nvSpPr>
        <p:spPr>
          <a:xfrm>
            <a:off x="557282" y="1836678"/>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5" name="Text 3"/>
          <p:cNvSpPr/>
          <p:nvPr/>
        </p:nvSpPr>
        <p:spPr>
          <a:xfrm>
            <a:off x="507997" y="0"/>
            <a:ext cx="10058400" cy="1270282"/>
          </a:xfrm>
          <a:custGeom>
            <a:avLst/>
            <a:gdLst/>
            <a:ahLst/>
            <a:cxnLst/>
            <a:rect l="l" t="t" r="r" b="b"/>
            <a:pathLst>
              <a:path w="10058400" h="1270282">
                <a:moveTo>
                  <a:pt x="0" y="1270282"/>
                </a:moveTo>
                <a:lnTo>
                  <a:pt x="0" y="0"/>
                </a:lnTo>
                <a:lnTo>
                  <a:pt x="10058400" y="0"/>
                </a:lnTo>
                <a:lnTo>
                  <a:pt x="10058400" y="1270282"/>
                </a:lnTo>
                <a:lnTo>
                  <a:pt x="0" y="1270282"/>
                </a:lnTo>
              </a:path>
            </a:pathLst>
          </a:custGeom>
          <a:noFill/>
          <a:ln/>
        </p:spPr>
        <p:txBody>
          <a:bodyPr wrap="square" lIns="0" tIns="0" rIns="0" bIns="0" rtlCol="0" anchor="b"/>
          <a:lstStyle/>
          <a:p>
            <a:pPr marL="0" indent="0" algn="l">
              <a:lnSpc>
                <a:spcPct val="90000"/>
              </a:lnSpc>
              <a:buNone/>
            </a:pPr>
            <a:r>
              <a:rPr lang="en-US" sz="2800" dirty="0">
                <a:solidFill>
                  <a:srgbClr val="FFFFFF"/>
                </a:solidFill>
                <a:latin typeface="Figtree Bold" pitchFamily="34" charset="0"/>
                <a:ea typeface="Figtree Bold" pitchFamily="34" charset="-122"/>
                <a:cs typeface="Figtree Bold" pitchFamily="34" charset="-120"/>
              </a:rPr>
              <a:t>Phase 2: Transition to Panel-Based Team Care</a:t>
            </a:r>
            <a:endParaRPr lang="en-US" sz="2800" dirty="0"/>
          </a:p>
        </p:txBody>
      </p:sp>
      <p:sp>
        <p:nvSpPr>
          <p:cNvPr id="6" name="Text 4"/>
          <p:cNvSpPr/>
          <p:nvPr/>
        </p:nvSpPr>
        <p:spPr>
          <a:xfrm>
            <a:off x="507996" y="6495651"/>
            <a:ext cx="6207291" cy="182880"/>
          </a:xfrm>
          <a:custGeom>
            <a:avLst/>
            <a:gdLst/>
            <a:ahLst/>
            <a:cxnLst/>
            <a:rect l="l" t="t" r="r" b="b"/>
            <a:pathLst>
              <a:path w="6207291" h="182880">
                <a:moveTo>
                  <a:pt x="0" y="182880"/>
                </a:moveTo>
                <a:lnTo>
                  <a:pt x="0" y="0"/>
                </a:lnTo>
                <a:lnTo>
                  <a:pt x="6207291" y="0"/>
                </a:lnTo>
                <a:lnTo>
                  <a:pt x="6207291" y="182880"/>
                </a:lnTo>
                <a:lnTo>
                  <a:pt x="0" y="182880"/>
                </a:lnTo>
              </a:path>
            </a:pathLst>
          </a:custGeom>
          <a:noFill/>
          <a:ln/>
        </p:spPr>
        <p:txBody>
          <a:bodyPr wrap="square" lIns="0" tIns="0" rIns="0" bIns="0" rtlCol="0" anchor="ctr"/>
          <a:lstStyle/>
          <a:p>
            <a:pPr marL="0" indent="0" algn="l">
              <a:lnSpc>
                <a:spcPct val="90000"/>
              </a:lnSpc>
              <a:spcBef>
                <a:spcPts val="1000"/>
              </a:spcBef>
              <a:buNone/>
            </a:pPr>
            <a:r>
              <a:rPr lang="en-US" sz="1000" dirty="0">
                <a:solidFill>
                  <a:srgbClr val="A6A6A6"/>
                </a:solidFill>
                <a:latin typeface="Figtree" pitchFamily="34" charset="0"/>
                <a:ea typeface="Figtree" pitchFamily="34" charset="-122"/>
                <a:cs typeface="Figtree" pitchFamily="34" charset="-120"/>
              </a:rPr>
              <a:t>Journey to Joyful Primary Care: Transforming Practice Environments and Enhancing Care</a:t>
            </a:r>
            <a:endParaRPr lang="en-US" sz="1000" dirty="0"/>
          </a:p>
        </p:txBody>
      </p:sp>
      <p:sp>
        <p:nvSpPr>
          <p:cNvPr id="7" name="Text 5"/>
          <p:cNvSpPr/>
          <p:nvPr/>
        </p:nvSpPr>
        <p:spPr>
          <a:xfrm>
            <a:off x="507998" y="1448058"/>
            <a:ext cx="11887200" cy="91440"/>
          </a:xfrm>
          <a:custGeom>
            <a:avLst/>
            <a:gdLst/>
            <a:ahLst/>
            <a:cxnLst/>
            <a:rect l="l" t="t" r="r" b="b"/>
            <a:pathLst>
              <a:path w="11887200" h="91440">
                <a:moveTo>
                  <a:pt x="45720" y="91440"/>
                </a:moveTo>
                <a:cubicBezTo>
                  <a:pt x="20470" y="91440"/>
                  <a:pt x="0" y="70970"/>
                  <a:pt x="0" y="45720"/>
                </a:cubicBezTo>
                <a:lnTo>
                  <a:pt x="0" y="45720"/>
                </a:lnTo>
                <a:cubicBezTo>
                  <a:pt x="0" y="20470"/>
                  <a:pt x="20470" y="0"/>
                  <a:pt x="45720" y="0"/>
                </a:cubicBezTo>
                <a:lnTo>
                  <a:pt x="11841480" y="0"/>
                </a:lnTo>
                <a:cubicBezTo>
                  <a:pt x="11866730" y="0"/>
                  <a:pt x="11887200" y="20470"/>
                  <a:pt x="11887200" y="45720"/>
                </a:cubicBezTo>
                <a:lnTo>
                  <a:pt x="11887200" y="45720"/>
                </a:lnTo>
                <a:cubicBezTo>
                  <a:pt x="11887200" y="70970"/>
                  <a:pt x="11866730" y="91440"/>
                  <a:pt x="11841480" y="91440"/>
                </a:cubicBezTo>
              </a:path>
            </a:pathLst>
          </a:custGeom>
          <a:solidFill>
            <a:srgbClr val="000000"/>
          </a:solidFill>
          <a:ln/>
        </p:spPr>
        <p:txBody>
          <a:bodyPr wrap="square" lIns="90000" tIns="46800" rIns="90000" bIns="46800" rtlCol="0" anchor="ctr"/>
          <a:lstStyle/>
          <a:p>
            <a:pPr marL="0" indent="0" algn="ctr">
              <a:lnSpc>
                <a:spcPct val="100000"/>
              </a:lnSpc>
              <a:buNone/>
            </a:pPr>
            <a:endParaRPr lang="en-US" sz="1800" dirty="0"/>
          </a:p>
        </p:txBody>
      </p:sp>
      <p:sp>
        <p:nvSpPr>
          <p:cNvPr id="8" name="Text 6"/>
          <p:cNvSpPr/>
          <p:nvPr/>
        </p:nvSpPr>
        <p:spPr>
          <a:xfrm>
            <a:off x="507996" y="1459960"/>
            <a:ext cx="11226290" cy="91440"/>
          </a:xfrm>
          <a:custGeom>
            <a:avLst/>
            <a:gdLst/>
            <a:ahLst/>
            <a:cxnLst/>
            <a:rect l="l" t="t" r="r" b="b"/>
            <a:pathLst>
              <a:path w="11226290" h="91440">
                <a:moveTo>
                  <a:pt x="45720" y="91440"/>
                </a:moveTo>
                <a:cubicBezTo>
                  <a:pt x="20470" y="91440"/>
                  <a:pt x="0" y="70970"/>
                  <a:pt x="0" y="45720"/>
                </a:cubicBezTo>
                <a:lnTo>
                  <a:pt x="0" y="45720"/>
                </a:lnTo>
                <a:cubicBezTo>
                  <a:pt x="0" y="20470"/>
                  <a:pt x="20470" y="0"/>
                  <a:pt x="45720" y="0"/>
                </a:cubicBezTo>
                <a:lnTo>
                  <a:pt x="11180570" y="0"/>
                </a:lnTo>
                <a:cubicBezTo>
                  <a:pt x="11205820" y="0"/>
                  <a:pt x="11226290" y="20470"/>
                  <a:pt x="11226290" y="45720"/>
                </a:cubicBezTo>
                <a:lnTo>
                  <a:pt x="11226290" y="45720"/>
                </a:lnTo>
                <a:cubicBezTo>
                  <a:pt x="11226290" y="70970"/>
                  <a:pt x="11205820" y="91440"/>
                  <a:pt x="11180570" y="91440"/>
                </a:cubicBezTo>
              </a:path>
            </a:pathLst>
          </a:custGeom>
          <a:solidFill>
            <a:srgbClr val="11650A">
              <a:alpha val="30196"/>
            </a:srgbClr>
          </a:solidFill>
          <a:ln/>
        </p:spPr>
        <p:txBody>
          <a:bodyPr wrap="square" lIns="90000" tIns="46800" rIns="90000" bIns="46800" rtlCol="0" anchor="ctr"/>
          <a:lstStyle/>
          <a:p>
            <a:pPr marL="0" indent="0" algn="ctr">
              <a:lnSpc>
                <a:spcPct val="100000"/>
              </a:lnSpc>
              <a:buNone/>
            </a:pPr>
            <a:endParaRPr lang="en-US" sz="1800" dirty="0"/>
          </a:p>
        </p:txBody>
      </p:sp>
      <p:sp>
        <p:nvSpPr>
          <p:cNvPr id="9" name="Text 7"/>
          <p:cNvSpPr/>
          <p:nvPr/>
        </p:nvSpPr>
        <p:spPr>
          <a:xfrm>
            <a:off x="557282" y="1836678"/>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10" name="Text 8"/>
          <p:cNvSpPr/>
          <p:nvPr/>
        </p:nvSpPr>
        <p:spPr>
          <a:xfrm>
            <a:off x="666739" y="2511743"/>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Expand from team-based clinical care to panel-based care.</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Assign each physician a team of patient care navigators.</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Navigators combine front desk, phlebotomist, medical assistant, vaccination, and scribe roles.</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Navigators meet patients in waiting room, assist in check-in, and stay with patients throughout the visit.</a:t>
            </a:r>
            <a:endParaRPr lang="en-US" sz="1200" dirty="0"/>
          </a:p>
        </p:txBody>
      </p:sp>
      <p:sp>
        <p:nvSpPr>
          <p:cNvPr id="11" name="Text 9"/>
          <p:cNvSpPr/>
          <p:nvPr/>
        </p:nvSpPr>
        <p:spPr>
          <a:xfrm>
            <a:off x="666739" y="2058289"/>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Implementing Panel-Based Team Care</a:t>
            </a:r>
            <a:endParaRPr lang="en-US" sz="1200" dirty="0"/>
          </a:p>
        </p:txBody>
      </p:sp>
      <p:sp>
        <p:nvSpPr>
          <p:cNvPr id="12" name="Text 10"/>
          <p:cNvSpPr/>
          <p:nvPr/>
        </p:nvSpPr>
        <p:spPr>
          <a:xfrm>
            <a:off x="666739" y="1631407"/>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01</a:t>
            </a:r>
            <a:endParaRPr lang="en-US" sz="1100" dirty="0"/>
          </a:p>
        </p:txBody>
      </p:sp>
      <p:sp>
        <p:nvSpPr>
          <p:cNvPr id="13" name="Text 11"/>
          <p:cNvSpPr/>
          <p:nvPr/>
        </p:nvSpPr>
        <p:spPr>
          <a:xfrm>
            <a:off x="2814961" y="1826067"/>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14" name="Text 12"/>
          <p:cNvSpPr/>
          <p:nvPr/>
        </p:nvSpPr>
        <p:spPr>
          <a:xfrm>
            <a:off x="2813027" y="1826067"/>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15" name="Text 13"/>
          <p:cNvSpPr/>
          <p:nvPr/>
        </p:nvSpPr>
        <p:spPr>
          <a:xfrm>
            <a:off x="2924418" y="2501132"/>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Enhanced patient experience with dedicated support.</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Improved efficiency with streamlined roles and responsibilities.</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Comprehensive care delivery with a focus on patient needs.</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Reduced physician burnout through effective support systems.</a:t>
            </a:r>
            <a:endParaRPr lang="en-US" sz="1200" dirty="0"/>
          </a:p>
        </p:txBody>
      </p:sp>
      <p:sp>
        <p:nvSpPr>
          <p:cNvPr id="16" name="Text 14"/>
          <p:cNvSpPr/>
          <p:nvPr/>
        </p:nvSpPr>
        <p:spPr>
          <a:xfrm>
            <a:off x="2924418" y="2047678"/>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Benefits of Panel-Based Team Care</a:t>
            </a:r>
            <a:endParaRPr lang="en-US" sz="1200" dirty="0"/>
          </a:p>
        </p:txBody>
      </p:sp>
      <p:sp>
        <p:nvSpPr>
          <p:cNvPr id="17" name="Text 15"/>
          <p:cNvSpPr/>
          <p:nvPr/>
        </p:nvSpPr>
        <p:spPr>
          <a:xfrm>
            <a:off x="2924418" y="1620796"/>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02</a:t>
            </a:r>
            <a:endParaRPr lang="en-US" sz="1100" dirty="0"/>
          </a:p>
        </p:txBody>
      </p:sp>
      <p:sp>
        <p:nvSpPr>
          <p:cNvPr id="18" name="Text 16"/>
          <p:cNvSpPr/>
          <p:nvPr/>
        </p:nvSpPr>
        <p:spPr>
          <a:xfrm>
            <a:off x="5072640" y="1815456"/>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19" name="Text 17"/>
          <p:cNvSpPr/>
          <p:nvPr/>
        </p:nvSpPr>
        <p:spPr>
          <a:xfrm>
            <a:off x="5068772" y="1815456"/>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20" name="Text 18"/>
          <p:cNvSpPr/>
          <p:nvPr/>
        </p:nvSpPr>
        <p:spPr>
          <a:xfrm>
            <a:off x="5182097" y="2490521"/>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Training sessions for physicians and patient care navigators.</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Gradual integration of panel-based care into daily practice.</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Regular feedback and evaluation to optimize workflows.</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Emphasize the importance of teamwork and collaboration in patient care.</a:t>
            </a:r>
            <a:endParaRPr lang="en-US" sz="1200" dirty="0"/>
          </a:p>
        </p:txBody>
      </p:sp>
      <p:sp>
        <p:nvSpPr>
          <p:cNvPr id="21" name="Text 19"/>
          <p:cNvSpPr/>
          <p:nvPr/>
        </p:nvSpPr>
        <p:spPr>
          <a:xfrm>
            <a:off x="5182097" y="2037067"/>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Transition Strategy</a:t>
            </a:r>
            <a:endParaRPr lang="en-US" sz="1200" dirty="0"/>
          </a:p>
        </p:txBody>
      </p:sp>
      <p:sp>
        <p:nvSpPr>
          <p:cNvPr id="22" name="Text 20"/>
          <p:cNvSpPr/>
          <p:nvPr/>
        </p:nvSpPr>
        <p:spPr>
          <a:xfrm>
            <a:off x="5182097" y="1610185"/>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03</a:t>
            </a:r>
            <a:endParaRPr lang="en-US" sz="1100" dirty="0"/>
          </a:p>
        </p:txBody>
      </p:sp>
      <p:sp>
        <p:nvSpPr>
          <p:cNvPr id="23" name="Text 21"/>
          <p:cNvSpPr/>
          <p:nvPr/>
        </p:nvSpPr>
        <p:spPr>
          <a:xfrm>
            <a:off x="7330319" y="1804845"/>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24" name="Text 22"/>
          <p:cNvSpPr/>
          <p:nvPr/>
        </p:nvSpPr>
        <p:spPr>
          <a:xfrm>
            <a:off x="7330319" y="1804845"/>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25" name="Text 23"/>
          <p:cNvSpPr/>
          <p:nvPr/>
        </p:nvSpPr>
        <p:spPr>
          <a:xfrm>
            <a:off x="7439776" y="2479910"/>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Patient satisfaction scores with the new care model.</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Physician feedback on workload and support received.</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Efficiency metrics such as patient wait times and visit durations.</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Staff engagement and satisfaction levels with the new roles.</a:t>
            </a:r>
            <a:endParaRPr lang="en-US" sz="1200" dirty="0"/>
          </a:p>
        </p:txBody>
      </p:sp>
      <p:sp>
        <p:nvSpPr>
          <p:cNvPr id="26" name="Text 24"/>
          <p:cNvSpPr/>
          <p:nvPr/>
        </p:nvSpPr>
        <p:spPr>
          <a:xfrm>
            <a:off x="7439776" y="2026456"/>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Key Metrics for Success</a:t>
            </a:r>
            <a:endParaRPr lang="en-US" sz="1200" dirty="0"/>
          </a:p>
        </p:txBody>
      </p:sp>
      <p:sp>
        <p:nvSpPr>
          <p:cNvPr id="27" name="Text 25"/>
          <p:cNvSpPr/>
          <p:nvPr/>
        </p:nvSpPr>
        <p:spPr>
          <a:xfrm>
            <a:off x="7439776" y="1599574"/>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04</a:t>
            </a:r>
            <a:endParaRPr lang="en-US" sz="1100" dirty="0"/>
          </a:p>
        </p:txBody>
      </p:sp>
      <p:sp>
        <p:nvSpPr>
          <p:cNvPr id="28" name="Text 26"/>
          <p:cNvSpPr/>
          <p:nvPr/>
        </p:nvSpPr>
        <p:spPr>
          <a:xfrm>
            <a:off x="9587998" y="1794234"/>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29" name="Text 27"/>
          <p:cNvSpPr/>
          <p:nvPr/>
        </p:nvSpPr>
        <p:spPr>
          <a:xfrm>
            <a:off x="9587998" y="1794233"/>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30" name="Text 28"/>
          <p:cNvSpPr/>
          <p:nvPr/>
        </p:nvSpPr>
        <p:spPr>
          <a:xfrm>
            <a:off x="9697455" y="2469299"/>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Continuous refinement of panel-based team care processes.</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Ongoing training and development for patient care navigators.</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Integration of feedback to further enhance the care model.</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Preparation for the final phase of upskilling lowest wage positions to complete the care navigator role.</a:t>
            </a:r>
            <a:endParaRPr lang="en-US" sz="1200" dirty="0"/>
          </a:p>
        </p:txBody>
      </p:sp>
      <p:sp>
        <p:nvSpPr>
          <p:cNvPr id="31" name="Text 29"/>
          <p:cNvSpPr/>
          <p:nvPr/>
        </p:nvSpPr>
        <p:spPr>
          <a:xfrm>
            <a:off x="9697455" y="2015845"/>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Next Steps</a:t>
            </a:r>
            <a:endParaRPr lang="en-US" sz="1200" dirty="0"/>
          </a:p>
        </p:txBody>
      </p:sp>
      <p:sp>
        <p:nvSpPr>
          <p:cNvPr id="32" name="Text 30"/>
          <p:cNvSpPr/>
          <p:nvPr/>
        </p:nvSpPr>
        <p:spPr>
          <a:xfrm>
            <a:off x="9697455" y="1588963"/>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05</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2" name="Text 0"/>
          <p:cNvSpPr/>
          <p:nvPr/>
        </p:nvSpPr>
        <p:spPr>
          <a:xfrm>
            <a:off x="0" y="0"/>
            <a:ext cx="12192000" cy="6858000"/>
          </a:xfrm>
          <a:custGeom>
            <a:avLst/>
            <a:gdLst/>
            <a:ahLst/>
            <a:cxnLst/>
            <a:rect l="l" t="t" r="r" b="b"/>
            <a:pathLst>
              <a:path w="12192000" h="6858000">
                <a:moveTo>
                  <a:pt x="0" y="6858000"/>
                </a:moveTo>
                <a:lnTo>
                  <a:pt x="0" y="0"/>
                </a:lnTo>
                <a:lnTo>
                  <a:pt x="12192000" y="0"/>
                </a:lnTo>
                <a:lnTo>
                  <a:pt x="12192000" y="6858000"/>
                </a:lnTo>
                <a:lnTo>
                  <a:pt x="0" y="6858000"/>
                </a:lnTo>
              </a:path>
            </a:pathLst>
          </a:custGeom>
          <a:solidFill>
            <a:srgbClr val="000000"/>
          </a:solidFill>
          <a:ln/>
        </p:spPr>
        <p:txBody>
          <a:bodyPr wrap="square" lIns="0" tIns="0" rIns="0" bIns="0" rtlCol="0" anchor="ctr"/>
          <a:lstStyle/>
          <a:p>
            <a:pPr marL="0" indent="0">
              <a:buNone/>
            </a:pPr>
            <a:endParaRPr lang="en-US" dirty="0"/>
          </a:p>
        </p:txBody>
      </p:sp>
      <p:sp>
        <p:nvSpPr>
          <p:cNvPr id="3" name="Text 1"/>
          <p:cNvSpPr/>
          <p:nvPr/>
        </p:nvSpPr>
        <p:spPr>
          <a:xfrm>
            <a:off x="1" y="447"/>
            <a:ext cx="12191937" cy="6857107"/>
          </a:xfrm>
          <a:custGeom>
            <a:avLst/>
            <a:gdLst/>
            <a:ahLst/>
            <a:cxnLst/>
            <a:rect l="l" t="t" r="r" b="b"/>
            <a:pathLst>
              <a:path w="12191937" h="6857107">
                <a:moveTo>
                  <a:pt x="0" y="6857107"/>
                </a:moveTo>
                <a:lnTo>
                  <a:pt x="0" y="0"/>
                </a:lnTo>
                <a:lnTo>
                  <a:pt x="12191937" y="0"/>
                </a:lnTo>
                <a:lnTo>
                  <a:pt x="12191937" y="6857107"/>
                </a:lnTo>
                <a:lnTo>
                  <a:pt x="0" y="6857107"/>
                </a:lnTo>
              </a:path>
            </a:pathLst>
          </a:custGeom>
          <a:blipFill>
            <a:blip r:embed="rId3"/>
            <a:srcRect/>
            <a:stretch/>
          </a:blipFill>
          <a:ln/>
        </p:spPr>
        <p:txBody>
          <a:bodyPr wrap="square" lIns="0" tIns="0" rIns="0" bIns="0" rtlCol="0" anchor="ctr"/>
          <a:lstStyle/>
          <a:p>
            <a:pPr marL="0" indent="0">
              <a:buNone/>
            </a:pPr>
            <a:endParaRPr lang="en-US" dirty="0"/>
          </a:p>
        </p:txBody>
      </p:sp>
      <p:sp>
        <p:nvSpPr>
          <p:cNvPr id="4" name="Text 2"/>
          <p:cNvSpPr/>
          <p:nvPr/>
        </p:nvSpPr>
        <p:spPr>
          <a:xfrm>
            <a:off x="507998" y="1600433"/>
            <a:ext cx="6732000" cy="91440"/>
          </a:xfrm>
          <a:custGeom>
            <a:avLst/>
            <a:gdLst/>
            <a:ahLst/>
            <a:cxnLst/>
            <a:rect l="l" t="t" r="r" b="b"/>
            <a:pathLst>
              <a:path w="6732000" h="91440">
                <a:moveTo>
                  <a:pt x="45720" y="91440"/>
                </a:moveTo>
                <a:cubicBezTo>
                  <a:pt x="20470" y="91440"/>
                  <a:pt x="0" y="70970"/>
                  <a:pt x="0" y="45720"/>
                </a:cubicBezTo>
                <a:lnTo>
                  <a:pt x="0" y="45720"/>
                </a:lnTo>
                <a:cubicBezTo>
                  <a:pt x="0" y="20470"/>
                  <a:pt x="20470" y="0"/>
                  <a:pt x="45720" y="0"/>
                </a:cubicBezTo>
                <a:lnTo>
                  <a:pt x="6686280" y="0"/>
                </a:lnTo>
                <a:cubicBezTo>
                  <a:pt x="6711530" y="0"/>
                  <a:pt x="6732000" y="20470"/>
                  <a:pt x="6732000" y="45720"/>
                </a:cubicBezTo>
                <a:lnTo>
                  <a:pt x="6732000" y="45720"/>
                </a:lnTo>
                <a:cubicBezTo>
                  <a:pt x="6732000" y="70970"/>
                  <a:pt x="6711530" y="91440"/>
                  <a:pt x="6686280" y="91440"/>
                </a:cubicBezTo>
              </a:path>
            </a:pathLst>
          </a:custGeom>
          <a:solidFill>
            <a:srgbClr val="11650A">
              <a:alpha val="30196"/>
            </a:srgbClr>
          </a:solidFill>
          <a:ln/>
        </p:spPr>
        <p:txBody>
          <a:bodyPr wrap="square" lIns="90000" tIns="46800" rIns="90000" bIns="46800" rtlCol="0" anchor="ctr"/>
          <a:lstStyle/>
          <a:p>
            <a:pPr marL="0" indent="0" algn="ctr">
              <a:lnSpc>
                <a:spcPct val="100000"/>
              </a:lnSpc>
              <a:buNone/>
            </a:pPr>
            <a:endParaRPr lang="en-US" sz="1800" dirty="0"/>
          </a:p>
        </p:txBody>
      </p:sp>
      <p:sp>
        <p:nvSpPr>
          <p:cNvPr id="5" name="Text 3"/>
          <p:cNvSpPr/>
          <p:nvPr/>
        </p:nvSpPr>
        <p:spPr>
          <a:xfrm>
            <a:off x="507999" y="6495651"/>
            <a:ext cx="4937760" cy="182880"/>
          </a:xfrm>
          <a:custGeom>
            <a:avLst/>
            <a:gdLst/>
            <a:ahLst/>
            <a:cxnLst/>
            <a:rect l="l" t="t" r="r" b="b"/>
            <a:pathLst>
              <a:path w="4937760" h="182880">
                <a:moveTo>
                  <a:pt x="0" y="182880"/>
                </a:moveTo>
                <a:lnTo>
                  <a:pt x="0" y="0"/>
                </a:lnTo>
                <a:lnTo>
                  <a:pt x="4937760" y="0"/>
                </a:lnTo>
                <a:lnTo>
                  <a:pt x="4937760" y="182880"/>
                </a:lnTo>
                <a:lnTo>
                  <a:pt x="0" y="182880"/>
                </a:lnTo>
              </a:path>
            </a:pathLst>
          </a:custGeom>
          <a:noFill/>
          <a:ln/>
        </p:spPr>
        <p:txBody>
          <a:bodyPr wrap="square" lIns="0" tIns="0" rIns="0" bIns="0" rtlCol="0" anchor="ctr"/>
          <a:lstStyle/>
          <a:p>
            <a:pPr marL="0" indent="0" algn="l">
              <a:lnSpc>
                <a:spcPct val="90000"/>
              </a:lnSpc>
              <a:spcBef>
                <a:spcPts val="1000"/>
              </a:spcBef>
              <a:buNone/>
            </a:pPr>
            <a:r>
              <a:rPr lang="en-US" sz="1000" dirty="0">
                <a:solidFill>
                  <a:srgbClr val="A6A6A6"/>
                </a:solidFill>
                <a:latin typeface="Figtree" pitchFamily="34" charset="0"/>
                <a:ea typeface="Figtree" pitchFamily="34" charset="-122"/>
                <a:cs typeface="Figtree" pitchFamily="34" charset="-120"/>
              </a:rPr>
              <a:t>Journey to Joyful Primary Care: Transforming Practice Environments and Enhancing Care</a:t>
            </a:r>
            <a:endParaRPr lang="en-US" sz="1000" dirty="0"/>
          </a:p>
        </p:txBody>
      </p:sp>
      <p:sp>
        <p:nvSpPr>
          <p:cNvPr id="6" name="Text 4"/>
          <p:cNvSpPr/>
          <p:nvPr/>
        </p:nvSpPr>
        <p:spPr>
          <a:xfrm>
            <a:off x="507998" y="1"/>
            <a:ext cx="6711916" cy="1384120"/>
          </a:xfrm>
          <a:custGeom>
            <a:avLst/>
            <a:gdLst/>
            <a:ahLst/>
            <a:cxnLst/>
            <a:rect l="l" t="t" r="r" b="b"/>
            <a:pathLst>
              <a:path w="6711916" h="1384120">
                <a:moveTo>
                  <a:pt x="0" y="1384120"/>
                </a:moveTo>
                <a:lnTo>
                  <a:pt x="0" y="0"/>
                </a:lnTo>
                <a:lnTo>
                  <a:pt x="6711916" y="0"/>
                </a:lnTo>
                <a:lnTo>
                  <a:pt x="6711916" y="1384120"/>
                </a:lnTo>
                <a:lnTo>
                  <a:pt x="0" y="1384120"/>
                </a:lnTo>
              </a:path>
            </a:pathLst>
          </a:custGeom>
          <a:noFill/>
          <a:ln/>
        </p:spPr>
        <p:txBody>
          <a:bodyPr wrap="square" lIns="0" tIns="0" rIns="0" bIns="0" rtlCol="0" anchor="b"/>
          <a:lstStyle/>
          <a:p>
            <a:pPr marL="0" indent="0" algn="l">
              <a:lnSpc>
                <a:spcPct val="90000"/>
              </a:lnSpc>
              <a:buNone/>
            </a:pPr>
            <a:r>
              <a:rPr lang="en-US" sz="2800" dirty="0">
                <a:solidFill>
                  <a:srgbClr val="FFFFFF"/>
                </a:solidFill>
                <a:latin typeface="Figtree Bold" pitchFamily="34" charset="0"/>
                <a:ea typeface="Figtree Bold" pitchFamily="34" charset="-122"/>
                <a:cs typeface="Figtree Bold" pitchFamily="34" charset="-120"/>
              </a:rPr>
              <a:t>Phase 3: Upskilling Lowest Wage Positions to Patient Care Navigators</a:t>
            </a:r>
            <a:endParaRPr lang="en-US" sz="2800" dirty="0"/>
          </a:p>
        </p:txBody>
      </p:sp>
      <p:sp>
        <p:nvSpPr>
          <p:cNvPr id="7" name="Text 5"/>
          <p:cNvSpPr/>
          <p:nvPr/>
        </p:nvSpPr>
        <p:spPr>
          <a:xfrm>
            <a:off x="507998" y="1930400"/>
            <a:ext cx="6711915" cy="4297231"/>
          </a:xfrm>
          <a:custGeom>
            <a:avLst/>
            <a:gdLst/>
            <a:ahLst/>
            <a:cxnLst/>
            <a:rect l="l" t="t" r="r" b="b"/>
            <a:pathLst>
              <a:path w="6711915" h="4297231">
                <a:moveTo>
                  <a:pt x="0" y="4297231"/>
                </a:moveTo>
                <a:lnTo>
                  <a:pt x="0" y="0"/>
                </a:lnTo>
                <a:lnTo>
                  <a:pt x="6711915" y="0"/>
                </a:lnTo>
                <a:lnTo>
                  <a:pt x="6711915" y="4297231"/>
                </a:lnTo>
                <a:lnTo>
                  <a:pt x="0" y="4297231"/>
                </a:lnTo>
              </a:path>
            </a:pathLst>
          </a:custGeom>
          <a:noFill/>
          <a:ln/>
        </p:spPr>
        <p:txBody>
          <a:bodyPr wrap="square" lIns="90000" tIns="46800" rIns="90000" bIns="46800" rtlCol="0" anchor="t"/>
          <a:lstStyle/>
          <a:p>
            <a:pPr marL="0" indent="0" algn="l">
              <a:lnSpc>
                <a:spcPct val="100000"/>
              </a:lnSpc>
              <a:spcBef>
                <a:spcPts val="1000"/>
              </a:spcBef>
              <a:buNone/>
            </a:pPr>
            <a:r>
              <a:rPr lang="en-US" sz="1800" dirty="0">
                <a:solidFill>
                  <a:srgbClr val="FFFFFF"/>
                </a:solidFill>
                <a:latin typeface="Figtree" pitchFamily="34" charset="0"/>
                <a:ea typeface="Figtree" pitchFamily="34" charset="-122"/>
                <a:cs typeface="Figtree" pitchFamily="34" charset="-120"/>
              </a:rPr>
              <a:t>Transforming Roles</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Combine front desk, phlebotomist, medical assistant, vaccination, and scribe roles into one position.</a:t>
            </a:r>
            <a:endParaRPr lang="en-US" sz="1800" dirty="0"/>
          </a:p>
          <a:p>
            <a:pPr marL="0" indent="0" algn="l">
              <a:lnSpc>
                <a:spcPct val="100000"/>
              </a:lnSpc>
              <a:spcBef>
                <a:spcPts val="1000"/>
              </a:spcBef>
              <a:buNone/>
            </a:pPr>
            <a:r>
              <a:rPr lang="en-US" sz="1800" dirty="0">
                <a:solidFill>
                  <a:srgbClr val="FFFFFF"/>
                </a:solidFill>
                <a:latin typeface="Figtree" pitchFamily="34" charset="0"/>
                <a:ea typeface="Figtree" pitchFamily="34" charset="-122"/>
                <a:cs typeface="Figtree" pitchFamily="34" charset="-120"/>
              </a:rPr>
              <a:t>Enhanced Patient Care</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Patient Care Navigators will meet patients in the waiting room, assist with check-in, and stay with the patient throughout the visit.</a:t>
            </a:r>
            <a:endParaRPr lang="en-US" sz="1800" dirty="0"/>
          </a:p>
          <a:p>
            <a:pPr marL="0" indent="0" algn="l">
              <a:lnSpc>
                <a:spcPct val="100000"/>
              </a:lnSpc>
              <a:spcBef>
                <a:spcPts val="1000"/>
              </a:spcBef>
              <a:buNone/>
            </a:pPr>
            <a:r>
              <a:rPr lang="en-US" sz="1800" dirty="0">
                <a:solidFill>
                  <a:srgbClr val="FFFFFF"/>
                </a:solidFill>
                <a:latin typeface="Figtree" pitchFamily="34" charset="0"/>
                <a:ea typeface="Figtree" pitchFamily="34" charset="-122"/>
                <a:cs typeface="Figtree" pitchFamily="34" charset="-120"/>
              </a:rPr>
              <a:t>Comprehensive Support</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Navigators will provide administrative support, scribe orders, and ensure patient needs are met during the entire visit.</a:t>
            </a:r>
            <a:endParaRPr lang="en-US" sz="1800" dirty="0"/>
          </a:p>
          <a:p>
            <a:pPr marL="0" indent="0" algn="l">
              <a:lnSpc>
                <a:spcPct val="100000"/>
              </a:lnSpc>
              <a:spcBef>
                <a:spcPts val="1000"/>
              </a:spcBef>
              <a:buNone/>
            </a:pPr>
            <a:r>
              <a:rPr lang="en-US" sz="1800" dirty="0">
                <a:solidFill>
                  <a:srgbClr val="FFFFFF"/>
                </a:solidFill>
                <a:latin typeface="Figtree" pitchFamily="34" charset="0"/>
                <a:ea typeface="Figtree" pitchFamily="34" charset="-122"/>
                <a:cs typeface="Figtree" pitchFamily="34" charset="-120"/>
              </a:rPr>
              <a:t>Team Integration</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Each physician will have at least two Navigators on their team to enhance care coordination and efficiency.</a:t>
            </a:r>
            <a:endParaRPr lang="en-US" sz="1800" dirty="0"/>
          </a:p>
          <a:p>
            <a:pPr marL="0" indent="0" algn="l">
              <a:lnSpc>
                <a:spcPct val="100000"/>
              </a:lnSpc>
              <a:spcBef>
                <a:spcPts val="1000"/>
              </a:spcBef>
              <a:buNone/>
            </a:pPr>
            <a:r>
              <a:rPr lang="en-US" sz="1800" dirty="0">
                <a:solidFill>
                  <a:srgbClr val="FFFFFF"/>
                </a:solidFill>
                <a:latin typeface="Figtree" pitchFamily="34" charset="0"/>
                <a:ea typeface="Figtree" pitchFamily="34" charset="-122"/>
                <a:cs typeface="Figtree" pitchFamily="34" charset="-120"/>
              </a:rPr>
              <a:t>Joyful Practice</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The transition to Patient Care Navigators aims to reduce physician burnout and improve access by creating a supportive and efficient care environment.</a:t>
            </a:r>
            <a:endParaRPr lang="en-US" sz="1800" dirty="0"/>
          </a:p>
        </p:txBody>
      </p:sp>
      <p:sp>
        <p:nvSpPr>
          <p:cNvPr id="8" name="Text 6"/>
          <p:cNvSpPr/>
          <p:nvPr/>
        </p:nvSpPr>
        <p:spPr>
          <a:xfrm>
            <a:off x="8026402" y="630368"/>
            <a:ext cx="3657600" cy="5591175"/>
          </a:xfrm>
          <a:custGeom>
            <a:avLst/>
            <a:gdLst/>
            <a:ahLst/>
            <a:cxnLst/>
            <a:rect l="l" t="t" r="r" b="b"/>
            <a:pathLst>
              <a:path w="3657600" h="5591175">
                <a:moveTo>
                  <a:pt x="151681" y="5591175"/>
                </a:moveTo>
                <a:cubicBezTo>
                  <a:pt x="67910" y="5591175"/>
                  <a:pt x="0" y="5523265"/>
                  <a:pt x="0" y="5439494"/>
                </a:cubicBezTo>
                <a:lnTo>
                  <a:pt x="0" y="151681"/>
                </a:lnTo>
                <a:cubicBezTo>
                  <a:pt x="0" y="67910"/>
                  <a:pt x="67910" y="0"/>
                  <a:pt x="151681" y="0"/>
                </a:cubicBezTo>
                <a:lnTo>
                  <a:pt x="3505919" y="0"/>
                </a:lnTo>
                <a:cubicBezTo>
                  <a:pt x="3589690" y="0"/>
                  <a:pt x="3657600" y="67910"/>
                  <a:pt x="3657600" y="151681"/>
                </a:cubicBezTo>
                <a:lnTo>
                  <a:pt x="3657600" y="5439494"/>
                </a:lnTo>
                <a:cubicBezTo>
                  <a:pt x="3657600" y="5523265"/>
                  <a:pt x="3589690" y="5591175"/>
                  <a:pt x="3505919" y="5591175"/>
                </a:cubicBezTo>
              </a:path>
            </a:pathLst>
          </a:custGeom>
          <a:blipFill>
            <a:blip r:embed="rId4"/>
            <a:srcRect/>
            <a:stretch/>
          </a:blipFill>
          <a:ln/>
        </p:spPr>
        <p:txBody>
          <a:bodyPr wrap="square" lIns="90000" tIns="46800" rIns="90000" bIns="46800" rtlCol="0" anchor="t"/>
          <a:lstStyle/>
          <a:p>
            <a:pPr marL="0" indent="0">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sp>
        <p:nvSpPr>
          <p:cNvPr id="2" name="Text 0"/>
          <p:cNvSpPr/>
          <p:nvPr/>
        </p:nvSpPr>
        <p:spPr>
          <a:xfrm>
            <a:off x="0" y="0"/>
            <a:ext cx="12192000" cy="6858000"/>
          </a:xfrm>
          <a:custGeom>
            <a:avLst/>
            <a:gdLst/>
            <a:ahLst/>
            <a:cxnLst/>
            <a:rect l="l" t="t" r="r" b="b"/>
            <a:pathLst>
              <a:path w="12192000" h="6858000">
                <a:moveTo>
                  <a:pt x="0" y="6858000"/>
                </a:moveTo>
                <a:lnTo>
                  <a:pt x="0" y="0"/>
                </a:lnTo>
                <a:lnTo>
                  <a:pt x="12192000" y="0"/>
                </a:lnTo>
                <a:lnTo>
                  <a:pt x="12192000" y="6858000"/>
                </a:lnTo>
                <a:lnTo>
                  <a:pt x="0" y="6858000"/>
                </a:lnTo>
              </a:path>
            </a:pathLst>
          </a:custGeom>
          <a:solidFill>
            <a:srgbClr val="000000"/>
          </a:solidFill>
          <a:ln/>
        </p:spPr>
        <p:txBody>
          <a:bodyPr wrap="square" lIns="0" tIns="0" rIns="0" bIns="0" rtlCol="0" anchor="ctr"/>
          <a:lstStyle/>
          <a:p>
            <a:pPr marL="0" indent="0">
              <a:buNone/>
            </a:pPr>
            <a:endParaRPr lang="en-US" dirty="0"/>
          </a:p>
        </p:txBody>
      </p:sp>
      <p:sp>
        <p:nvSpPr>
          <p:cNvPr id="3" name="Text 1"/>
          <p:cNvSpPr/>
          <p:nvPr/>
        </p:nvSpPr>
        <p:spPr>
          <a:xfrm>
            <a:off x="1" y="447"/>
            <a:ext cx="12191937" cy="6857107"/>
          </a:xfrm>
          <a:custGeom>
            <a:avLst/>
            <a:gdLst/>
            <a:ahLst/>
            <a:cxnLst/>
            <a:rect l="l" t="t" r="r" b="b"/>
            <a:pathLst>
              <a:path w="12191937" h="6857107">
                <a:moveTo>
                  <a:pt x="0" y="6857107"/>
                </a:moveTo>
                <a:lnTo>
                  <a:pt x="0" y="0"/>
                </a:lnTo>
                <a:lnTo>
                  <a:pt x="12191937" y="0"/>
                </a:lnTo>
                <a:lnTo>
                  <a:pt x="12191937" y="6857107"/>
                </a:lnTo>
                <a:lnTo>
                  <a:pt x="0" y="6857107"/>
                </a:lnTo>
              </a:path>
            </a:pathLst>
          </a:custGeom>
          <a:blipFill>
            <a:blip r:embed="rId3"/>
            <a:srcRect/>
            <a:stretch/>
          </a:blipFill>
          <a:ln/>
        </p:spPr>
        <p:txBody>
          <a:bodyPr wrap="square" lIns="0" tIns="0" rIns="0" bIns="0" rtlCol="0" anchor="ctr"/>
          <a:lstStyle/>
          <a:p>
            <a:pPr marL="0" indent="0">
              <a:buNone/>
            </a:pPr>
            <a:endParaRPr lang="en-US" dirty="0"/>
          </a:p>
        </p:txBody>
      </p:sp>
      <p:sp>
        <p:nvSpPr>
          <p:cNvPr id="4" name="Text 2"/>
          <p:cNvSpPr/>
          <p:nvPr/>
        </p:nvSpPr>
        <p:spPr>
          <a:xfrm>
            <a:off x="557282" y="1836678"/>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5" name="Text 3"/>
          <p:cNvSpPr/>
          <p:nvPr/>
        </p:nvSpPr>
        <p:spPr>
          <a:xfrm>
            <a:off x="507997" y="0"/>
            <a:ext cx="10058400" cy="1270282"/>
          </a:xfrm>
          <a:custGeom>
            <a:avLst/>
            <a:gdLst/>
            <a:ahLst/>
            <a:cxnLst/>
            <a:rect l="l" t="t" r="r" b="b"/>
            <a:pathLst>
              <a:path w="10058400" h="1270282">
                <a:moveTo>
                  <a:pt x="0" y="1270282"/>
                </a:moveTo>
                <a:lnTo>
                  <a:pt x="0" y="0"/>
                </a:lnTo>
                <a:lnTo>
                  <a:pt x="10058400" y="0"/>
                </a:lnTo>
                <a:lnTo>
                  <a:pt x="10058400" y="1270282"/>
                </a:lnTo>
                <a:lnTo>
                  <a:pt x="0" y="1270282"/>
                </a:lnTo>
              </a:path>
            </a:pathLst>
          </a:custGeom>
          <a:noFill/>
          <a:ln/>
        </p:spPr>
        <p:txBody>
          <a:bodyPr wrap="square" lIns="0" tIns="0" rIns="0" bIns="0" rtlCol="0" anchor="b"/>
          <a:lstStyle/>
          <a:p>
            <a:pPr marL="0" indent="0" algn="l">
              <a:lnSpc>
                <a:spcPct val="90000"/>
              </a:lnSpc>
              <a:buNone/>
            </a:pPr>
            <a:r>
              <a:rPr lang="en-US" sz="2800" dirty="0">
                <a:solidFill>
                  <a:srgbClr val="FFFFFF"/>
                </a:solidFill>
                <a:latin typeface="Figtree Bold" pitchFamily="34" charset="0"/>
                <a:ea typeface="Figtree Bold" pitchFamily="34" charset="-122"/>
                <a:cs typeface="Figtree Bold" pitchFamily="34" charset="-120"/>
              </a:rPr>
              <a:t>Total Clinic Approach: Growing Staff for New Roles</a:t>
            </a:r>
            <a:endParaRPr lang="en-US" sz="2800" dirty="0"/>
          </a:p>
        </p:txBody>
      </p:sp>
      <p:sp>
        <p:nvSpPr>
          <p:cNvPr id="6" name="Text 4"/>
          <p:cNvSpPr/>
          <p:nvPr/>
        </p:nvSpPr>
        <p:spPr>
          <a:xfrm>
            <a:off x="507996" y="6495651"/>
            <a:ext cx="6207291" cy="182880"/>
          </a:xfrm>
          <a:custGeom>
            <a:avLst/>
            <a:gdLst/>
            <a:ahLst/>
            <a:cxnLst/>
            <a:rect l="l" t="t" r="r" b="b"/>
            <a:pathLst>
              <a:path w="6207291" h="182880">
                <a:moveTo>
                  <a:pt x="0" y="182880"/>
                </a:moveTo>
                <a:lnTo>
                  <a:pt x="0" y="0"/>
                </a:lnTo>
                <a:lnTo>
                  <a:pt x="6207291" y="0"/>
                </a:lnTo>
                <a:lnTo>
                  <a:pt x="6207291" y="182880"/>
                </a:lnTo>
                <a:lnTo>
                  <a:pt x="0" y="182880"/>
                </a:lnTo>
              </a:path>
            </a:pathLst>
          </a:custGeom>
          <a:noFill/>
          <a:ln/>
        </p:spPr>
        <p:txBody>
          <a:bodyPr wrap="square" lIns="0" tIns="0" rIns="0" bIns="0" rtlCol="0" anchor="ctr"/>
          <a:lstStyle/>
          <a:p>
            <a:pPr marL="0" indent="0" algn="l">
              <a:lnSpc>
                <a:spcPct val="90000"/>
              </a:lnSpc>
              <a:spcBef>
                <a:spcPts val="1000"/>
              </a:spcBef>
              <a:buNone/>
            </a:pPr>
            <a:r>
              <a:rPr lang="en-US" sz="1000" dirty="0">
                <a:solidFill>
                  <a:srgbClr val="A6A6A6"/>
                </a:solidFill>
                <a:latin typeface="Figtree" pitchFamily="34" charset="0"/>
                <a:ea typeface="Figtree" pitchFamily="34" charset="-122"/>
                <a:cs typeface="Figtree" pitchFamily="34" charset="-120"/>
              </a:rPr>
              <a:t>Journey to Joyful Primary Care: Transforming Practice Environments and Enhancing Care</a:t>
            </a:r>
            <a:endParaRPr lang="en-US" sz="1000" dirty="0"/>
          </a:p>
        </p:txBody>
      </p:sp>
      <p:sp>
        <p:nvSpPr>
          <p:cNvPr id="7" name="Text 5"/>
          <p:cNvSpPr/>
          <p:nvPr/>
        </p:nvSpPr>
        <p:spPr>
          <a:xfrm>
            <a:off x="507998" y="1448058"/>
            <a:ext cx="11887200" cy="91440"/>
          </a:xfrm>
          <a:custGeom>
            <a:avLst/>
            <a:gdLst/>
            <a:ahLst/>
            <a:cxnLst/>
            <a:rect l="l" t="t" r="r" b="b"/>
            <a:pathLst>
              <a:path w="11887200" h="91440">
                <a:moveTo>
                  <a:pt x="45720" y="91440"/>
                </a:moveTo>
                <a:cubicBezTo>
                  <a:pt x="20470" y="91440"/>
                  <a:pt x="0" y="70970"/>
                  <a:pt x="0" y="45720"/>
                </a:cubicBezTo>
                <a:lnTo>
                  <a:pt x="0" y="45720"/>
                </a:lnTo>
                <a:cubicBezTo>
                  <a:pt x="0" y="20470"/>
                  <a:pt x="20470" y="0"/>
                  <a:pt x="45720" y="0"/>
                </a:cubicBezTo>
                <a:lnTo>
                  <a:pt x="11841480" y="0"/>
                </a:lnTo>
                <a:cubicBezTo>
                  <a:pt x="11866730" y="0"/>
                  <a:pt x="11887200" y="20470"/>
                  <a:pt x="11887200" y="45720"/>
                </a:cubicBezTo>
                <a:lnTo>
                  <a:pt x="11887200" y="45720"/>
                </a:lnTo>
                <a:cubicBezTo>
                  <a:pt x="11887200" y="70970"/>
                  <a:pt x="11866730" y="91440"/>
                  <a:pt x="11841480" y="91440"/>
                </a:cubicBezTo>
              </a:path>
            </a:pathLst>
          </a:custGeom>
          <a:solidFill>
            <a:srgbClr val="000000"/>
          </a:solidFill>
          <a:ln/>
        </p:spPr>
        <p:txBody>
          <a:bodyPr wrap="square" lIns="90000" tIns="46800" rIns="90000" bIns="46800" rtlCol="0" anchor="ctr"/>
          <a:lstStyle/>
          <a:p>
            <a:pPr marL="0" indent="0" algn="ctr">
              <a:lnSpc>
                <a:spcPct val="100000"/>
              </a:lnSpc>
              <a:buNone/>
            </a:pPr>
            <a:endParaRPr lang="en-US" sz="1800" dirty="0"/>
          </a:p>
        </p:txBody>
      </p:sp>
      <p:sp>
        <p:nvSpPr>
          <p:cNvPr id="8" name="Text 6"/>
          <p:cNvSpPr/>
          <p:nvPr/>
        </p:nvSpPr>
        <p:spPr>
          <a:xfrm>
            <a:off x="507996" y="1459960"/>
            <a:ext cx="11226290" cy="91440"/>
          </a:xfrm>
          <a:custGeom>
            <a:avLst/>
            <a:gdLst/>
            <a:ahLst/>
            <a:cxnLst/>
            <a:rect l="l" t="t" r="r" b="b"/>
            <a:pathLst>
              <a:path w="11226290" h="91440">
                <a:moveTo>
                  <a:pt x="45720" y="91440"/>
                </a:moveTo>
                <a:cubicBezTo>
                  <a:pt x="20470" y="91440"/>
                  <a:pt x="0" y="70970"/>
                  <a:pt x="0" y="45720"/>
                </a:cubicBezTo>
                <a:lnTo>
                  <a:pt x="0" y="45720"/>
                </a:lnTo>
                <a:cubicBezTo>
                  <a:pt x="0" y="20470"/>
                  <a:pt x="20470" y="0"/>
                  <a:pt x="45720" y="0"/>
                </a:cubicBezTo>
                <a:lnTo>
                  <a:pt x="11180570" y="0"/>
                </a:lnTo>
                <a:cubicBezTo>
                  <a:pt x="11205820" y="0"/>
                  <a:pt x="11226290" y="20470"/>
                  <a:pt x="11226290" y="45720"/>
                </a:cubicBezTo>
                <a:lnTo>
                  <a:pt x="11226290" y="45720"/>
                </a:lnTo>
                <a:cubicBezTo>
                  <a:pt x="11226290" y="70970"/>
                  <a:pt x="11205820" y="91440"/>
                  <a:pt x="11180570" y="91440"/>
                </a:cubicBezTo>
              </a:path>
            </a:pathLst>
          </a:custGeom>
          <a:solidFill>
            <a:srgbClr val="11650A">
              <a:alpha val="30196"/>
            </a:srgbClr>
          </a:solidFill>
          <a:ln/>
        </p:spPr>
        <p:txBody>
          <a:bodyPr wrap="square" lIns="90000" tIns="46800" rIns="90000" bIns="46800" rtlCol="0" anchor="ctr"/>
          <a:lstStyle/>
          <a:p>
            <a:pPr marL="0" indent="0" algn="ctr">
              <a:lnSpc>
                <a:spcPct val="100000"/>
              </a:lnSpc>
              <a:buNone/>
            </a:pPr>
            <a:endParaRPr lang="en-US" sz="1800" dirty="0"/>
          </a:p>
        </p:txBody>
      </p:sp>
      <p:sp>
        <p:nvSpPr>
          <p:cNvPr id="9" name="Text 7"/>
          <p:cNvSpPr/>
          <p:nvPr/>
        </p:nvSpPr>
        <p:spPr>
          <a:xfrm>
            <a:off x="557282" y="1836678"/>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10" name="Text 8"/>
          <p:cNvSpPr/>
          <p:nvPr/>
        </p:nvSpPr>
        <p:spPr>
          <a:xfrm>
            <a:off x="666739" y="2511743"/>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Introducing innovative roles to support physicians effectively.</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Growing staff capabilities to enhance patient care and practice efficiency.</a:t>
            </a:r>
            <a:endParaRPr lang="en-US" sz="1200" dirty="0"/>
          </a:p>
        </p:txBody>
      </p:sp>
      <p:sp>
        <p:nvSpPr>
          <p:cNvPr id="11" name="Text 9"/>
          <p:cNvSpPr/>
          <p:nvPr/>
        </p:nvSpPr>
        <p:spPr>
          <a:xfrm>
            <a:off x="666739" y="2058289"/>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Implementing New Roles</a:t>
            </a:r>
            <a:endParaRPr lang="en-US" sz="1200" dirty="0"/>
          </a:p>
        </p:txBody>
      </p:sp>
      <p:sp>
        <p:nvSpPr>
          <p:cNvPr id="12" name="Text 10"/>
          <p:cNvSpPr/>
          <p:nvPr/>
        </p:nvSpPr>
        <p:spPr>
          <a:xfrm>
            <a:off x="666739" y="1631407"/>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01</a:t>
            </a:r>
            <a:endParaRPr lang="en-US" sz="1100" dirty="0"/>
          </a:p>
        </p:txBody>
      </p:sp>
      <p:sp>
        <p:nvSpPr>
          <p:cNvPr id="13" name="Text 11"/>
          <p:cNvSpPr/>
          <p:nvPr/>
        </p:nvSpPr>
        <p:spPr>
          <a:xfrm>
            <a:off x="2814961" y="1826067"/>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14" name="Text 12"/>
          <p:cNvSpPr/>
          <p:nvPr/>
        </p:nvSpPr>
        <p:spPr>
          <a:xfrm>
            <a:off x="2813027" y="1826067"/>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15" name="Text 13"/>
          <p:cNvSpPr/>
          <p:nvPr/>
        </p:nvSpPr>
        <p:spPr>
          <a:xfrm>
            <a:off x="2924418" y="2501132"/>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Transitioning lowest wage positions to multifaceted patient care navigators.</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Combining front desk, phlebotomist, medical assistant, vaccination, and scribe roles into one position.</a:t>
            </a:r>
            <a:endParaRPr lang="en-US" sz="1200" dirty="0"/>
          </a:p>
        </p:txBody>
      </p:sp>
      <p:sp>
        <p:nvSpPr>
          <p:cNvPr id="16" name="Text 14"/>
          <p:cNvSpPr/>
          <p:nvPr/>
        </p:nvSpPr>
        <p:spPr>
          <a:xfrm>
            <a:off x="2924418" y="2047678"/>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Role Expansion</a:t>
            </a:r>
            <a:endParaRPr lang="en-US" sz="1200" dirty="0"/>
          </a:p>
        </p:txBody>
      </p:sp>
      <p:sp>
        <p:nvSpPr>
          <p:cNvPr id="17" name="Text 15"/>
          <p:cNvSpPr/>
          <p:nvPr/>
        </p:nvSpPr>
        <p:spPr>
          <a:xfrm>
            <a:off x="2924418" y="1620796"/>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02</a:t>
            </a:r>
            <a:endParaRPr lang="en-US" sz="1100" dirty="0"/>
          </a:p>
        </p:txBody>
      </p:sp>
      <p:sp>
        <p:nvSpPr>
          <p:cNvPr id="18" name="Text 16"/>
          <p:cNvSpPr/>
          <p:nvPr/>
        </p:nvSpPr>
        <p:spPr>
          <a:xfrm>
            <a:off x="5072640" y="1815456"/>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19" name="Text 17"/>
          <p:cNvSpPr/>
          <p:nvPr/>
        </p:nvSpPr>
        <p:spPr>
          <a:xfrm>
            <a:off x="5068772" y="1815456"/>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20" name="Text 18"/>
          <p:cNvSpPr/>
          <p:nvPr/>
        </p:nvSpPr>
        <p:spPr>
          <a:xfrm>
            <a:off x="5182097" y="2490521"/>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Ensuring each physician has a team of patient care navigators for comprehensive support.</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Patient care navigators meet patients in waiting rooms, assist in exam rooms, and provide continuous care during visits.</a:t>
            </a:r>
            <a:endParaRPr lang="en-US" sz="1200" dirty="0"/>
          </a:p>
        </p:txBody>
      </p:sp>
      <p:sp>
        <p:nvSpPr>
          <p:cNvPr id="21" name="Text 19"/>
          <p:cNvSpPr/>
          <p:nvPr/>
        </p:nvSpPr>
        <p:spPr>
          <a:xfrm>
            <a:off x="5182097" y="2037067"/>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Enhanced Patient Experience</a:t>
            </a:r>
            <a:endParaRPr lang="en-US" sz="1200" dirty="0"/>
          </a:p>
        </p:txBody>
      </p:sp>
      <p:sp>
        <p:nvSpPr>
          <p:cNvPr id="22" name="Text 20"/>
          <p:cNvSpPr/>
          <p:nvPr/>
        </p:nvSpPr>
        <p:spPr>
          <a:xfrm>
            <a:off x="5182097" y="1610185"/>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03</a:t>
            </a:r>
            <a:endParaRPr lang="en-US" sz="1100" dirty="0"/>
          </a:p>
        </p:txBody>
      </p:sp>
      <p:sp>
        <p:nvSpPr>
          <p:cNvPr id="23" name="Text 21"/>
          <p:cNvSpPr/>
          <p:nvPr/>
        </p:nvSpPr>
        <p:spPr>
          <a:xfrm>
            <a:off x="7330319" y="1804845"/>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24" name="Text 22"/>
          <p:cNvSpPr/>
          <p:nvPr/>
        </p:nvSpPr>
        <p:spPr>
          <a:xfrm>
            <a:off x="7330319" y="1804845"/>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25" name="Text 23"/>
          <p:cNvSpPr/>
          <p:nvPr/>
        </p:nvSpPr>
        <p:spPr>
          <a:xfrm>
            <a:off x="7439776" y="2479910"/>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Evolving from team-based clinical care time to full panel-based team care.</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Fostering a culture of joy and efficiency through effective provider support systems.</a:t>
            </a:r>
            <a:endParaRPr lang="en-US" sz="1200" dirty="0"/>
          </a:p>
        </p:txBody>
      </p:sp>
      <p:sp>
        <p:nvSpPr>
          <p:cNvPr id="26" name="Text 24"/>
          <p:cNvSpPr/>
          <p:nvPr/>
        </p:nvSpPr>
        <p:spPr>
          <a:xfrm>
            <a:off x="7439776" y="2026456"/>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Building Joyful Practice</a:t>
            </a:r>
            <a:endParaRPr lang="en-US" sz="1200" dirty="0"/>
          </a:p>
        </p:txBody>
      </p:sp>
      <p:sp>
        <p:nvSpPr>
          <p:cNvPr id="27" name="Text 25"/>
          <p:cNvSpPr/>
          <p:nvPr/>
        </p:nvSpPr>
        <p:spPr>
          <a:xfrm>
            <a:off x="7439776" y="1599574"/>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04</a:t>
            </a:r>
            <a:endParaRPr lang="en-US" sz="1100" dirty="0"/>
          </a:p>
        </p:txBody>
      </p:sp>
      <p:sp>
        <p:nvSpPr>
          <p:cNvPr id="28" name="Text 26"/>
          <p:cNvSpPr/>
          <p:nvPr/>
        </p:nvSpPr>
        <p:spPr>
          <a:xfrm>
            <a:off x="9587998" y="1794234"/>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29" name="Text 27"/>
          <p:cNvSpPr/>
          <p:nvPr/>
        </p:nvSpPr>
        <p:spPr>
          <a:xfrm>
            <a:off x="9587998" y="1794233"/>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30" name="Text 28"/>
          <p:cNvSpPr/>
          <p:nvPr/>
        </p:nvSpPr>
        <p:spPr>
          <a:xfrm>
            <a:off x="9697455" y="2469299"/>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Upskilling staff to take on new roles and responsibilities.</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Empowering staff to handle diverse tasks and provide holistic patient care.</a:t>
            </a:r>
            <a:endParaRPr lang="en-US" sz="1200" dirty="0"/>
          </a:p>
        </p:txBody>
      </p:sp>
      <p:sp>
        <p:nvSpPr>
          <p:cNvPr id="31" name="Text 29"/>
          <p:cNvSpPr/>
          <p:nvPr/>
        </p:nvSpPr>
        <p:spPr>
          <a:xfrm>
            <a:off x="9697455" y="2015845"/>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Staff Development</a:t>
            </a:r>
            <a:endParaRPr lang="en-US" sz="1200" dirty="0"/>
          </a:p>
        </p:txBody>
      </p:sp>
      <p:sp>
        <p:nvSpPr>
          <p:cNvPr id="32" name="Text 30"/>
          <p:cNvSpPr/>
          <p:nvPr/>
        </p:nvSpPr>
        <p:spPr>
          <a:xfrm>
            <a:off x="9697455" y="1588963"/>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05</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a:extLst>
              <a:ext uri="{FF2B5EF4-FFF2-40B4-BE49-F238E27FC236}">
                <a16:creationId xmlns:a16="http://schemas.microsoft.com/office/drawing/2014/main" id="{06BC8085-C3F3-1545-061B-A360B35B9747}"/>
              </a:ext>
            </a:extLst>
          </p:cNvPr>
          <p:cNvSpPr/>
          <p:nvPr/>
        </p:nvSpPr>
        <p:spPr>
          <a:xfrm>
            <a:off x="0" y="-163286"/>
            <a:ext cx="12192000" cy="7304315"/>
          </a:xfrm>
          <a:custGeom>
            <a:avLst/>
            <a:gdLst/>
            <a:ahLst/>
            <a:cxnLst/>
            <a:rect l="l" t="t" r="r" b="b"/>
            <a:pathLst>
              <a:path w="12192000" h="6858000">
                <a:moveTo>
                  <a:pt x="0" y="6858000"/>
                </a:moveTo>
                <a:lnTo>
                  <a:pt x="0" y="0"/>
                </a:lnTo>
                <a:lnTo>
                  <a:pt x="12192000" y="0"/>
                </a:lnTo>
                <a:lnTo>
                  <a:pt x="12192000" y="6858000"/>
                </a:lnTo>
                <a:lnTo>
                  <a:pt x="0" y="6858000"/>
                </a:lnTo>
              </a:path>
            </a:pathLst>
          </a:custGeom>
          <a:solidFill>
            <a:srgbClr val="000000"/>
          </a:solidFill>
          <a:ln/>
        </p:spPr>
        <p:txBody>
          <a:bodyPr wrap="square" lIns="0" tIns="0" rIns="0" bIns="0" rtlCol="0" anchor="ctr"/>
          <a:lstStyle/>
          <a:p>
            <a:pPr marL="0" indent="0">
              <a:buNone/>
            </a:pPr>
            <a:endParaRPr lang="en-US" dirty="0"/>
          </a:p>
        </p:txBody>
      </p:sp>
      <p:sp>
        <p:nvSpPr>
          <p:cNvPr id="3" name="TextBox 2">
            <a:extLst>
              <a:ext uri="{FF2B5EF4-FFF2-40B4-BE49-F238E27FC236}">
                <a16:creationId xmlns:a16="http://schemas.microsoft.com/office/drawing/2014/main" id="{185A8AB7-31A2-5789-C3A9-2E81843B9EE5}"/>
              </a:ext>
            </a:extLst>
          </p:cNvPr>
          <p:cNvSpPr txBox="1"/>
          <p:nvPr/>
        </p:nvSpPr>
        <p:spPr>
          <a:xfrm>
            <a:off x="2013856" y="2884714"/>
            <a:ext cx="8458201" cy="3046988"/>
          </a:xfrm>
          <a:prstGeom prst="rect">
            <a:avLst/>
          </a:prstGeom>
          <a:noFill/>
        </p:spPr>
        <p:txBody>
          <a:bodyPr wrap="square" rtlCol="0">
            <a:spAutoFit/>
          </a:bodyPr>
          <a:lstStyle/>
          <a:p>
            <a:pPr algn="ctr"/>
            <a:r>
              <a:rPr lang="en-US" sz="4800" b="1" dirty="0">
                <a:solidFill>
                  <a:schemeClr val="bg1"/>
                </a:solidFill>
              </a:rPr>
              <a:t>BURNOUT DECREASES ACCESS.</a:t>
            </a:r>
          </a:p>
          <a:p>
            <a:pPr algn="ctr"/>
            <a:endParaRPr lang="en-US" sz="4800" b="1" dirty="0">
              <a:solidFill>
                <a:schemeClr val="bg1"/>
              </a:solidFill>
            </a:endParaRPr>
          </a:p>
          <a:p>
            <a:pPr algn="ctr"/>
            <a:r>
              <a:rPr lang="en-US" sz="4800" b="1" dirty="0">
                <a:solidFill>
                  <a:schemeClr val="bg1"/>
                </a:solidFill>
              </a:rPr>
              <a:t>Burnout and Access have the same solution= A Joyful Practice</a:t>
            </a:r>
          </a:p>
        </p:txBody>
      </p:sp>
    </p:spTree>
    <p:extLst>
      <p:ext uri="{BB962C8B-B14F-4D97-AF65-F5344CB8AC3E}">
        <p14:creationId xmlns:p14="http://schemas.microsoft.com/office/powerpoint/2010/main" val="41059079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a:extLst>
              <a:ext uri="{FF2B5EF4-FFF2-40B4-BE49-F238E27FC236}">
                <a16:creationId xmlns:a16="http://schemas.microsoft.com/office/drawing/2014/main" id="{06BC8085-C3F3-1545-061B-A360B35B9747}"/>
              </a:ext>
            </a:extLst>
          </p:cNvPr>
          <p:cNvSpPr/>
          <p:nvPr/>
        </p:nvSpPr>
        <p:spPr>
          <a:xfrm>
            <a:off x="0" y="-163286"/>
            <a:ext cx="12192000" cy="7304315"/>
          </a:xfrm>
          <a:custGeom>
            <a:avLst/>
            <a:gdLst/>
            <a:ahLst/>
            <a:cxnLst/>
            <a:rect l="l" t="t" r="r" b="b"/>
            <a:pathLst>
              <a:path w="12192000" h="6858000">
                <a:moveTo>
                  <a:pt x="0" y="6858000"/>
                </a:moveTo>
                <a:lnTo>
                  <a:pt x="0" y="0"/>
                </a:lnTo>
                <a:lnTo>
                  <a:pt x="12192000" y="0"/>
                </a:lnTo>
                <a:lnTo>
                  <a:pt x="12192000" y="6858000"/>
                </a:lnTo>
                <a:lnTo>
                  <a:pt x="0" y="6858000"/>
                </a:lnTo>
              </a:path>
            </a:pathLst>
          </a:custGeom>
          <a:solidFill>
            <a:srgbClr val="000000"/>
          </a:solidFill>
          <a:ln/>
        </p:spPr>
        <p:txBody>
          <a:bodyPr wrap="square" lIns="0" tIns="0" rIns="0" bIns="0" rtlCol="0" anchor="ctr"/>
          <a:lstStyle/>
          <a:p>
            <a:pPr marL="0" indent="0">
              <a:buNone/>
            </a:pPr>
            <a:endParaRPr lang="en-US" dirty="0"/>
          </a:p>
        </p:txBody>
      </p:sp>
      <p:sp>
        <p:nvSpPr>
          <p:cNvPr id="3" name="TextBox 2">
            <a:extLst>
              <a:ext uri="{FF2B5EF4-FFF2-40B4-BE49-F238E27FC236}">
                <a16:creationId xmlns:a16="http://schemas.microsoft.com/office/drawing/2014/main" id="{185A8AB7-31A2-5789-C3A9-2E81843B9EE5}"/>
              </a:ext>
            </a:extLst>
          </p:cNvPr>
          <p:cNvSpPr txBox="1"/>
          <p:nvPr/>
        </p:nvSpPr>
        <p:spPr>
          <a:xfrm>
            <a:off x="805543" y="620486"/>
            <a:ext cx="10308771" cy="6001643"/>
          </a:xfrm>
          <a:prstGeom prst="rect">
            <a:avLst/>
          </a:prstGeom>
          <a:noFill/>
        </p:spPr>
        <p:txBody>
          <a:bodyPr wrap="square" rtlCol="0">
            <a:spAutoFit/>
          </a:bodyPr>
          <a:lstStyle/>
          <a:p>
            <a:pPr algn="ctr"/>
            <a:endParaRPr lang="en-US" sz="3200" b="1" dirty="0">
              <a:solidFill>
                <a:schemeClr val="bg1"/>
              </a:solidFill>
            </a:endParaRPr>
          </a:p>
          <a:p>
            <a:pPr algn="ctr"/>
            <a:r>
              <a:rPr lang="en-US" sz="3200" b="1" dirty="0">
                <a:solidFill>
                  <a:schemeClr val="bg1"/>
                </a:solidFill>
              </a:rPr>
              <a:t>AI SCRIBE Decreased Pajama time increased productivity</a:t>
            </a:r>
          </a:p>
          <a:p>
            <a:pPr algn="ctr"/>
            <a:endParaRPr lang="en-US" sz="3200" b="1" dirty="0">
              <a:solidFill>
                <a:schemeClr val="bg1"/>
              </a:solidFill>
            </a:endParaRPr>
          </a:p>
          <a:p>
            <a:pPr algn="ctr"/>
            <a:endParaRPr lang="en-US" sz="3200" b="1" dirty="0">
              <a:solidFill>
                <a:schemeClr val="bg1"/>
              </a:solidFill>
            </a:endParaRPr>
          </a:p>
          <a:p>
            <a:pPr algn="ctr"/>
            <a:r>
              <a:rPr lang="en-US" sz="3200" b="1" dirty="0">
                <a:solidFill>
                  <a:schemeClr val="bg1"/>
                </a:solidFill>
              </a:rPr>
              <a:t>TBCCT Participants are the top five Quality numbers in the practice</a:t>
            </a:r>
          </a:p>
          <a:p>
            <a:pPr algn="ctr"/>
            <a:endParaRPr lang="en-US" sz="3200" b="1" dirty="0">
              <a:solidFill>
                <a:schemeClr val="bg1"/>
              </a:solidFill>
            </a:endParaRPr>
          </a:p>
          <a:p>
            <a:pPr algn="ctr"/>
            <a:r>
              <a:rPr lang="en-US" sz="3200" b="1" dirty="0">
                <a:solidFill>
                  <a:schemeClr val="bg1"/>
                </a:solidFill>
              </a:rPr>
              <a:t>Physicians and NPs are adding clinical time to the practice </a:t>
            </a:r>
          </a:p>
          <a:p>
            <a:pPr algn="ctr"/>
            <a:endParaRPr lang="en-US" sz="3200" b="1" dirty="0">
              <a:solidFill>
                <a:schemeClr val="bg1"/>
              </a:solidFill>
            </a:endParaRPr>
          </a:p>
          <a:p>
            <a:pPr algn="ctr"/>
            <a:endParaRPr lang="en-US" sz="3200" b="1" dirty="0">
              <a:solidFill>
                <a:schemeClr val="bg1"/>
              </a:solidFill>
            </a:endParaRPr>
          </a:p>
          <a:p>
            <a:pPr algn="ctr"/>
            <a:endParaRPr lang="en-US" sz="3200" b="1" dirty="0">
              <a:solidFill>
                <a:schemeClr val="bg1"/>
              </a:solidFill>
            </a:endParaRPr>
          </a:p>
          <a:p>
            <a:pPr algn="ctr"/>
            <a:r>
              <a:rPr lang="en-US" sz="3200" b="1" dirty="0">
                <a:solidFill>
                  <a:schemeClr val="bg1"/>
                </a:solidFill>
              </a:rPr>
              <a:t> </a:t>
            </a:r>
          </a:p>
        </p:txBody>
      </p:sp>
    </p:spTree>
    <p:extLst>
      <p:ext uri="{BB962C8B-B14F-4D97-AF65-F5344CB8AC3E}">
        <p14:creationId xmlns:p14="http://schemas.microsoft.com/office/powerpoint/2010/main" val="9822586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8">
    <p:spTree>
      <p:nvGrpSpPr>
        <p:cNvPr id="1" name=""/>
        <p:cNvGrpSpPr/>
        <p:nvPr/>
      </p:nvGrpSpPr>
      <p:grpSpPr>
        <a:xfrm>
          <a:off x="0" y="0"/>
          <a:ext cx="0" cy="0"/>
          <a:chOff x="0" y="0"/>
          <a:chExt cx="0" cy="0"/>
        </a:xfrm>
      </p:grpSpPr>
      <p:sp>
        <p:nvSpPr>
          <p:cNvPr id="2" name="Text 0"/>
          <p:cNvSpPr/>
          <p:nvPr/>
        </p:nvSpPr>
        <p:spPr>
          <a:xfrm>
            <a:off x="0" y="0"/>
            <a:ext cx="12192000" cy="6858000"/>
          </a:xfrm>
          <a:custGeom>
            <a:avLst/>
            <a:gdLst/>
            <a:ahLst/>
            <a:cxnLst/>
            <a:rect l="l" t="t" r="r" b="b"/>
            <a:pathLst>
              <a:path w="12192000" h="6858000">
                <a:moveTo>
                  <a:pt x="0" y="6858000"/>
                </a:moveTo>
                <a:lnTo>
                  <a:pt x="0" y="0"/>
                </a:lnTo>
                <a:lnTo>
                  <a:pt x="12192000" y="0"/>
                </a:lnTo>
                <a:lnTo>
                  <a:pt x="12192000" y="6858000"/>
                </a:lnTo>
                <a:lnTo>
                  <a:pt x="0" y="6858000"/>
                </a:lnTo>
              </a:path>
            </a:pathLst>
          </a:custGeom>
          <a:solidFill>
            <a:srgbClr val="000000"/>
          </a:solidFill>
          <a:ln/>
        </p:spPr>
        <p:txBody>
          <a:bodyPr wrap="square" lIns="0" tIns="0" rIns="0" bIns="0" rtlCol="0" anchor="ctr"/>
          <a:lstStyle/>
          <a:p>
            <a:pPr marL="0" indent="0">
              <a:buNone/>
            </a:pPr>
            <a:endParaRPr lang="en-US" dirty="0"/>
          </a:p>
        </p:txBody>
      </p:sp>
      <p:sp>
        <p:nvSpPr>
          <p:cNvPr id="3" name="Text 1"/>
          <p:cNvSpPr/>
          <p:nvPr/>
        </p:nvSpPr>
        <p:spPr>
          <a:xfrm>
            <a:off x="1" y="447"/>
            <a:ext cx="12191937" cy="6857107"/>
          </a:xfrm>
          <a:custGeom>
            <a:avLst/>
            <a:gdLst/>
            <a:ahLst/>
            <a:cxnLst/>
            <a:rect l="l" t="t" r="r" b="b"/>
            <a:pathLst>
              <a:path w="12191937" h="6857107">
                <a:moveTo>
                  <a:pt x="0" y="6857107"/>
                </a:moveTo>
                <a:lnTo>
                  <a:pt x="0" y="0"/>
                </a:lnTo>
                <a:lnTo>
                  <a:pt x="12191937" y="0"/>
                </a:lnTo>
                <a:lnTo>
                  <a:pt x="12191937" y="6857107"/>
                </a:lnTo>
                <a:lnTo>
                  <a:pt x="0" y="6857107"/>
                </a:lnTo>
              </a:path>
            </a:pathLst>
          </a:custGeom>
          <a:blipFill>
            <a:blip r:embed="rId3"/>
            <a:srcRect/>
            <a:stretch/>
          </a:blipFill>
          <a:ln/>
        </p:spPr>
        <p:txBody>
          <a:bodyPr wrap="square" lIns="0" tIns="0" rIns="0" bIns="0" rtlCol="0" anchor="ctr"/>
          <a:lstStyle/>
          <a:p>
            <a:pPr marL="0" indent="0">
              <a:buNone/>
            </a:pPr>
            <a:endParaRPr lang="en-US" dirty="0"/>
          </a:p>
        </p:txBody>
      </p:sp>
      <p:sp>
        <p:nvSpPr>
          <p:cNvPr id="4" name="Text 2"/>
          <p:cNvSpPr/>
          <p:nvPr/>
        </p:nvSpPr>
        <p:spPr>
          <a:xfrm>
            <a:off x="507998" y="1600433"/>
            <a:ext cx="6732000" cy="91440"/>
          </a:xfrm>
          <a:custGeom>
            <a:avLst/>
            <a:gdLst/>
            <a:ahLst/>
            <a:cxnLst/>
            <a:rect l="l" t="t" r="r" b="b"/>
            <a:pathLst>
              <a:path w="6732000" h="91440">
                <a:moveTo>
                  <a:pt x="45720" y="91440"/>
                </a:moveTo>
                <a:cubicBezTo>
                  <a:pt x="20470" y="91440"/>
                  <a:pt x="0" y="70970"/>
                  <a:pt x="0" y="45720"/>
                </a:cubicBezTo>
                <a:lnTo>
                  <a:pt x="0" y="45720"/>
                </a:lnTo>
                <a:cubicBezTo>
                  <a:pt x="0" y="20470"/>
                  <a:pt x="20470" y="0"/>
                  <a:pt x="45720" y="0"/>
                </a:cubicBezTo>
                <a:lnTo>
                  <a:pt x="6686280" y="0"/>
                </a:lnTo>
                <a:cubicBezTo>
                  <a:pt x="6711530" y="0"/>
                  <a:pt x="6732000" y="20470"/>
                  <a:pt x="6732000" y="45720"/>
                </a:cubicBezTo>
                <a:lnTo>
                  <a:pt x="6732000" y="45720"/>
                </a:lnTo>
                <a:cubicBezTo>
                  <a:pt x="6732000" y="70970"/>
                  <a:pt x="6711530" y="91440"/>
                  <a:pt x="6686280" y="91440"/>
                </a:cubicBezTo>
              </a:path>
            </a:pathLst>
          </a:custGeom>
          <a:solidFill>
            <a:srgbClr val="11650A">
              <a:alpha val="30196"/>
            </a:srgbClr>
          </a:solidFill>
          <a:ln/>
        </p:spPr>
        <p:txBody>
          <a:bodyPr wrap="square" lIns="90000" tIns="46800" rIns="90000" bIns="46800" rtlCol="0" anchor="ctr"/>
          <a:lstStyle/>
          <a:p>
            <a:pPr marL="0" indent="0" algn="ctr">
              <a:lnSpc>
                <a:spcPct val="100000"/>
              </a:lnSpc>
              <a:buNone/>
            </a:pPr>
            <a:endParaRPr lang="en-US" sz="1800" dirty="0"/>
          </a:p>
        </p:txBody>
      </p:sp>
      <p:sp>
        <p:nvSpPr>
          <p:cNvPr id="5" name="Text 3"/>
          <p:cNvSpPr/>
          <p:nvPr/>
        </p:nvSpPr>
        <p:spPr>
          <a:xfrm>
            <a:off x="507999" y="6495651"/>
            <a:ext cx="4937760" cy="182880"/>
          </a:xfrm>
          <a:custGeom>
            <a:avLst/>
            <a:gdLst/>
            <a:ahLst/>
            <a:cxnLst/>
            <a:rect l="l" t="t" r="r" b="b"/>
            <a:pathLst>
              <a:path w="4937760" h="182880">
                <a:moveTo>
                  <a:pt x="0" y="182880"/>
                </a:moveTo>
                <a:lnTo>
                  <a:pt x="0" y="0"/>
                </a:lnTo>
                <a:lnTo>
                  <a:pt x="4937760" y="0"/>
                </a:lnTo>
                <a:lnTo>
                  <a:pt x="4937760" y="182880"/>
                </a:lnTo>
                <a:lnTo>
                  <a:pt x="0" y="182880"/>
                </a:lnTo>
              </a:path>
            </a:pathLst>
          </a:custGeom>
          <a:noFill/>
          <a:ln/>
        </p:spPr>
        <p:txBody>
          <a:bodyPr wrap="square" lIns="0" tIns="0" rIns="0" bIns="0" rtlCol="0" anchor="ctr"/>
          <a:lstStyle/>
          <a:p>
            <a:pPr marL="0" indent="0" algn="l">
              <a:lnSpc>
                <a:spcPct val="90000"/>
              </a:lnSpc>
              <a:spcBef>
                <a:spcPts val="1000"/>
              </a:spcBef>
              <a:buNone/>
            </a:pPr>
            <a:r>
              <a:rPr lang="en-US" sz="1000" dirty="0">
                <a:solidFill>
                  <a:srgbClr val="A6A6A6"/>
                </a:solidFill>
                <a:latin typeface="Figtree" pitchFamily="34" charset="0"/>
                <a:ea typeface="Figtree" pitchFamily="34" charset="-122"/>
                <a:cs typeface="Figtree" pitchFamily="34" charset="-120"/>
              </a:rPr>
              <a:t>Journey to Joyful Primary Care: Transforming Practice Environments and Enhancing Care</a:t>
            </a:r>
            <a:endParaRPr lang="en-US" sz="1000" dirty="0"/>
          </a:p>
        </p:txBody>
      </p:sp>
      <p:sp>
        <p:nvSpPr>
          <p:cNvPr id="6" name="Text 4"/>
          <p:cNvSpPr/>
          <p:nvPr/>
        </p:nvSpPr>
        <p:spPr>
          <a:xfrm>
            <a:off x="507998" y="1"/>
            <a:ext cx="6711916" cy="1384120"/>
          </a:xfrm>
          <a:custGeom>
            <a:avLst/>
            <a:gdLst/>
            <a:ahLst/>
            <a:cxnLst/>
            <a:rect l="l" t="t" r="r" b="b"/>
            <a:pathLst>
              <a:path w="6711916" h="1384120">
                <a:moveTo>
                  <a:pt x="0" y="1384120"/>
                </a:moveTo>
                <a:lnTo>
                  <a:pt x="0" y="0"/>
                </a:lnTo>
                <a:lnTo>
                  <a:pt x="6711916" y="0"/>
                </a:lnTo>
                <a:lnTo>
                  <a:pt x="6711916" y="1384120"/>
                </a:lnTo>
                <a:lnTo>
                  <a:pt x="0" y="1384120"/>
                </a:lnTo>
              </a:path>
            </a:pathLst>
          </a:custGeom>
          <a:noFill/>
          <a:ln/>
        </p:spPr>
        <p:txBody>
          <a:bodyPr wrap="square" lIns="0" tIns="0" rIns="0" bIns="0" rtlCol="0" anchor="b"/>
          <a:lstStyle/>
          <a:p>
            <a:pPr marL="0" indent="0" algn="l">
              <a:lnSpc>
                <a:spcPct val="90000"/>
              </a:lnSpc>
              <a:buNone/>
            </a:pPr>
            <a:r>
              <a:rPr lang="en-US" sz="2800" dirty="0">
                <a:solidFill>
                  <a:srgbClr val="FFFFFF"/>
                </a:solidFill>
                <a:latin typeface="Figtree Bold" pitchFamily="34" charset="0"/>
                <a:ea typeface="Figtree Bold" pitchFamily="34" charset="-122"/>
                <a:cs typeface="Figtree Bold" pitchFamily="34" charset="-120"/>
              </a:rPr>
              <a:t>Achieving Joyful Practice and Effective Provider Support Systems</a:t>
            </a:r>
            <a:endParaRPr lang="en-US" sz="2800" dirty="0"/>
          </a:p>
        </p:txBody>
      </p:sp>
      <p:sp>
        <p:nvSpPr>
          <p:cNvPr id="7" name="Text 5"/>
          <p:cNvSpPr/>
          <p:nvPr/>
        </p:nvSpPr>
        <p:spPr>
          <a:xfrm>
            <a:off x="507998" y="1469571"/>
            <a:ext cx="8777516" cy="4758061"/>
          </a:xfrm>
          <a:custGeom>
            <a:avLst/>
            <a:gdLst/>
            <a:ahLst/>
            <a:cxnLst/>
            <a:rect l="l" t="t" r="r" b="b"/>
            <a:pathLst>
              <a:path w="6711915" h="4297231">
                <a:moveTo>
                  <a:pt x="0" y="4297231"/>
                </a:moveTo>
                <a:lnTo>
                  <a:pt x="0" y="0"/>
                </a:lnTo>
                <a:lnTo>
                  <a:pt x="6711915" y="0"/>
                </a:lnTo>
                <a:lnTo>
                  <a:pt x="6711915" y="4297231"/>
                </a:lnTo>
                <a:lnTo>
                  <a:pt x="0" y="4297231"/>
                </a:lnTo>
              </a:path>
            </a:pathLst>
          </a:custGeom>
          <a:noFill/>
          <a:ln/>
        </p:spPr>
        <p:txBody>
          <a:bodyPr wrap="square" lIns="90000" tIns="46800" rIns="90000" bIns="46800" rtlCol="0" anchor="t"/>
          <a:lstStyle/>
          <a:p>
            <a:pPr marL="0" indent="0" algn="l">
              <a:lnSpc>
                <a:spcPct val="100000"/>
              </a:lnSpc>
              <a:spcBef>
                <a:spcPts val="1000"/>
              </a:spcBef>
              <a:buNone/>
            </a:pPr>
            <a:r>
              <a:rPr lang="en-US" sz="1800" dirty="0">
                <a:solidFill>
                  <a:srgbClr val="FFFFFF"/>
                </a:solidFill>
                <a:latin typeface="Figtree" pitchFamily="34" charset="0"/>
                <a:ea typeface="Figtree" pitchFamily="34" charset="-122"/>
                <a:cs typeface="Figtree" pitchFamily="34" charset="-120"/>
              </a:rPr>
              <a:t>Implementing Team-Based Clinical Care Time (TBCCT)</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Reduce provider burnout</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Enhance efficiency</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Improve patient care outcomes</a:t>
            </a:r>
            <a:endParaRPr lang="en-US" sz="1800" dirty="0"/>
          </a:p>
          <a:p>
            <a:pPr marL="0" indent="0" algn="l">
              <a:lnSpc>
                <a:spcPct val="100000"/>
              </a:lnSpc>
              <a:spcBef>
                <a:spcPts val="1000"/>
              </a:spcBef>
              <a:buNone/>
            </a:pPr>
            <a:r>
              <a:rPr lang="en-US" sz="1800" dirty="0">
                <a:solidFill>
                  <a:srgbClr val="FFFFFF"/>
                </a:solidFill>
                <a:latin typeface="Figtree" pitchFamily="34" charset="0"/>
                <a:ea typeface="Figtree" pitchFamily="34" charset="-122"/>
                <a:cs typeface="Figtree" pitchFamily="34" charset="-120"/>
              </a:rPr>
              <a:t>Transitioning to a Panel-Based Team Care Model</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Optimize patient access</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Improve care coordination</a:t>
            </a:r>
            <a:endParaRPr lang="en-US" sz="1800" dirty="0"/>
          </a:p>
          <a:p>
            <a:pPr marL="0" indent="0" algn="l">
              <a:lnSpc>
                <a:spcPct val="100000"/>
              </a:lnSpc>
              <a:spcBef>
                <a:spcPts val="1000"/>
              </a:spcBef>
              <a:buNone/>
            </a:pPr>
            <a:r>
              <a:rPr lang="en-US" sz="1800" dirty="0">
                <a:solidFill>
                  <a:srgbClr val="FFFFFF"/>
                </a:solidFill>
                <a:latin typeface="Figtree" pitchFamily="34" charset="0"/>
                <a:ea typeface="Figtree" pitchFamily="34" charset="-122"/>
                <a:cs typeface="Figtree" pitchFamily="34" charset="-120"/>
              </a:rPr>
              <a:t>Upskilling Lowest Wage Positions to Patient Care Navigators</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Combine various roles</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Provide comprehensive patient support</a:t>
            </a:r>
            <a:endParaRPr lang="en-US" sz="1800" dirty="0"/>
          </a:p>
          <a:p>
            <a:pPr marL="0" indent="0" algn="l">
              <a:lnSpc>
                <a:spcPct val="100000"/>
              </a:lnSpc>
              <a:spcBef>
                <a:spcPts val="1000"/>
              </a:spcBef>
              <a:buNone/>
            </a:pPr>
            <a:r>
              <a:rPr lang="en-US" sz="1800" dirty="0">
                <a:solidFill>
                  <a:srgbClr val="FFFFFF"/>
                </a:solidFill>
                <a:latin typeface="Figtree" pitchFamily="34" charset="0"/>
                <a:ea typeface="Figtree" pitchFamily="34" charset="-122"/>
                <a:cs typeface="Figtree" pitchFamily="34" charset="-120"/>
              </a:rPr>
              <a:t>Fostering a Culture of Joy and Efficiency</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Innovative team-based care</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Effective systems</a:t>
            </a:r>
            <a:endParaRPr lang="en-US" sz="1800" dirty="0"/>
          </a:p>
          <a:p>
            <a:pPr marL="0" indent="0" algn="l">
              <a:lnSpc>
                <a:spcPct val="100000"/>
              </a:lnSpc>
              <a:spcBef>
                <a:spcPts val="1000"/>
              </a:spcBef>
              <a:buNone/>
            </a:pPr>
            <a:r>
              <a:rPr lang="en-US" sz="1800" dirty="0">
                <a:solidFill>
                  <a:srgbClr val="FFFFFF"/>
                </a:solidFill>
                <a:latin typeface="Figtree" pitchFamily="34" charset="0"/>
                <a:ea typeface="Figtree" pitchFamily="34" charset="-122"/>
                <a:cs typeface="Figtree" pitchFamily="34" charset="-120"/>
              </a:rPr>
              <a:t>Building a Pathway to a Joyful Primary Care Practice</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Address physician burnout</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Tackle access challenges simultaneously</a:t>
            </a:r>
            <a:endParaRPr lang="en-US" sz="1800" dirty="0"/>
          </a:p>
        </p:txBody>
      </p:sp>
      <p:sp>
        <p:nvSpPr>
          <p:cNvPr id="8" name="Text 6"/>
          <p:cNvSpPr/>
          <p:nvPr/>
        </p:nvSpPr>
        <p:spPr>
          <a:xfrm>
            <a:off x="8026402" y="630368"/>
            <a:ext cx="3657600" cy="5591175"/>
          </a:xfrm>
          <a:custGeom>
            <a:avLst/>
            <a:gdLst/>
            <a:ahLst/>
            <a:cxnLst/>
            <a:rect l="l" t="t" r="r" b="b"/>
            <a:pathLst>
              <a:path w="3657600" h="5591175">
                <a:moveTo>
                  <a:pt x="151681" y="5591175"/>
                </a:moveTo>
                <a:cubicBezTo>
                  <a:pt x="67910" y="5591175"/>
                  <a:pt x="0" y="5523265"/>
                  <a:pt x="0" y="5439494"/>
                </a:cubicBezTo>
                <a:lnTo>
                  <a:pt x="0" y="151681"/>
                </a:lnTo>
                <a:cubicBezTo>
                  <a:pt x="0" y="67910"/>
                  <a:pt x="67910" y="0"/>
                  <a:pt x="151681" y="0"/>
                </a:cubicBezTo>
                <a:lnTo>
                  <a:pt x="3505919" y="0"/>
                </a:lnTo>
                <a:cubicBezTo>
                  <a:pt x="3589690" y="0"/>
                  <a:pt x="3657600" y="67910"/>
                  <a:pt x="3657600" y="151681"/>
                </a:cubicBezTo>
                <a:lnTo>
                  <a:pt x="3657600" y="5439494"/>
                </a:lnTo>
                <a:cubicBezTo>
                  <a:pt x="3657600" y="5523265"/>
                  <a:pt x="3589690" y="5591175"/>
                  <a:pt x="3505919" y="5591175"/>
                </a:cubicBezTo>
              </a:path>
            </a:pathLst>
          </a:custGeom>
          <a:blipFill>
            <a:blip r:embed="rId4"/>
            <a:srcRect/>
            <a:stretch/>
          </a:blipFill>
          <a:ln/>
        </p:spPr>
        <p:txBody>
          <a:bodyPr wrap="square" lIns="90000" tIns="46800" rIns="90000" bIns="46800" rtlCol="0" anchor="t"/>
          <a:lstStyle/>
          <a:p>
            <a:pPr marL="0" indent="0">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8480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0" y="0"/>
            <a:ext cx="12192000" cy="6858000"/>
          </a:xfrm>
          <a:custGeom>
            <a:avLst/>
            <a:gdLst/>
            <a:ahLst/>
            <a:cxnLst/>
            <a:rect l="l" t="t" r="r" b="b"/>
            <a:pathLst>
              <a:path w="12192000" h="6858000">
                <a:moveTo>
                  <a:pt x="0" y="6858000"/>
                </a:moveTo>
                <a:lnTo>
                  <a:pt x="0" y="0"/>
                </a:lnTo>
                <a:lnTo>
                  <a:pt x="12192000" y="0"/>
                </a:lnTo>
                <a:lnTo>
                  <a:pt x="12192000" y="6858000"/>
                </a:lnTo>
                <a:lnTo>
                  <a:pt x="0" y="6858000"/>
                </a:lnTo>
              </a:path>
            </a:pathLst>
          </a:custGeom>
          <a:solidFill>
            <a:srgbClr val="000000"/>
          </a:solidFill>
          <a:ln/>
        </p:spPr>
        <p:txBody>
          <a:bodyPr wrap="square" lIns="0" tIns="0" rIns="0" bIns="0" rtlCol="0" anchor="ctr"/>
          <a:lstStyle/>
          <a:p>
            <a:pPr marL="0" indent="0">
              <a:buNone/>
            </a:pPr>
            <a:endParaRPr lang="en-US" dirty="0"/>
          </a:p>
        </p:txBody>
      </p:sp>
      <p:sp>
        <p:nvSpPr>
          <p:cNvPr id="3" name="Text 1"/>
          <p:cNvSpPr/>
          <p:nvPr/>
        </p:nvSpPr>
        <p:spPr>
          <a:xfrm>
            <a:off x="0" y="283476"/>
            <a:ext cx="12191937" cy="6857107"/>
          </a:xfrm>
          <a:custGeom>
            <a:avLst/>
            <a:gdLst/>
            <a:ahLst/>
            <a:cxnLst/>
            <a:rect l="l" t="t" r="r" b="b"/>
            <a:pathLst>
              <a:path w="12191937" h="6857107">
                <a:moveTo>
                  <a:pt x="0" y="6857107"/>
                </a:moveTo>
                <a:lnTo>
                  <a:pt x="0" y="0"/>
                </a:lnTo>
                <a:lnTo>
                  <a:pt x="12191937" y="0"/>
                </a:lnTo>
                <a:lnTo>
                  <a:pt x="12191937" y="6857107"/>
                </a:lnTo>
                <a:lnTo>
                  <a:pt x="0" y="6857107"/>
                </a:lnTo>
              </a:path>
            </a:pathLst>
          </a:custGeom>
          <a:blipFill>
            <a:blip r:embed="rId3"/>
            <a:srcRect/>
            <a:stretch/>
          </a:blipFill>
          <a:ln/>
        </p:spPr>
        <p:txBody>
          <a:bodyPr wrap="square" lIns="0" tIns="0" rIns="0" bIns="0" rtlCol="0" anchor="ctr"/>
          <a:lstStyle/>
          <a:p>
            <a:pPr marL="0" indent="0">
              <a:buNone/>
            </a:pPr>
            <a:endParaRPr lang="en-US" dirty="0"/>
          </a:p>
        </p:txBody>
      </p:sp>
      <p:sp>
        <p:nvSpPr>
          <p:cNvPr id="4" name="Text 2"/>
          <p:cNvSpPr/>
          <p:nvPr/>
        </p:nvSpPr>
        <p:spPr>
          <a:xfrm>
            <a:off x="557282" y="1836678"/>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5" name="Text 3"/>
          <p:cNvSpPr/>
          <p:nvPr/>
        </p:nvSpPr>
        <p:spPr>
          <a:xfrm>
            <a:off x="507997" y="0"/>
            <a:ext cx="10058400" cy="1270282"/>
          </a:xfrm>
          <a:custGeom>
            <a:avLst/>
            <a:gdLst/>
            <a:ahLst/>
            <a:cxnLst/>
            <a:rect l="l" t="t" r="r" b="b"/>
            <a:pathLst>
              <a:path w="10058400" h="1270282">
                <a:moveTo>
                  <a:pt x="0" y="1270282"/>
                </a:moveTo>
                <a:lnTo>
                  <a:pt x="0" y="0"/>
                </a:lnTo>
                <a:lnTo>
                  <a:pt x="10058400" y="0"/>
                </a:lnTo>
                <a:lnTo>
                  <a:pt x="10058400" y="1270282"/>
                </a:lnTo>
                <a:lnTo>
                  <a:pt x="0" y="1270282"/>
                </a:lnTo>
              </a:path>
            </a:pathLst>
          </a:custGeom>
          <a:noFill/>
          <a:ln/>
        </p:spPr>
        <p:txBody>
          <a:bodyPr wrap="square" lIns="0" tIns="0" rIns="0" bIns="0" rtlCol="0" anchor="b"/>
          <a:lstStyle/>
          <a:p>
            <a:pPr marL="0" indent="0" algn="l">
              <a:lnSpc>
                <a:spcPct val="90000"/>
              </a:lnSpc>
              <a:buNone/>
            </a:pPr>
            <a:r>
              <a:rPr lang="en-US" sz="2800" dirty="0">
                <a:solidFill>
                  <a:srgbClr val="FFFFFF"/>
                </a:solidFill>
                <a:latin typeface="Figtree Bold" pitchFamily="34" charset="0"/>
                <a:ea typeface="Figtree Bold" pitchFamily="34" charset="-122"/>
                <a:cs typeface="Figtree Bold" pitchFamily="34" charset="-120"/>
              </a:rPr>
              <a:t>Introduction: Building a Joyful Primary Care Clinical Practice</a:t>
            </a:r>
            <a:endParaRPr lang="en-US" sz="2800" dirty="0"/>
          </a:p>
        </p:txBody>
      </p:sp>
      <p:sp>
        <p:nvSpPr>
          <p:cNvPr id="6" name="Text 4"/>
          <p:cNvSpPr/>
          <p:nvPr/>
        </p:nvSpPr>
        <p:spPr>
          <a:xfrm>
            <a:off x="507996" y="6495651"/>
            <a:ext cx="6207291" cy="182880"/>
          </a:xfrm>
          <a:custGeom>
            <a:avLst/>
            <a:gdLst/>
            <a:ahLst/>
            <a:cxnLst/>
            <a:rect l="l" t="t" r="r" b="b"/>
            <a:pathLst>
              <a:path w="6207291" h="182880">
                <a:moveTo>
                  <a:pt x="0" y="182880"/>
                </a:moveTo>
                <a:lnTo>
                  <a:pt x="0" y="0"/>
                </a:lnTo>
                <a:lnTo>
                  <a:pt x="6207291" y="0"/>
                </a:lnTo>
                <a:lnTo>
                  <a:pt x="6207291" y="182880"/>
                </a:lnTo>
                <a:lnTo>
                  <a:pt x="0" y="182880"/>
                </a:lnTo>
              </a:path>
            </a:pathLst>
          </a:custGeom>
          <a:noFill/>
          <a:ln/>
        </p:spPr>
        <p:txBody>
          <a:bodyPr wrap="square" lIns="0" tIns="0" rIns="0" bIns="0" rtlCol="0" anchor="ctr"/>
          <a:lstStyle/>
          <a:p>
            <a:pPr marL="0" indent="0" algn="l">
              <a:lnSpc>
                <a:spcPct val="90000"/>
              </a:lnSpc>
              <a:spcBef>
                <a:spcPts val="1000"/>
              </a:spcBef>
              <a:buNone/>
            </a:pPr>
            <a:r>
              <a:rPr lang="en-US" sz="1000" dirty="0">
                <a:solidFill>
                  <a:srgbClr val="A6A6A6"/>
                </a:solidFill>
                <a:latin typeface="Figtree" pitchFamily="34" charset="0"/>
                <a:ea typeface="Figtree" pitchFamily="34" charset="-122"/>
                <a:cs typeface="Figtree" pitchFamily="34" charset="-120"/>
              </a:rPr>
              <a:t>Journey to Joyful Primary Care: Transforming Practice Environments and Enhancing Care</a:t>
            </a:r>
            <a:endParaRPr lang="en-US" sz="1000" dirty="0"/>
          </a:p>
        </p:txBody>
      </p:sp>
      <p:sp>
        <p:nvSpPr>
          <p:cNvPr id="7" name="Text 5"/>
          <p:cNvSpPr/>
          <p:nvPr/>
        </p:nvSpPr>
        <p:spPr>
          <a:xfrm>
            <a:off x="507998" y="1448058"/>
            <a:ext cx="11887200" cy="91440"/>
          </a:xfrm>
          <a:custGeom>
            <a:avLst/>
            <a:gdLst/>
            <a:ahLst/>
            <a:cxnLst/>
            <a:rect l="l" t="t" r="r" b="b"/>
            <a:pathLst>
              <a:path w="11887200" h="91440">
                <a:moveTo>
                  <a:pt x="45720" y="91440"/>
                </a:moveTo>
                <a:cubicBezTo>
                  <a:pt x="20470" y="91440"/>
                  <a:pt x="0" y="70970"/>
                  <a:pt x="0" y="45720"/>
                </a:cubicBezTo>
                <a:lnTo>
                  <a:pt x="0" y="45720"/>
                </a:lnTo>
                <a:cubicBezTo>
                  <a:pt x="0" y="20470"/>
                  <a:pt x="20470" y="0"/>
                  <a:pt x="45720" y="0"/>
                </a:cubicBezTo>
                <a:lnTo>
                  <a:pt x="11841480" y="0"/>
                </a:lnTo>
                <a:cubicBezTo>
                  <a:pt x="11866730" y="0"/>
                  <a:pt x="11887200" y="20470"/>
                  <a:pt x="11887200" y="45720"/>
                </a:cubicBezTo>
                <a:lnTo>
                  <a:pt x="11887200" y="45720"/>
                </a:lnTo>
                <a:cubicBezTo>
                  <a:pt x="11887200" y="70970"/>
                  <a:pt x="11866730" y="91440"/>
                  <a:pt x="11841480" y="91440"/>
                </a:cubicBezTo>
              </a:path>
            </a:pathLst>
          </a:custGeom>
          <a:solidFill>
            <a:srgbClr val="000000"/>
          </a:solidFill>
          <a:ln/>
        </p:spPr>
        <p:txBody>
          <a:bodyPr wrap="square" lIns="90000" tIns="46800" rIns="90000" bIns="46800" rtlCol="0" anchor="ctr"/>
          <a:lstStyle/>
          <a:p>
            <a:pPr marL="0" indent="0" algn="ctr">
              <a:lnSpc>
                <a:spcPct val="100000"/>
              </a:lnSpc>
              <a:buNone/>
            </a:pPr>
            <a:endParaRPr lang="en-US" sz="1800" dirty="0"/>
          </a:p>
        </p:txBody>
      </p:sp>
      <p:sp>
        <p:nvSpPr>
          <p:cNvPr id="8" name="Text 6"/>
          <p:cNvSpPr/>
          <p:nvPr/>
        </p:nvSpPr>
        <p:spPr>
          <a:xfrm>
            <a:off x="507996" y="1459960"/>
            <a:ext cx="11226290" cy="91440"/>
          </a:xfrm>
          <a:custGeom>
            <a:avLst/>
            <a:gdLst/>
            <a:ahLst/>
            <a:cxnLst/>
            <a:rect l="l" t="t" r="r" b="b"/>
            <a:pathLst>
              <a:path w="11226290" h="91440">
                <a:moveTo>
                  <a:pt x="45720" y="91440"/>
                </a:moveTo>
                <a:cubicBezTo>
                  <a:pt x="20470" y="91440"/>
                  <a:pt x="0" y="70970"/>
                  <a:pt x="0" y="45720"/>
                </a:cubicBezTo>
                <a:lnTo>
                  <a:pt x="0" y="45720"/>
                </a:lnTo>
                <a:cubicBezTo>
                  <a:pt x="0" y="20470"/>
                  <a:pt x="20470" y="0"/>
                  <a:pt x="45720" y="0"/>
                </a:cubicBezTo>
                <a:lnTo>
                  <a:pt x="11180570" y="0"/>
                </a:lnTo>
                <a:cubicBezTo>
                  <a:pt x="11205820" y="0"/>
                  <a:pt x="11226290" y="20470"/>
                  <a:pt x="11226290" y="45720"/>
                </a:cubicBezTo>
                <a:lnTo>
                  <a:pt x="11226290" y="45720"/>
                </a:lnTo>
                <a:cubicBezTo>
                  <a:pt x="11226290" y="70970"/>
                  <a:pt x="11205820" y="91440"/>
                  <a:pt x="11180570" y="91440"/>
                </a:cubicBezTo>
              </a:path>
            </a:pathLst>
          </a:custGeom>
          <a:solidFill>
            <a:srgbClr val="11650A">
              <a:alpha val="30196"/>
            </a:srgbClr>
          </a:solidFill>
          <a:ln/>
        </p:spPr>
        <p:txBody>
          <a:bodyPr wrap="square" lIns="90000" tIns="46800" rIns="90000" bIns="46800" rtlCol="0" anchor="ctr"/>
          <a:lstStyle/>
          <a:p>
            <a:pPr marL="0" indent="0" algn="ctr">
              <a:lnSpc>
                <a:spcPct val="100000"/>
              </a:lnSpc>
              <a:buNone/>
            </a:pPr>
            <a:endParaRPr lang="en-US" sz="1800" dirty="0"/>
          </a:p>
        </p:txBody>
      </p:sp>
      <p:sp>
        <p:nvSpPr>
          <p:cNvPr id="9" name="Text 7"/>
          <p:cNvSpPr/>
          <p:nvPr/>
        </p:nvSpPr>
        <p:spPr>
          <a:xfrm>
            <a:off x="557282" y="1836678"/>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10" name="Text 8"/>
          <p:cNvSpPr/>
          <p:nvPr/>
        </p:nvSpPr>
        <p:spPr>
          <a:xfrm>
            <a:off x="666739" y="2987109"/>
            <a:ext cx="1828800" cy="3194180"/>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Building a joyful primary care practice starts with TBCCT.</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Focus on collaborative care and shared responsibilities.</a:t>
            </a:r>
            <a:endParaRPr lang="en-US" sz="1200" dirty="0"/>
          </a:p>
        </p:txBody>
      </p:sp>
      <p:sp>
        <p:nvSpPr>
          <p:cNvPr id="11" name="Text 9"/>
          <p:cNvSpPr/>
          <p:nvPr/>
        </p:nvSpPr>
        <p:spPr>
          <a:xfrm>
            <a:off x="665745" y="2471778"/>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Foundational Phase: Implementing Team-Based Clinical Care Time (TBCCT)</a:t>
            </a:r>
            <a:endParaRPr lang="en-US" sz="1200" dirty="0"/>
          </a:p>
        </p:txBody>
      </p:sp>
      <p:sp>
        <p:nvSpPr>
          <p:cNvPr id="12" name="Text 10"/>
          <p:cNvSpPr/>
          <p:nvPr/>
        </p:nvSpPr>
        <p:spPr>
          <a:xfrm>
            <a:off x="666739" y="1631407"/>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01</a:t>
            </a:r>
            <a:endParaRPr lang="en-US" sz="1100" dirty="0"/>
          </a:p>
        </p:txBody>
      </p:sp>
      <p:sp>
        <p:nvSpPr>
          <p:cNvPr id="13" name="Text 11"/>
          <p:cNvSpPr/>
          <p:nvPr/>
        </p:nvSpPr>
        <p:spPr>
          <a:xfrm>
            <a:off x="2814961" y="1826067"/>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14" name="Text 12"/>
          <p:cNvSpPr/>
          <p:nvPr/>
        </p:nvSpPr>
        <p:spPr>
          <a:xfrm>
            <a:off x="2813027" y="1826067"/>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15" name="Text 13"/>
          <p:cNvSpPr/>
          <p:nvPr/>
        </p:nvSpPr>
        <p:spPr>
          <a:xfrm>
            <a:off x="2924418" y="2501132"/>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Enhance patient access.</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Strengthen provider support systems.</a:t>
            </a:r>
            <a:endParaRPr lang="en-US" sz="1200" dirty="0"/>
          </a:p>
        </p:txBody>
      </p:sp>
      <p:sp>
        <p:nvSpPr>
          <p:cNvPr id="16" name="Text 14"/>
          <p:cNvSpPr/>
          <p:nvPr/>
        </p:nvSpPr>
        <p:spPr>
          <a:xfrm>
            <a:off x="2924418" y="2047678"/>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Transition to Panel-Based Team Care</a:t>
            </a:r>
            <a:endParaRPr lang="en-US" sz="1200" dirty="0"/>
          </a:p>
        </p:txBody>
      </p:sp>
      <p:sp>
        <p:nvSpPr>
          <p:cNvPr id="17" name="Text 15"/>
          <p:cNvSpPr/>
          <p:nvPr/>
        </p:nvSpPr>
        <p:spPr>
          <a:xfrm>
            <a:off x="2924418" y="1620796"/>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02</a:t>
            </a:r>
            <a:endParaRPr lang="en-US" sz="1100" dirty="0"/>
          </a:p>
        </p:txBody>
      </p:sp>
      <p:sp>
        <p:nvSpPr>
          <p:cNvPr id="18" name="Text 16"/>
          <p:cNvSpPr/>
          <p:nvPr/>
        </p:nvSpPr>
        <p:spPr>
          <a:xfrm>
            <a:off x="5072640" y="1815456"/>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19" name="Text 17"/>
          <p:cNvSpPr/>
          <p:nvPr/>
        </p:nvSpPr>
        <p:spPr>
          <a:xfrm>
            <a:off x="5068772" y="1815456"/>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20" name="Text 18"/>
          <p:cNvSpPr/>
          <p:nvPr/>
        </p:nvSpPr>
        <p:spPr>
          <a:xfrm>
            <a:off x="5182097" y="2490521"/>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Streamline patient care processes.</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Improve efficiency with upskilled roles.</a:t>
            </a:r>
            <a:endParaRPr lang="en-US" sz="1200" dirty="0"/>
          </a:p>
        </p:txBody>
      </p:sp>
      <p:sp>
        <p:nvSpPr>
          <p:cNvPr id="21" name="Text 19"/>
          <p:cNvSpPr/>
          <p:nvPr/>
        </p:nvSpPr>
        <p:spPr>
          <a:xfrm>
            <a:off x="5182097" y="2037067"/>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Upskilling to Patient Care Navigators</a:t>
            </a:r>
            <a:endParaRPr lang="en-US" sz="1200" dirty="0"/>
          </a:p>
        </p:txBody>
      </p:sp>
      <p:sp>
        <p:nvSpPr>
          <p:cNvPr id="22" name="Text 20"/>
          <p:cNvSpPr/>
          <p:nvPr/>
        </p:nvSpPr>
        <p:spPr>
          <a:xfrm>
            <a:off x="5182097" y="1610185"/>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03</a:t>
            </a:r>
            <a:endParaRPr lang="en-US" sz="1100" dirty="0"/>
          </a:p>
        </p:txBody>
      </p:sp>
      <p:sp>
        <p:nvSpPr>
          <p:cNvPr id="23" name="Text 21"/>
          <p:cNvSpPr/>
          <p:nvPr/>
        </p:nvSpPr>
        <p:spPr>
          <a:xfrm>
            <a:off x="7330319" y="1804845"/>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24" name="Text 22"/>
          <p:cNvSpPr/>
          <p:nvPr/>
        </p:nvSpPr>
        <p:spPr>
          <a:xfrm>
            <a:off x="7330319" y="1804845"/>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25" name="Text 23"/>
          <p:cNvSpPr/>
          <p:nvPr/>
        </p:nvSpPr>
        <p:spPr>
          <a:xfrm>
            <a:off x="7439776" y="2479910"/>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Grow staff for new roles.</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Support physicians for effective care delivery.</a:t>
            </a:r>
            <a:endParaRPr lang="en-US" sz="1200" dirty="0"/>
          </a:p>
        </p:txBody>
      </p:sp>
      <p:sp>
        <p:nvSpPr>
          <p:cNvPr id="26" name="Text 24"/>
          <p:cNvSpPr/>
          <p:nvPr/>
        </p:nvSpPr>
        <p:spPr>
          <a:xfrm>
            <a:off x="7439776" y="2026456"/>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Creating a Total Clinic Approach</a:t>
            </a:r>
            <a:endParaRPr lang="en-US" sz="1200" dirty="0"/>
          </a:p>
        </p:txBody>
      </p:sp>
      <p:sp>
        <p:nvSpPr>
          <p:cNvPr id="27" name="Text 25"/>
          <p:cNvSpPr/>
          <p:nvPr/>
        </p:nvSpPr>
        <p:spPr>
          <a:xfrm>
            <a:off x="7439776" y="1599574"/>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04</a:t>
            </a:r>
            <a:endParaRPr lang="en-US" sz="1100" dirty="0"/>
          </a:p>
        </p:txBody>
      </p:sp>
      <p:sp>
        <p:nvSpPr>
          <p:cNvPr id="28" name="Text 26"/>
          <p:cNvSpPr/>
          <p:nvPr/>
        </p:nvSpPr>
        <p:spPr>
          <a:xfrm>
            <a:off x="9587998" y="1794234"/>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29" name="Text 27"/>
          <p:cNvSpPr/>
          <p:nvPr/>
        </p:nvSpPr>
        <p:spPr>
          <a:xfrm>
            <a:off x="9587998" y="1794233"/>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30" name="Text 28"/>
          <p:cNvSpPr/>
          <p:nvPr/>
        </p:nvSpPr>
        <p:spPr>
          <a:xfrm>
            <a:off x="9697455" y="2469299"/>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Combat physician burnout.</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Address primary care access challenges.</a:t>
            </a:r>
            <a:endParaRPr lang="en-US" sz="1200" dirty="0"/>
          </a:p>
        </p:txBody>
      </p:sp>
      <p:sp>
        <p:nvSpPr>
          <p:cNvPr id="31" name="Text 29"/>
          <p:cNvSpPr/>
          <p:nvPr/>
        </p:nvSpPr>
        <p:spPr>
          <a:xfrm>
            <a:off x="9697455" y="2015845"/>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Innovative Team-Based Care</a:t>
            </a:r>
            <a:endParaRPr lang="en-US" sz="1200" dirty="0"/>
          </a:p>
        </p:txBody>
      </p:sp>
      <p:sp>
        <p:nvSpPr>
          <p:cNvPr id="32" name="Text 30"/>
          <p:cNvSpPr/>
          <p:nvPr/>
        </p:nvSpPr>
        <p:spPr>
          <a:xfrm>
            <a:off x="9697455" y="1588963"/>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05</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0" y="0"/>
            <a:ext cx="12192000" cy="7141029"/>
          </a:xfrm>
          <a:custGeom>
            <a:avLst/>
            <a:gdLst/>
            <a:ahLst/>
            <a:cxnLst/>
            <a:rect l="l" t="t" r="r" b="b"/>
            <a:pathLst>
              <a:path w="12192000" h="6858000">
                <a:moveTo>
                  <a:pt x="0" y="6858000"/>
                </a:moveTo>
                <a:lnTo>
                  <a:pt x="0" y="0"/>
                </a:lnTo>
                <a:lnTo>
                  <a:pt x="12192000" y="0"/>
                </a:lnTo>
                <a:lnTo>
                  <a:pt x="12192000" y="6858000"/>
                </a:lnTo>
                <a:lnTo>
                  <a:pt x="0" y="6858000"/>
                </a:lnTo>
              </a:path>
            </a:pathLst>
          </a:custGeom>
          <a:solidFill>
            <a:srgbClr val="000000"/>
          </a:solidFill>
          <a:ln/>
        </p:spPr>
        <p:txBody>
          <a:bodyPr wrap="square" lIns="0" tIns="0" rIns="0" bIns="0" rtlCol="0" anchor="ctr"/>
          <a:lstStyle/>
          <a:p>
            <a:pPr marL="0" indent="0">
              <a:buNone/>
            </a:pPr>
            <a:endParaRPr lang="en-US" dirty="0"/>
          </a:p>
        </p:txBody>
      </p:sp>
      <p:sp>
        <p:nvSpPr>
          <p:cNvPr id="7" name="Text 5"/>
          <p:cNvSpPr/>
          <p:nvPr/>
        </p:nvSpPr>
        <p:spPr>
          <a:xfrm>
            <a:off x="507997" y="1967697"/>
            <a:ext cx="2603488" cy="4185154"/>
          </a:xfrm>
          <a:custGeom>
            <a:avLst/>
            <a:gdLst/>
            <a:ahLst/>
            <a:cxnLst/>
            <a:rect l="l" t="t" r="r" b="b"/>
            <a:pathLst>
              <a:path w="2603488" h="4185154">
                <a:moveTo>
                  <a:pt x="92372" y="4185154"/>
                </a:moveTo>
                <a:cubicBezTo>
                  <a:pt x="41356" y="4185154"/>
                  <a:pt x="0" y="4143798"/>
                  <a:pt x="0" y="4092782"/>
                </a:cubicBezTo>
                <a:lnTo>
                  <a:pt x="0" y="92372"/>
                </a:lnTo>
                <a:cubicBezTo>
                  <a:pt x="0" y="41356"/>
                  <a:pt x="41356" y="0"/>
                  <a:pt x="92372" y="0"/>
                </a:cubicBezTo>
                <a:lnTo>
                  <a:pt x="2511116" y="0"/>
                </a:lnTo>
                <a:cubicBezTo>
                  <a:pt x="2562132" y="0"/>
                  <a:pt x="2603488" y="41356"/>
                  <a:pt x="2603488" y="92372"/>
                </a:cubicBezTo>
                <a:lnTo>
                  <a:pt x="2603488" y="4092782"/>
                </a:lnTo>
                <a:cubicBezTo>
                  <a:pt x="2603488" y="4143798"/>
                  <a:pt x="2562132" y="4185154"/>
                  <a:pt x="2511116" y="4185154"/>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16" name="Text 14"/>
          <p:cNvSpPr/>
          <p:nvPr/>
        </p:nvSpPr>
        <p:spPr>
          <a:xfrm>
            <a:off x="507996" y="1967419"/>
            <a:ext cx="8572521" cy="4185154"/>
          </a:xfrm>
          <a:custGeom>
            <a:avLst/>
            <a:gdLst/>
            <a:ahLst/>
            <a:cxnLst/>
            <a:rect l="l" t="t" r="r" b="b"/>
            <a:pathLst>
              <a:path w="2603488" h="4185154">
                <a:moveTo>
                  <a:pt x="92372" y="4185154"/>
                </a:moveTo>
                <a:cubicBezTo>
                  <a:pt x="41356" y="4185154"/>
                  <a:pt x="0" y="4143798"/>
                  <a:pt x="0" y="4092782"/>
                </a:cubicBezTo>
                <a:lnTo>
                  <a:pt x="0" y="92372"/>
                </a:lnTo>
                <a:cubicBezTo>
                  <a:pt x="0" y="41356"/>
                  <a:pt x="41356" y="0"/>
                  <a:pt x="92372" y="0"/>
                </a:cubicBezTo>
                <a:lnTo>
                  <a:pt x="2511116" y="0"/>
                </a:lnTo>
                <a:cubicBezTo>
                  <a:pt x="2562132" y="0"/>
                  <a:pt x="2603488" y="41356"/>
                  <a:pt x="2603488" y="92372"/>
                </a:cubicBezTo>
                <a:lnTo>
                  <a:pt x="2603488" y="4092782"/>
                </a:lnTo>
                <a:cubicBezTo>
                  <a:pt x="2603488" y="4143798"/>
                  <a:pt x="2562132" y="4185154"/>
                  <a:pt x="2511116" y="4185154"/>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18" name="Text 16"/>
          <p:cNvSpPr/>
          <p:nvPr/>
        </p:nvSpPr>
        <p:spPr>
          <a:xfrm>
            <a:off x="874504" y="2040705"/>
            <a:ext cx="10707895" cy="3267843"/>
          </a:xfrm>
          <a:custGeom>
            <a:avLst/>
            <a:gdLst/>
            <a:ahLst/>
            <a:cxnLst/>
            <a:rect l="l" t="t" r="r" b="b"/>
            <a:pathLst>
              <a:path w="2283878" h="3267843">
                <a:moveTo>
                  <a:pt x="0" y="3267843"/>
                </a:moveTo>
                <a:lnTo>
                  <a:pt x="0" y="0"/>
                </a:lnTo>
                <a:lnTo>
                  <a:pt x="2283878" y="0"/>
                </a:lnTo>
                <a:lnTo>
                  <a:pt x="2283878" y="3267843"/>
                </a:lnTo>
                <a:lnTo>
                  <a:pt x="0" y="3267843"/>
                </a:lnTo>
              </a:path>
            </a:pathLst>
          </a:custGeom>
          <a:noFill/>
          <a:ln/>
        </p:spPr>
        <p:txBody>
          <a:bodyPr wrap="square" lIns="0" tIns="0" rIns="0" bIns="0" rtlCol="0" anchor="t"/>
          <a:lstStyle/>
          <a:p>
            <a:pPr marL="0" indent="0" algn="l">
              <a:lnSpc>
                <a:spcPct val="100000"/>
              </a:lnSpc>
              <a:spcBef>
                <a:spcPts val="1000"/>
              </a:spcBef>
              <a:buNone/>
            </a:pPr>
            <a:r>
              <a:rPr lang="en-US" sz="2400" b="1" dirty="0">
                <a:solidFill>
                  <a:srgbClr val="FFFFFF"/>
                </a:solidFill>
                <a:latin typeface="Figtree" pitchFamily="34" charset="0"/>
                <a:ea typeface="Figtree" pitchFamily="34" charset="-122"/>
                <a:cs typeface="Figtree" pitchFamily="34" charset="-120"/>
              </a:rPr>
              <a:t>Staff Turnover:	 High staff turnover rates impacting continuity of care and 			organizational stability.</a:t>
            </a:r>
            <a:endParaRPr lang="en-US" sz="2400" b="1" dirty="0"/>
          </a:p>
          <a:p>
            <a:pPr marL="0" indent="0" algn="l">
              <a:lnSpc>
                <a:spcPct val="100000"/>
              </a:lnSpc>
              <a:spcBef>
                <a:spcPts val="1000"/>
              </a:spcBef>
              <a:buNone/>
            </a:pPr>
            <a:r>
              <a:rPr lang="en-US" sz="2400" b="1" dirty="0">
                <a:solidFill>
                  <a:srgbClr val="FFFFFF"/>
                </a:solidFill>
                <a:latin typeface="Figtree" pitchFamily="34" charset="0"/>
                <a:ea typeface="Figtree" pitchFamily="34" charset="-122"/>
                <a:cs typeface="Figtree" pitchFamily="34" charset="-120"/>
              </a:rPr>
              <a:t>Patient Complaints: 	Addressing patient dissatisfaction and discontent to improve 			overall care quality.</a:t>
            </a:r>
            <a:endParaRPr lang="en-US" sz="2400" b="1" dirty="0"/>
          </a:p>
          <a:p>
            <a:pPr marL="0" indent="0" algn="l">
              <a:lnSpc>
                <a:spcPct val="100000"/>
              </a:lnSpc>
              <a:spcBef>
                <a:spcPts val="1000"/>
              </a:spcBef>
              <a:buNone/>
            </a:pPr>
            <a:r>
              <a:rPr lang="en-US" sz="2400" b="1" dirty="0">
                <a:solidFill>
                  <a:srgbClr val="FFFFFF"/>
                </a:solidFill>
                <a:latin typeface="Figtree" pitchFamily="34" charset="0"/>
                <a:ea typeface="Figtree" pitchFamily="34" charset="-122"/>
                <a:cs typeface="Figtree" pitchFamily="34" charset="-120"/>
              </a:rPr>
              <a:t>Revenue Sources:	Ensuring sustainable revenue streams to support effective 			healthcare services.</a:t>
            </a:r>
            <a:endParaRPr lang="en-US" sz="2400" b="1" dirty="0"/>
          </a:p>
          <a:p>
            <a:pPr marL="0" indent="0" algn="l">
              <a:lnSpc>
                <a:spcPct val="100000"/>
              </a:lnSpc>
              <a:spcBef>
                <a:spcPts val="1000"/>
              </a:spcBef>
              <a:buNone/>
            </a:pPr>
            <a:r>
              <a:rPr lang="en-US" sz="2400" b="1" dirty="0">
                <a:solidFill>
                  <a:srgbClr val="FFFFFF"/>
                </a:solidFill>
                <a:latin typeface="Figtree" pitchFamily="34" charset="0"/>
                <a:ea typeface="Figtree" pitchFamily="34" charset="-122"/>
                <a:cs typeface="Figtree" pitchFamily="34" charset="-120"/>
              </a:rPr>
              <a:t>Access Barriers: 	Overcoming obstacles that limit patient access to essential			healthcare services.</a:t>
            </a:r>
            <a:endParaRPr lang="en-US" sz="2400" b="1" dirty="0"/>
          </a:p>
          <a:p>
            <a:pPr marL="0" indent="0" algn="l">
              <a:lnSpc>
                <a:spcPct val="100000"/>
              </a:lnSpc>
              <a:spcBef>
                <a:spcPts val="1000"/>
              </a:spcBef>
              <a:buNone/>
            </a:pPr>
            <a:r>
              <a:rPr lang="en-US" sz="2400" b="1" dirty="0">
                <a:solidFill>
                  <a:srgbClr val="FFFFFF"/>
                </a:solidFill>
                <a:latin typeface="Figtree" pitchFamily="34" charset="0"/>
                <a:ea typeface="Figtree" pitchFamily="34" charset="-122"/>
                <a:cs typeface="Figtree" pitchFamily="34" charset="-120"/>
              </a:rPr>
              <a:t>Inefficiencies:		 Identifying and resolving inefficiencies in scheduling, 				workflows, and patient intake procedures.</a:t>
            </a:r>
            <a:endParaRPr lang="en-US" sz="2400" b="1" dirty="0"/>
          </a:p>
        </p:txBody>
      </p:sp>
      <p:sp>
        <p:nvSpPr>
          <p:cNvPr id="24" name="Text 22"/>
          <p:cNvSpPr/>
          <p:nvPr/>
        </p:nvSpPr>
        <p:spPr>
          <a:xfrm>
            <a:off x="507997" y="0"/>
            <a:ext cx="10058400" cy="1270282"/>
          </a:xfrm>
          <a:custGeom>
            <a:avLst/>
            <a:gdLst/>
            <a:ahLst/>
            <a:cxnLst/>
            <a:rect l="l" t="t" r="r" b="b"/>
            <a:pathLst>
              <a:path w="10058400" h="1270282">
                <a:moveTo>
                  <a:pt x="0" y="1270282"/>
                </a:moveTo>
                <a:lnTo>
                  <a:pt x="0" y="0"/>
                </a:lnTo>
                <a:lnTo>
                  <a:pt x="10058400" y="0"/>
                </a:lnTo>
                <a:lnTo>
                  <a:pt x="10058400" y="1270282"/>
                </a:lnTo>
                <a:lnTo>
                  <a:pt x="0" y="1270282"/>
                </a:lnTo>
              </a:path>
            </a:pathLst>
          </a:custGeom>
          <a:noFill/>
          <a:ln/>
        </p:spPr>
        <p:txBody>
          <a:bodyPr wrap="square" lIns="0" tIns="0" rIns="0" bIns="0" rtlCol="0" anchor="b"/>
          <a:lstStyle/>
          <a:p>
            <a:pPr marL="0" indent="0" algn="l">
              <a:lnSpc>
                <a:spcPct val="90000"/>
              </a:lnSpc>
              <a:buNone/>
            </a:pPr>
            <a:r>
              <a:rPr lang="en-US" sz="2800" dirty="0">
                <a:solidFill>
                  <a:srgbClr val="FFFFFF"/>
                </a:solidFill>
                <a:latin typeface="Figtree Bold" pitchFamily="34" charset="0"/>
                <a:ea typeface="Figtree Bold" pitchFamily="34" charset="-122"/>
                <a:cs typeface="Figtree Bold" pitchFamily="34" charset="-120"/>
              </a:rPr>
              <a:t>Understanding the Challenges in Healthcare Delivery At FQHC</a:t>
            </a:r>
            <a:endParaRPr lang="en-US" sz="2800" dirty="0"/>
          </a:p>
        </p:txBody>
      </p:sp>
      <p:sp>
        <p:nvSpPr>
          <p:cNvPr id="25" name="Text 23"/>
          <p:cNvSpPr/>
          <p:nvPr/>
        </p:nvSpPr>
        <p:spPr>
          <a:xfrm>
            <a:off x="507996" y="6495651"/>
            <a:ext cx="6207291" cy="182880"/>
          </a:xfrm>
          <a:custGeom>
            <a:avLst/>
            <a:gdLst/>
            <a:ahLst/>
            <a:cxnLst/>
            <a:rect l="l" t="t" r="r" b="b"/>
            <a:pathLst>
              <a:path w="6207291" h="182880">
                <a:moveTo>
                  <a:pt x="0" y="182880"/>
                </a:moveTo>
                <a:lnTo>
                  <a:pt x="0" y="0"/>
                </a:lnTo>
                <a:lnTo>
                  <a:pt x="6207291" y="0"/>
                </a:lnTo>
                <a:lnTo>
                  <a:pt x="6207291" y="182880"/>
                </a:lnTo>
                <a:lnTo>
                  <a:pt x="0" y="182880"/>
                </a:lnTo>
              </a:path>
            </a:pathLst>
          </a:custGeom>
          <a:noFill/>
          <a:ln/>
        </p:spPr>
        <p:txBody>
          <a:bodyPr wrap="square" lIns="0" tIns="0" rIns="0" bIns="0" rtlCol="0" anchor="ctr"/>
          <a:lstStyle/>
          <a:p>
            <a:pPr marL="0" indent="0" algn="l">
              <a:lnSpc>
                <a:spcPct val="90000"/>
              </a:lnSpc>
              <a:spcBef>
                <a:spcPts val="1000"/>
              </a:spcBef>
              <a:buNone/>
            </a:pPr>
            <a:r>
              <a:rPr lang="en-US" sz="1000" dirty="0">
                <a:solidFill>
                  <a:srgbClr val="A6A6A6"/>
                </a:solidFill>
                <a:latin typeface="Figtree" pitchFamily="34" charset="0"/>
                <a:ea typeface="Figtree" pitchFamily="34" charset="-122"/>
                <a:cs typeface="Figtree" pitchFamily="34" charset="-120"/>
              </a:rPr>
              <a:t>Journey to Joyful Primary Care: Transforming Practice Environments and Enhancing Care</a:t>
            </a:r>
            <a:endParaRPr lang="en-US" sz="1000" dirty="0"/>
          </a:p>
        </p:txBody>
      </p:sp>
      <p:sp>
        <p:nvSpPr>
          <p:cNvPr id="26" name="Text 24"/>
          <p:cNvSpPr/>
          <p:nvPr/>
        </p:nvSpPr>
        <p:spPr>
          <a:xfrm>
            <a:off x="507998" y="1448058"/>
            <a:ext cx="11887200" cy="91440"/>
          </a:xfrm>
          <a:custGeom>
            <a:avLst/>
            <a:gdLst/>
            <a:ahLst/>
            <a:cxnLst/>
            <a:rect l="l" t="t" r="r" b="b"/>
            <a:pathLst>
              <a:path w="11887200" h="91440">
                <a:moveTo>
                  <a:pt x="45720" y="91440"/>
                </a:moveTo>
                <a:cubicBezTo>
                  <a:pt x="20470" y="91440"/>
                  <a:pt x="0" y="70970"/>
                  <a:pt x="0" y="45720"/>
                </a:cubicBezTo>
                <a:lnTo>
                  <a:pt x="0" y="45720"/>
                </a:lnTo>
                <a:cubicBezTo>
                  <a:pt x="0" y="20470"/>
                  <a:pt x="20470" y="0"/>
                  <a:pt x="45720" y="0"/>
                </a:cubicBezTo>
                <a:lnTo>
                  <a:pt x="11841480" y="0"/>
                </a:lnTo>
                <a:cubicBezTo>
                  <a:pt x="11866730" y="0"/>
                  <a:pt x="11887200" y="20470"/>
                  <a:pt x="11887200" y="45720"/>
                </a:cubicBezTo>
                <a:lnTo>
                  <a:pt x="11887200" y="45720"/>
                </a:lnTo>
                <a:cubicBezTo>
                  <a:pt x="11887200" y="70970"/>
                  <a:pt x="11866730" y="91440"/>
                  <a:pt x="11841480" y="91440"/>
                </a:cubicBezTo>
              </a:path>
            </a:pathLst>
          </a:custGeom>
          <a:solidFill>
            <a:srgbClr val="000000"/>
          </a:solidFill>
          <a:ln/>
        </p:spPr>
        <p:txBody>
          <a:bodyPr wrap="square" lIns="90000" tIns="46800" rIns="90000" bIns="46800" rtlCol="0" anchor="ctr"/>
          <a:lstStyle/>
          <a:p>
            <a:pPr marL="0" indent="0" algn="ctr">
              <a:lnSpc>
                <a:spcPct val="100000"/>
              </a:lnSpc>
              <a:buNone/>
            </a:pPr>
            <a:endParaRPr lang="en-US" sz="1800" dirty="0"/>
          </a:p>
        </p:txBody>
      </p:sp>
      <p:sp>
        <p:nvSpPr>
          <p:cNvPr id="27" name="Text 25"/>
          <p:cNvSpPr/>
          <p:nvPr/>
        </p:nvSpPr>
        <p:spPr>
          <a:xfrm>
            <a:off x="507998" y="1448058"/>
            <a:ext cx="11176004" cy="91440"/>
          </a:xfrm>
          <a:custGeom>
            <a:avLst/>
            <a:gdLst/>
            <a:ahLst/>
            <a:cxnLst/>
            <a:rect l="l" t="t" r="r" b="b"/>
            <a:pathLst>
              <a:path w="11176004" h="91440">
                <a:moveTo>
                  <a:pt x="45720" y="91440"/>
                </a:moveTo>
                <a:cubicBezTo>
                  <a:pt x="20470" y="91440"/>
                  <a:pt x="0" y="70970"/>
                  <a:pt x="0" y="45720"/>
                </a:cubicBezTo>
                <a:lnTo>
                  <a:pt x="0" y="45720"/>
                </a:lnTo>
                <a:cubicBezTo>
                  <a:pt x="0" y="20470"/>
                  <a:pt x="20470" y="0"/>
                  <a:pt x="45720" y="0"/>
                </a:cubicBezTo>
                <a:lnTo>
                  <a:pt x="11130284" y="0"/>
                </a:lnTo>
                <a:cubicBezTo>
                  <a:pt x="11155534" y="0"/>
                  <a:pt x="11176004" y="20470"/>
                  <a:pt x="11176004" y="45720"/>
                </a:cubicBezTo>
                <a:lnTo>
                  <a:pt x="11176004" y="45720"/>
                </a:lnTo>
                <a:cubicBezTo>
                  <a:pt x="11176004" y="70970"/>
                  <a:pt x="11155534" y="91440"/>
                  <a:pt x="11130284" y="91440"/>
                </a:cubicBezTo>
              </a:path>
            </a:pathLst>
          </a:custGeom>
          <a:solidFill>
            <a:srgbClr val="11650A">
              <a:alpha val="30196"/>
            </a:srgbClr>
          </a:solidFill>
          <a:ln/>
        </p:spPr>
        <p:txBody>
          <a:bodyPr wrap="square" lIns="90000" tIns="46800" rIns="90000" bIns="46800" rtlCol="0" anchor="ctr"/>
          <a:lstStyle/>
          <a:p>
            <a:pPr marL="0" indent="0" algn="ctr">
              <a:lnSpc>
                <a:spcPct val="100000"/>
              </a:lnSpc>
              <a:buNone/>
            </a:pP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0" y="0"/>
            <a:ext cx="12192000" cy="6858000"/>
          </a:xfrm>
          <a:custGeom>
            <a:avLst/>
            <a:gdLst/>
            <a:ahLst/>
            <a:cxnLst/>
            <a:rect l="l" t="t" r="r" b="b"/>
            <a:pathLst>
              <a:path w="12192000" h="6858000">
                <a:moveTo>
                  <a:pt x="0" y="6858000"/>
                </a:moveTo>
                <a:lnTo>
                  <a:pt x="0" y="0"/>
                </a:lnTo>
                <a:lnTo>
                  <a:pt x="12192000" y="0"/>
                </a:lnTo>
                <a:lnTo>
                  <a:pt x="12192000" y="6858000"/>
                </a:lnTo>
                <a:lnTo>
                  <a:pt x="0" y="6858000"/>
                </a:lnTo>
              </a:path>
            </a:pathLst>
          </a:custGeom>
          <a:solidFill>
            <a:srgbClr val="000000"/>
          </a:solidFill>
          <a:ln/>
        </p:spPr>
        <p:txBody>
          <a:bodyPr wrap="square" lIns="0" tIns="0" rIns="0" bIns="0" rtlCol="0" anchor="ctr"/>
          <a:lstStyle/>
          <a:p>
            <a:pPr marL="0" indent="0">
              <a:buNone/>
            </a:pPr>
            <a:endParaRPr lang="en-US" dirty="0"/>
          </a:p>
        </p:txBody>
      </p:sp>
      <p:sp>
        <p:nvSpPr>
          <p:cNvPr id="3" name="Text 1"/>
          <p:cNvSpPr/>
          <p:nvPr/>
        </p:nvSpPr>
        <p:spPr>
          <a:xfrm>
            <a:off x="1" y="447"/>
            <a:ext cx="12191937" cy="6857107"/>
          </a:xfrm>
          <a:custGeom>
            <a:avLst/>
            <a:gdLst/>
            <a:ahLst/>
            <a:cxnLst/>
            <a:rect l="l" t="t" r="r" b="b"/>
            <a:pathLst>
              <a:path w="12191937" h="6857107">
                <a:moveTo>
                  <a:pt x="0" y="6857107"/>
                </a:moveTo>
                <a:lnTo>
                  <a:pt x="0" y="0"/>
                </a:lnTo>
                <a:lnTo>
                  <a:pt x="12191937" y="0"/>
                </a:lnTo>
                <a:lnTo>
                  <a:pt x="12191937" y="6857107"/>
                </a:lnTo>
                <a:lnTo>
                  <a:pt x="0" y="6857107"/>
                </a:lnTo>
              </a:path>
            </a:pathLst>
          </a:custGeom>
          <a:blipFill>
            <a:blip r:embed="rId3"/>
            <a:srcRect/>
            <a:stretch/>
          </a:blipFill>
          <a:ln/>
        </p:spPr>
        <p:txBody>
          <a:bodyPr wrap="square" lIns="0" tIns="0" rIns="0" bIns="0" rtlCol="0" anchor="ctr"/>
          <a:lstStyle/>
          <a:p>
            <a:pPr marL="0" indent="0">
              <a:buNone/>
            </a:pPr>
            <a:endParaRPr lang="en-US" b="1" dirty="0"/>
          </a:p>
        </p:txBody>
      </p:sp>
      <p:sp>
        <p:nvSpPr>
          <p:cNvPr id="4" name="Text 2"/>
          <p:cNvSpPr/>
          <p:nvPr/>
        </p:nvSpPr>
        <p:spPr>
          <a:xfrm>
            <a:off x="507998" y="1600433"/>
            <a:ext cx="6732000" cy="91440"/>
          </a:xfrm>
          <a:custGeom>
            <a:avLst/>
            <a:gdLst/>
            <a:ahLst/>
            <a:cxnLst/>
            <a:rect l="l" t="t" r="r" b="b"/>
            <a:pathLst>
              <a:path w="6732000" h="91440">
                <a:moveTo>
                  <a:pt x="45720" y="91440"/>
                </a:moveTo>
                <a:cubicBezTo>
                  <a:pt x="20470" y="91440"/>
                  <a:pt x="0" y="70970"/>
                  <a:pt x="0" y="45720"/>
                </a:cubicBezTo>
                <a:lnTo>
                  <a:pt x="0" y="45720"/>
                </a:lnTo>
                <a:cubicBezTo>
                  <a:pt x="0" y="20470"/>
                  <a:pt x="20470" y="0"/>
                  <a:pt x="45720" y="0"/>
                </a:cubicBezTo>
                <a:lnTo>
                  <a:pt x="6686280" y="0"/>
                </a:lnTo>
                <a:cubicBezTo>
                  <a:pt x="6711530" y="0"/>
                  <a:pt x="6732000" y="20470"/>
                  <a:pt x="6732000" y="45720"/>
                </a:cubicBezTo>
                <a:lnTo>
                  <a:pt x="6732000" y="45720"/>
                </a:lnTo>
                <a:cubicBezTo>
                  <a:pt x="6732000" y="70970"/>
                  <a:pt x="6711530" y="91440"/>
                  <a:pt x="6686280" y="91440"/>
                </a:cubicBezTo>
              </a:path>
            </a:pathLst>
          </a:custGeom>
          <a:solidFill>
            <a:srgbClr val="11650A">
              <a:alpha val="30196"/>
            </a:srgbClr>
          </a:solidFill>
          <a:ln/>
        </p:spPr>
        <p:txBody>
          <a:bodyPr wrap="square" lIns="90000" tIns="46800" rIns="90000" bIns="46800" rtlCol="0" anchor="ctr"/>
          <a:lstStyle/>
          <a:p>
            <a:pPr marL="0" indent="0" algn="ctr">
              <a:lnSpc>
                <a:spcPct val="100000"/>
              </a:lnSpc>
              <a:buNone/>
            </a:pPr>
            <a:endParaRPr lang="en-US" sz="1800" dirty="0"/>
          </a:p>
        </p:txBody>
      </p:sp>
      <p:sp>
        <p:nvSpPr>
          <p:cNvPr id="5" name="Text 3"/>
          <p:cNvSpPr/>
          <p:nvPr/>
        </p:nvSpPr>
        <p:spPr>
          <a:xfrm>
            <a:off x="507999" y="6495651"/>
            <a:ext cx="4937760" cy="182880"/>
          </a:xfrm>
          <a:custGeom>
            <a:avLst/>
            <a:gdLst/>
            <a:ahLst/>
            <a:cxnLst/>
            <a:rect l="l" t="t" r="r" b="b"/>
            <a:pathLst>
              <a:path w="4937760" h="182880">
                <a:moveTo>
                  <a:pt x="0" y="182880"/>
                </a:moveTo>
                <a:lnTo>
                  <a:pt x="0" y="0"/>
                </a:lnTo>
                <a:lnTo>
                  <a:pt x="4937760" y="0"/>
                </a:lnTo>
                <a:lnTo>
                  <a:pt x="4937760" y="182880"/>
                </a:lnTo>
                <a:lnTo>
                  <a:pt x="0" y="182880"/>
                </a:lnTo>
              </a:path>
            </a:pathLst>
          </a:custGeom>
          <a:noFill/>
          <a:ln/>
        </p:spPr>
        <p:txBody>
          <a:bodyPr wrap="square" lIns="0" tIns="0" rIns="0" bIns="0" rtlCol="0" anchor="ctr"/>
          <a:lstStyle/>
          <a:p>
            <a:pPr marL="0" indent="0" algn="l">
              <a:lnSpc>
                <a:spcPct val="90000"/>
              </a:lnSpc>
              <a:spcBef>
                <a:spcPts val="1000"/>
              </a:spcBef>
              <a:buNone/>
            </a:pPr>
            <a:r>
              <a:rPr lang="en-US" sz="1000" dirty="0">
                <a:solidFill>
                  <a:srgbClr val="A6A6A6"/>
                </a:solidFill>
                <a:latin typeface="Figtree" pitchFamily="34" charset="0"/>
                <a:ea typeface="Figtree" pitchFamily="34" charset="-122"/>
                <a:cs typeface="Figtree" pitchFamily="34" charset="-120"/>
              </a:rPr>
              <a:t>Journey to Joyful Primary Care: Transforming Practice Environments and Enhancing Care</a:t>
            </a:r>
            <a:endParaRPr lang="en-US" sz="1000" dirty="0"/>
          </a:p>
        </p:txBody>
      </p:sp>
      <p:sp>
        <p:nvSpPr>
          <p:cNvPr id="6" name="Text 4"/>
          <p:cNvSpPr/>
          <p:nvPr/>
        </p:nvSpPr>
        <p:spPr>
          <a:xfrm>
            <a:off x="507998" y="1"/>
            <a:ext cx="6711916" cy="1384120"/>
          </a:xfrm>
          <a:custGeom>
            <a:avLst/>
            <a:gdLst/>
            <a:ahLst/>
            <a:cxnLst/>
            <a:rect l="l" t="t" r="r" b="b"/>
            <a:pathLst>
              <a:path w="6711916" h="1384120">
                <a:moveTo>
                  <a:pt x="0" y="1384120"/>
                </a:moveTo>
                <a:lnTo>
                  <a:pt x="0" y="0"/>
                </a:lnTo>
                <a:lnTo>
                  <a:pt x="6711916" y="0"/>
                </a:lnTo>
                <a:lnTo>
                  <a:pt x="6711916" y="1384120"/>
                </a:lnTo>
                <a:lnTo>
                  <a:pt x="0" y="1384120"/>
                </a:lnTo>
              </a:path>
            </a:pathLst>
          </a:custGeom>
          <a:noFill/>
          <a:ln/>
        </p:spPr>
        <p:txBody>
          <a:bodyPr wrap="square" lIns="0" tIns="0" rIns="0" bIns="0" rtlCol="0" anchor="b"/>
          <a:lstStyle/>
          <a:p>
            <a:pPr marL="0" indent="0" algn="l">
              <a:lnSpc>
                <a:spcPct val="90000"/>
              </a:lnSpc>
              <a:buNone/>
            </a:pPr>
            <a:r>
              <a:rPr lang="en-US" sz="2800" dirty="0">
                <a:solidFill>
                  <a:srgbClr val="FFFFFF"/>
                </a:solidFill>
                <a:latin typeface="Figtree Bold" pitchFamily="34" charset="0"/>
                <a:ea typeface="Figtree Bold" pitchFamily="34" charset="-122"/>
                <a:cs typeface="Figtree Bold" pitchFamily="34" charset="-120"/>
              </a:rPr>
              <a:t>Fostering a Culture of Joy and Efficiency in Primary Care</a:t>
            </a:r>
            <a:endParaRPr lang="en-US" sz="2800" dirty="0"/>
          </a:p>
        </p:txBody>
      </p:sp>
      <p:sp>
        <p:nvSpPr>
          <p:cNvPr id="8" name="Text 6"/>
          <p:cNvSpPr/>
          <p:nvPr/>
        </p:nvSpPr>
        <p:spPr>
          <a:xfrm>
            <a:off x="8026402" y="630368"/>
            <a:ext cx="3657600" cy="5591175"/>
          </a:xfrm>
          <a:custGeom>
            <a:avLst/>
            <a:gdLst/>
            <a:ahLst/>
            <a:cxnLst/>
            <a:rect l="l" t="t" r="r" b="b"/>
            <a:pathLst>
              <a:path w="3657600" h="5591175">
                <a:moveTo>
                  <a:pt x="151681" y="5591175"/>
                </a:moveTo>
                <a:cubicBezTo>
                  <a:pt x="67910" y="5591175"/>
                  <a:pt x="0" y="5523265"/>
                  <a:pt x="0" y="5439494"/>
                </a:cubicBezTo>
                <a:lnTo>
                  <a:pt x="0" y="151681"/>
                </a:lnTo>
                <a:cubicBezTo>
                  <a:pt x="0" y="67910"/>
                  <a:pt x="67910" y="0"/>
                  <a:pt x="151681" y="0"/>
                </a:cubicBezTo>
                <a:lnTo>
                  <a:pt x="3505919" y="0"/>
                </a:lnTo>
                <a:cubicBezTo>
                  <a:pt x="3589690" y="0"/>
                  <a:pt x="3657600" y="67910"/>
                  <a:pt x="3657600" y="151681"/>
                </a:cubicBezTo>
                <a:lnTo>
                  <a:pt x="3657600" y="5439494"/>
                </a:lnTo>
                <a:cubicBezTo>
                  <a:pt x="3657600" y="5523265"/>
                  <a:pt x="3589690" y="5591175"/>
                  <a:pt x="3505919" y="5591175"/>
                </a:cubicBezTo>
              </a:path>
            </a:pathLst>
          </a:custGeom>
          <a:blipFill>
            <a:blip r:embed="rId4"/>
            <a:srcRect/>
            <a:stretch/>
          </a:blipFill>
          <a:ln/>
        </p:spPr>
        <p:txBody>
          <a:bodyPr wrap="square" lIns="90000" tIns="46800" rIns="90000" bIns="46800" rtlCol="0" anchor="t"/>
          <a:lstStyle/>
          <a:p>
            <a:pPr marL="0" indent="0">
              <a:buNone/>
            </a:pPr>
            <a:endParaRPr lang="en-US" dirty="0"/>
          </a:p>
        </p:txBody>
      </p:sp>
      <p:sp>
        <p:nvSpPr>
          <p:cNvPr id="9" name="TextBox 8">
            <a:extLst>
              <a:ext uri="{FF2B5EF4-FFF2-40B4-BE49-F238E27FC236}">
                <a16:creationId xmlns:a16="http://schemas.microsoft.com/office/drawing/2014/main" id="{17B85CA2-7C3C-A13F-834B-B0993EA8DA7D}"/>
              </a:ext>
            </a:extLst>
          </p:cNvPr>
          <p:cNvSpPr txBox="1"/>
          <p:nvPr/>
        </p:nvSpPr>
        <p:spPr>
          <a:xfrm>
            <a:off x="827314" y="2688771"/>
            <a:ext cx="6732000" cy="3139321"/>
          </a:xfrm>
          <a:prstGeom prst="rect">
            <a:avLst/>
          </a:prstGeom>
          <a:noFill/>
        </p:spPr>
        <p:txBody>
          <a:bodyPr wrap="square" rtlCol="0">
            <a:spAutoFit/>
          </a:bodyPr>
          <a:lstStyle/>
          <a:p>
            <a:r>
              <a:rPr lang="en-US" dirty="0">
                <a:solidFill>
                  <a:schemeClr val="bg1"/>
                </a:solidFill>
              </a:rPr>
              <a:t>PAJAMA TIME SHOULD BE FOR PAJAMAS</a:t>
            </a:r>
          </a:p>
          <a:p>
            <a:endParaRPr lang="en-US" dirty="0">
              <a:solidFill>
                <a:schemeClr val="bg1"/>
              </a:solidFill>
            </a:endParaRPr>
          </a:p>
          <a:p>
            <a:endParaRPr lang="en-US" dirty="0">
              <a:solidFill>
                <a:schemeClr val="bg1"/>
              </a:solidFill>
            </a:endParaRPr>
          </a:p>
          <a:p>
            <a:r>
              <a:rPr lang="en-US" dirty="0">
                <a:solidFill>
                  <a:schemeClr val="bg1"/>
                </a:solidFill>
              </a:rPr>
              <a:t>THE TYRANNY OF THE INBOX</a:t>
            </a:r>
          </a:p>
          <a:p>
            <a:endParaRPr lang="en-US" dirty="0">
              <a:solidFill>
                <a:schemeClr val="bg1"/>
              </a:solidFill>
            </a:endParaRPr>
          </a:p>
          <a:p>
            <a:endParaRPr lang="en-US" dirty="0">
              <a:solidFill>
                <a:schemeClr val="bg1"/>
              </a:solidFill>
            </a:endParaRPr>
          </a:p>
          <a:p>
            <a:r>
              <a:rPr lang="en-US" dirty="0">
                <a:solidFill>
                  <a:schemeClr val="bg1"/>
                </a:solidFill>
              </a:rPr>
              <a:t>THE DEMAND FOR “QUALITY” WITH NO TIME OR SPACE TO DO THE WORK</a:t>
            </a:r>
          </a:p>
          <a:p>
            <a:endParaRPr lang="en-US" dirty="0">
              <a:solidFill>
                <a:schemeClr val="bg1"/>
              </a:solidFill>
            </a:endParaRPr>
          </a:p>
          <a:p>
            <a:endParaRPr lang="en-US" dirty="0">
              <a:solidFill>
                <a:schemeClr val="bg1"/>
              </a:solidFill>
            </a:endParaRPr>
          </a:p>
          <a:p>
            <a:r>
              <a:rPr lang="en-US" dirty="0">
                <a:solidFill>
                  <a:schemeClr val="bg1"/>
                </a:solidFill>
              </a:rPr>
              <a:t>MY CHART MESSAGES NOT COUNTING TOWARD VISIT NUMBERS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a:extLst>
              <a:ext uri="{FF2B5EF4-FFF2-40B4-BE49-F238E27FC236}">
                <a16:creationId xmlns:a16="http://schemas.microsoft.com/office/drawing/2014/main" id="{06BC8085-C3F3-1545-061B-A360B35B9747}"/>
              </a:ext>
            </a:extLst>
          </p:cNvPr>
          <p:cNvSpPr/>
          <p:nvPr/>
        </p:nvSpPr>
        <p:spPr>
          <a:xfrm>
            <a:off x="0" y="-163286"/>
            <a:ext cx="12192000" cy="7304315"/>
          </a:xfrm>
          <a:custGeom>
            <a:avLst/>
            <a:gdLst/>
            <a:ahLst/>
            <a:cxnLst/>
            <a:rect l="l" t="t" r="r" b="b"/>
            <a:pathLst>
              <a:path w="12192000" h="6858000">
                <a:moveTo>
                  <a:pt x="0" y="6858000"/>
                </a:moveTo>
                <a:lnTo>
                  <a:pt x="0" y="0"/>
                </a:lnTo>
                <a:lnTo>
                  <a:pt x="12192000" y="0"/>
                </a:lnTo>
                <a:lnTo>
                  <a:pt x="12192000" y="6858000"/>
                </a:lnTo>
                <a:lnTo>
                  <a:pt x="0" y="6858000"/>
                </a:lnTo>
              </a:path>
            </a:pathLst>
          </a:custGeom>
          <a:solidFill>
            <a:srgbClr val="000000"/>
          </a:solidFill>
          <a:ln/>
        </p:spPr>
        <p:txBody>
          <a:bodyPr wrap="square" lIns="0" tIns="0" rIns="0" bIns="0" rtlCol="0" anchor="ctr"/>
          <a:lstStyle/>
          <a:p>
            <a:pPr marL="0" indent="0">
              <a:buNone/>
            </a:pPr>
            <a:endParaRPr lang="en-US" dirty="0"/>
          </a:p>
        </p:txBody>
      </p:sp>
      <p:sp>
        <p:nvSpPr>
          <p:cNvPr id="3" name="TextBox 2">
            <a:extLst>
              <a:ext uri="{FF2B5EF4-FFF2-40B4-BE49-F238E27FC236}">
                <a16:creationId xmlns:a16="http://schemas.microsoft.com/office/drawing/2014/main" id="{185A8AB7-31A2-5789-C3A9-2E81843B9EE5}"/>
              </a:ext>
            </a:extLst>
          </p:cNvPr>
          <p:cNvSpPr txBox="1"/>
          <p:nvPr/>
        </p:nvSpPr>
        <p:spPr>
          <a:xfrm>
            <a:off x="2013856" y="2884714"/>
            <a:ext cx="8458201" cy="830997"/>
          </a:xfrm>
          <a:prstGeom prst="rect">
            <a:avLst/>
          </a:prstGeom>
          <a:noFill/>
        </p:spPr>
        <p:txBody>
          <a:bodyPr wrap="square" rtlCol="0">
            <a:spAutoFit/>
          </a:bodyPr>
          <a:lstStyle/>
          <a:p>
            <a:pPr algn="ctr"/>
            <a:r>
              <a:rPr lang="en-US" sz="4800" b="1" dirty="0">
                <a:solidFill>
                  <a:schemeClr val="bg1"/>
                </a:solidFill>
              </a:rPr>
              <a:t>BURNOUT DECREASES ACCESS.</a:t>
            </a:r>
          </a:p>
        </p:txBody>
      </p:sp>
      <p:sp>
        <p:nvSpPr>
          <p:cNvPr id="4" name="Down Arrow 3">
            <a:extLst>
              <a:ext uri="{FF2B5EF4-FFF2-40B4-BE49-F238E27FC236}">
                <a16:creationId xmlns:a16="http://schemas.microsoft.com/office/drawing/2014/main" id="{8E734464-11AC-342E-02A0-EF859EC0AB6F}"/>
              </a:ext>
            </a:extLst>
          </p:cNvPr>
          <p:cNvSpPr/>
          <p:nvPr/>
        </p:nvSpPr>
        <p:spPr>
          <a:xfrm rot="9787469">
            <a:off x="10080171" y="3520318"/>
            <a:ext cx="413657" cy="132805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2250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0" y="0"/>
            <a:ext cx="12192000" cy="6858000"/>
          </a:xfrm>
          <a:custGeom>
            <a:avLst/>
            <a:gdLst/>
            <a:ahLst/>
            <a:cxnLst/>
            <a:rect l="l" t="t" r="r" b="b"/>
            <a:pathLst>
              <a:path w="12192000" h="6858000">
                <a:moveTo>
                  <a:pt x="0" y="6858000"/>
                </a:moveTo>
                <a:lnTo>
                  <a:pt x="0" y="0"/>
                </a:lnTo>
                <a:lnTo>
                  <a:pt x="12192000" y="0"/>
                </a:lnTo>
                <a:lnTo>
                  <a:pt x="12192000" y="6858000"/>
                </a:lnTo>
                <a:lnTo>
                  <a:pt x="0" y="6858000"/>
                </a:lnTo>
              </a:path>
            </a:pathLst>
          </a:custGeom>
          <a:solidFill>
            <a:srgbClr val="000000"/>
          </a:solidFill>
          <a:ln/>
        </p:spPr>
        <p:txBody>
          <a:bodyPr wrap="square" lIns="0" tIns="0" rIns="0" bIns="0" rtlCol="0" anchor="ctr"/>
          <a:lstStyle/>
          <a:p>
            <a:pPr marL="0" indent="0">
              <a:buNone/>
            </a:pPr>
            <a:endParaRPr lang="en-US" dirty="0"/>
          </a:p>
        </p:txBody>
      </p:sp>
      <p:sp>
        <p:nvSpPr>
          <p:cNvPr id="3" name="Text 1"/>
          <p:cNvSpPr/>
          <p:nvPr/>
        </p:nvSpPr>
        <p:spPr>
          <a:xfrm>
            <a:off x="1" y="447"/>
            <a:ext cx="12191937" cy="6857107"/>
          </a:xfrm>
          <a:custGeom>
            <a:avLst/>
            <a:gdLst/>
            <a:ahLst/>
            <a:cxnLst/>
            <a:rect l="l" t="t" r="r" b="b"/>
            <a:pathLst>
              <a:path w="12191937" h="6857107">
                <a:moveTo>
                  <a:pt x="0" y="6857107"/>
                </a:moveTo>
                <a:lnTo>
                  <a:pt x="0" y="0"/>
                </a:lnTo>
                <a:lnTo>
                  <a:pt x="12191937" y="0"/>
                </a:lnTo>
                <a:lnTo>
                  <a:pt x="12191937" y="6857107"/>
                </a:lnTo>
                <a:lnTo>
                  <a:pt x="0" y="6857107"/>
                </a:lnTo>
              </a:path>
            </a:pathLst>
          </a:custGeom>
          <a:blipFill>
            <a:blip r:embed="rId3"/>
            <a:srcRect/>
            <a:stretch/>
          </a:blipFill>
          <a:ln/>
        </p:spPr>
        <p:txBody>
          <a:bodyPr wrap="square" lIns="0" tIns="0" rIns="0" bIns="0" rtlCol="0" anchor="ctr"/>
          <a:lstStyle/>
          <a:p>
            <a:pPr marL="0" indent="0">
              <a:buNone/>
            </a:pPr>
            <a:endParaRPr lang="en-US" dirty="0"/>
          </a:p>
        </p:txBody>
      </p:sp>
      <p:sp>
        <p:nvSpPr>
          <p:cNvPr id="4" name="Text 2"/>
          <p:cNvSpPr/>
          <p:nvPr/>
        </p:nvSpPr>
        <p:spPr>
          <a:xfrm>
            <a:off x="557282" y="1836678"/>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5" name="Text 3"/>
          <p:cNvSpPr/>
          <p:nvPr/>
        </p:nvSpPr>
        <p:spPr>
          <a:xfrm>
            <a:off x="507997" y="0"/>
            <a:ext cx="10058400" cy="1270282"/>
          </a:xfrm>
          <a:custGeom>
            <a:avLst/>
            <a:gdLst/>
            <a:ahLst/>
            <a:cxnLst/>
            <a:rect l="l" t="t" r="r" b="b"/>
            <a:pathLst>
              <a:path w="10058400" h="1270282">
                <a:moveTo>
                  <a:pt x="0" y="1270282"/>
                </a:moveTo>
                <a:lnTo>
                  <a:pt x="0" y="0"/>
                </a:lnTo>
                <a:lnTo>
                  <a:pt x="10058400" y="0"/>
                </a:lnTo>
                <a:lnTo>
                  <a:pt x="10058400" y="1270282"/>
                </a:lnTo>
                <a:lnTo>
                  <a:pt x="0" y="1270282"/>
                </a:lnTo>
              </a:path>
            </a:pathLst>
          </a:custGeom>
          <a:noFill/>
          <a:ln/>
        </p:spPr>
        <p:txBody>
          <a:bodyPr wrap="square" lIns="0" tIns="0" rIns="0" bIns="0" rtlCol="0" anchor="b"/>
          <a:lstStyle/>
          <a:p>
            <a:pPr marL="0" indent="0" algn="l">
              <a:lnSpc>
                <a:spcPct val="90000"/>
              </a:lnSpc>
              <a:buNone/>
            </a:pPr>
            <a:r>
              <a:rPr lang="en-US" sz="2800" dirty="0">
                <a:solidFill>
                  <a:srgbClr val="FFFFFF"/>
                </a:solidFill>
                <a:latin typeface="Figtree Bold" pitchFamily="34" charset="0"/>
                <a:ea typeface="Figtree Bold" pitchFamily="34" charset="-122"/>
                <a:cs typeface="Figtree Bold" pitchFamily="34" charset="-120"/>
              </a:rPr>
              <a:t>Reimagining Practice Environments for Joyful Care</a:t>
            </a:r>
            <a:endParaRPr lang="en-US" sz="2800" dirty="0"/>
          </a:p>
        </p:txBody>
      </p:sp>
      <p:sp>
        <p:nvSpPr>
          <p:cNvPr id="6" name="Text 4"/>
          <p:cNvSpPr/>
          <p:nvPr/>
        </p:nvSpPr>
        <p:spPr>
          <a:xfrm>
            <a:off x="507996" y="6495651"/>
            <a:ext cx="6207291" cy="182880"/>
          </a:xfrm>
          <a:custGeom>
            <a:avLst/>
            <a:gdLst/>
            <a:ahLst/>
            <a:cxnLst/>
            <a:rect l="l" t="t" r="r" b="b"/>
            <a:pathLst>
              <a:path w="6207291" h="182880">
                <a:moveTo>
                  <a:pt x="0" y="182880"/>
                </a:moveTo>
                <a:lnTo>
                  <a:pt x="0" y="0"/>
                </a:lnTo>
                <a:lnTo>
                  <a:pt x="6207291" y="0"/>
                </a:lnTo>
                <a:lnTo>
                  <a:pt x="6207291" y="182880"/>
                </a:lnTo>
                <a:lnTo>
                  <a:pt x="0" y="182880"/>
                </a:lnTo>
              </a:path>
            </a:pathLst>
          </a:custGeom>
          <a:noFill/>
          <a:ln/>
        </p:spPr>
        <p:txBody>
          <a:bodyPr wrap="square" lIns="0" tIns="0" rIns="0" bIns="0" rtlCol="0" anchor="ctr"/>
          <a:lstStyle/>
          <a:p>
            <a:pPr marL="0" indent="0" algn="l">
              <a:lnSpc>
                <a:spcPct val="90000"/>
              </a:lnSpc>
              <a:spcBef>
                <a:spcPts val="1000"/>
              </a:spcBef>
              <a:buNone/>
            </a:pPr>
            <a:r>
              <a:rPr lang="en-US" sz="1000" dirty="0">
                <a:solidFill>
                  <a:srgbClr val="A6A6A6"/>
                </a:solidFill>
                <a:latin typeface="Figtree" pitchFamily="34" charset="0"/>
                <a:ea typeface="Figtree" pitchFamily="34" charset="-122"/>
                <a:cs typeface="Figtree" pitchFamily="34" charset="-120"/>
              </a:rPr>
              <a:t>Journey to Joyful Primary Care: Transforming Practice Environments and Enhancing Care</a:t>
            </a:r>
            <a:endParaRPr lang="en-US" sz="1000" dirty="0"/>
          </a:p>
        </p:txBody>
      </p:sp>
      <p:sp>
        <p:nvSpPr>
          <p:cNvPr id="7" name="Text 5"/>
          <p:cNvSpPr/>
          <p:nvPr/>
        </p:nvSpPr>
        <p:spPr>
          <a:xfrm>
            <a:off x="507998" y="1448058"/>
            <a:ext cx="11887200" cy="91440"/>
          </a:xfrm>
          <a:custGeom>
            <a:avLst/>
            <a:gdLst/>
            <a:ahLst/>
            <a:cxnLst/>
            <a:rect l="l" t="t" r="r" b="b"/>
            <a:pathLst>
              <a:path w="11887200" h="91440">
                <a:moveTo>
                  <a:pt x="45720" y="91440"/>
                </a:moveTo>
                <a:cubicBezTo>
                  <a:pt x="20470" y="91440"/>
                  <a:pt x="0" y="70970"/>
                  <a:pt x="0" y="45720"/>
                </a:cubicBezTo>
                <a:lnTo>
                  <a:pt x="0" y="45720"/>
                </a:lnTo>
                <a:cubicBezTo>
                  <a:pt x="0" y="20470"/>
                  <a:pt x="20470" y="0"/>
                  <a:pt x="45720" y="0"/>
                </a:cubicBezTo>
                <a:lnTo>
                  <a:pt x="11841480" y="0"/>
                </a:lnTo>
                <a:cubicBezTo>
                  <a:pt x="11866730" y="0"/>
                  <a:pt x="11887200" y="20470"/>
                  <a:pt x="11887200" y="45720"/>
                </a:cubicBezTo>
                <a:lnTo>
                  <a:pt x="11887200" y="45720"/>
                </a:lnTo>
                <a:cubicBezTo>
                  <a:pt x="11887200" y="70970"/>
                  <a:pt x="11866730" y="91440"/>
                  <a:pt x="11841480" y="91440"/>
                </a:cubicBezTo>
              </a:path>
            </a:pathLst>
          </a:custGeom>
          <a:solidFill>
            <a:srgbClr val="000000"/>
          </a:solidFill>
          <a:ln/>
        </p:spPr>
        <p:txBody>
          <a:bodyPr wrap="square" lIns="90000" tIns="46800" rIns="90000" bIns="46800" rtlCol="0" anchor="ctr"/>
          <a:lstStyle/>
          <a:p>
            <a:pPr marL="0" indent="0" algn="ctr">
              <a:lnSpc>
                <a:spcPct val="100000"/>
              </a:lnSpc>
              <a:buNone/>
            </a:pPr>
            <a:endParaRPr lang="en-US" sz="1800" dirty="0"/>
          </a:p>
        </p:txBody>
      </p:sp>
      <p:sp>
        <p:nvSpPr>
          <p:cNvPr id="8" name="Text 6"/>
          <p:cNvSpPr/>
          <p:nvPr/>
        </p:nvSpPr>
        <p:spPr>
          <a:xfrm>
            <a:off x="507996" y="1459960"/>
            <a:ext cx="11226290" cy="91440"/>
          </a:xfrm>
          <a:custGeom>
            <a:avLst/>
            <a:gdLst/>
            <a:ahLst/>
            <a:cxnLst/>
            <a:rect l="l" t="t" r="r" b="b"/>
            <a:pathLst>
              <a:path w="11226290" h="91440">
                <a:moveTo>
                  <a:pt x="45720" y="91440"/>
                </a:moveTo>
                <a:cubicBezTo>
                  <a:pt x="20470" y="91440"/>
                  <a:pt x="0" y="70970"/>
                  <a:pt x="0" y="45720"/>
                </a:cubicBezTo>
                <a:lnTo>
                  <a:pt x="0" y="45720"/>
                </a:lnTo>
                <a:cubicBezTo>
                  <a:pt x="0" y="20470"/>
                  <a:pt x="20470" y="0"/>
                  <a:pt x="45720" y="0"/>
                </a:cubicBezTo>
                <a:lnTo>
                  <a:pt x="11180570" y="0"/>
                </a:lnTo>
                <a:cubicBezTo>
                  <a:pt x="11205820" y="0"/>
                  <a:pt x="11226290" y="20470"/>
                  <a:pt x="11226290" y="45720"/>
                </a:cubicBezTo>
                <a:lnTo>
                  <a:pt x="11226290" y="45720"/>
                </a:lnTo>
                <a:cubicBezTo>
                  <a:pt x="11226290" y="70970"/>
                  <a:pt x="11205820" y="91440"/>
                  <a:pt x="11180570" y="91440"/>
                </a:cubicBezTo>
              </a:path>
            </a:pathLst>
          </a:custGeom>
          <a:solidFill>
            <a:srgbClr val="11650A">
              <a:alpha val="30196"/>
            </a:srgbClr>
          </a:solidFill>
          <a:ln/>
        </p:spPr>
        <p:txBody>
          <a:bodyPr wrap="square" lIns="90000" tIns="46800" rIns="90000" bIns="46800" rtlCol="0" anchor="ctr"/>
          <a:lstStyle/>
          <a:p>
            <a:pPr marL="0" indent="0" algn="ctr">
              <a:lnSpc>
                <a:spcPct val="100000"/>
              </a:lnSpc>
              <a:buNone/>
            </a:pPr>
            <a:endParaRPr lang="en-US" sz="1800" dirty="0"/>
          </a:p>
        </p:txBody>
      </p:sp>
      <p:sp>
        <p:nvSpPr>
          <p:cNvPr id="9" name="Text 7"/>
          <p:cNvSpPr/>
          <p:nvPr/>
        </p:nvSpPr>
        <p:spPr>
          <a:xfrm>
            <a:off x="557282" y="1836678"/>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10" name="Text 8"/>
          <p:cNvSpPr/>
          <p:nvPr/>
        </p:nvSpPr>
        <p:spPr>
          <a:xfrm>
            <a:off x="666739" y="2511743"/>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Prioritizing relationships with patients, families, and communities.</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Utilizing technology to support medical professionals and enhance patient care experiences.</a:t>
            </a:r>
            <a:endParaRPr lang="en-US" sz="1200" dirty="0"/>
          </a:p>
        </p:txBody>
      </p:sp>
      <p:sp>
        <p:nvSpPr>
          <p:cNvPr id="11" name="Text 9"/>
          <p:cNvSpPr/>
          <p:nvPr/>
        </p:nvSpPr>
        <p:spPr>
          <a:xfrm>
            <a:off x="666739" y="2058289"/>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Transforming Practice Environments</a:t>
            </a:r>
            <a:endParaRPr lang="en-US" sz="1200" dirty="0"/>
          </a:p>
        </p:txBody>
      </p:sp>
      <p:sp>
        <p:nvSpPr>
          <p:cNvPr id="12" name="Text 10"/>
          <p:cNvSpPr/>
          <p:nvPr/>
        </p:nvSpPr>
        <p:spPr>
          <a:xfrm>
            <a:off x="666739" y="1631407"/>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01</a:t>
            </a:r>
            <a:endParaRPr lang="en-US" sz="1100" dirty="0"/>
          </a:p>
        </p:txBody>
      </p:sp>
      <p:sp>
        <p:nvSpPr>
          <p:cNvPr id="13" name="Text 11"/>
          <p:cNvSpPr/>
          <p:nvPr/>
        </p:nvSpPr>
        <p:spPr>
          <a:xfrm>
            <a:off x="2814961" y="1826067"/>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14" name="Text 12"/>
          <p:cNvSpPr/>
          <p:nvPr/>
        </p:nvSpPr>
        <p:spPr>
          <a:xfrm>
            <a:off x="2813027" y="1826067"/>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15" name="Text 13"/>
          <p:cNvSpPr/>
          <p:nvPr/>
        </p:nvSpPr>
        <p:spPr>
          <a:xfrm>
            <a:off x="2924418" y="2501132"/>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Efficient, supportive, and foster a culture of learning and mutual support.</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Redesigning healthcare practices to be bastions of efficiency and joy.</a:t>
            </a:r>
            <a:endParaRPr lang="en-US" sz="1200" dirty="0"/>
          </a:p>
        </p:txBody>
      </p:sp>
      <p:sp>
        <p:nvSpPr>
          <p:cNvPr id="16" name="Text 14"/>
          <p:cNvSpPr/>
          <p:nvPr/>
        </p:nvSpPr>
        <p:spPr>
          <a:xfrm>
            <a:off x="2924418" y="2047678"/>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Creating Joyful Practices</a:t>
            </a:r>
            <a:endParaRPr lang="en-US" sz="1200" dirty="0"/>
          </a:p>
        </p:txBody>
      </p:sp>
      <p:sp>
        <p:nvSpPr>
          <p:cNvPr id="17" name="Text 15"/>
          <p:cNvSpPr/>
          <p:nvPr/>
        </p:nvSpPr>
        <p:spPr>
          <a:xfrm>
            <a:off x="2924418" y="1620796"/>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02</a:t>
            </a:r>
            <a:endParaRPr lang="en-US" sz="1100" dirty="0"/>
          </a:p>
        </p:txBody>
      </p:sp>
      <p:sp>
        <p:nvSpPr>
          <p:cNvPr id="18" name="Text 16"/>
          <p:cNvSpPr/>
          <p:nvPr/>
        </p:nvSpPr>
        <p:spPr>
          <a:xfrm>
            <a:off x="5072640" y="1815456"/>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19" name="Text 17"/>
          <p:cNvSpPr/>
          <p:nvPr/>
        </p:nvSpPr>
        <p:spPr>
          <a:xfrm>
            <a:off x="5068772" y="1815456"/>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20" name="Text 18"/>
          <p:cNvSpPr/>
          <p:nvPr/>
        </p:nvSpPr>
        <p:spPr>
          <a:xfrm>
            <a:off x="5182097" y="2490521"/>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Supporting medical professionals, promoting a sense of fulfillment and opportunity.</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Embracing change to shape a vibrant and thriving health care system.</a:t>
            </a:r>
            <a:endParaRPr lang="en-US" sz="1200" dirty="0"/>
          </a:p>
        </p:txBody>
      </p:sp>
      <p:sp>
        <p:nvSpPr>
          <p:cNvPr id="21" name="Text 19"/>
          <p:cNvSpPr/>
          <p:nvPr/>
        </p:nvSpPr>
        <p:spPr>
          <a:xfrm>
            <a:off x="5182097" y="2037067"/>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Building a Future for Healthcare</a:t>
            </a:r>
            <a:endParaRPr lang="en-US" sz="1200" dirty="0"/>
          </a:p>
        </p:txBody>
      </p:sp>
      <p:sp>
        <p:nvSpPr>
          <p:cNvPr id="22" name="Text 20"/>
          <p:cNvSpPr/>
          <p:nvPr/>
        </p:nvSpPr>
        <p:spPr>
          <a:xfrm>
            <a:off x="5182097" y="1610185"/>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03</a:t>
            </a:r>
            <a:endParaRPr lang="en-US" sz="1100" dirty="0"/>
          </a:p>
        </p:txBody>
      </p:sp>
      <p:sp>
        <p:nvSpPr>
          <p:cNvPr id="23" name="Text 21"/>
          <p:cNvSpPr/>
          <p:nvPr/>
        </p:nvSpPr>
        <p:spPr>
          <a:xfrm>
            <a:off x="7330319" y="1804845"/>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24" name="Text 22"/>
          <p:cNvSpPr/>
          <p:nvPr/>
        </p:nvSpPr>
        <p:spPr>
          <a:xfrm>
            <a:off x="7330319" y="1804845"/>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25" name="Text 23"/>
          <p:cNvSpPr/>
          <p:nvPr/>
        </p:nvSpPr>
        <p:spPr>
          <a:xfrm>
            <a:off x="7439776" y="2479910"/>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Prioritizing patient-centered care, teamwork, and innovation.</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Implementing changes to attract students to family medicine.</a:t>
            </a:r>
            <a:endParaRPr lang="en-US" sz="1200" dirty="0"/>
          </a:p>
        </p:txBody>
      </p:sp>
      <p:sp>
        <p:nvSpPr>
          <p:cNvPr id="26" name="Text 24"/>
          <p:cNvSpPr/>
          <p:nvPr/>
        </p:nvSpPr>
        <p:spPr>
          <a:xfrm>
            <a:off x="7439776" y="2026456"/>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Fostering Excellence and Compassion</a:t>
            </a:r>
            <a:endParaRPr lang="en-US" sz="1200" dirty="0"/>
          </a:p>
        </p:txBody>
      </p:sp>
      <p:sp>
        <p:nvSpPr>
          <p:cNvPr id="27" name="Text 25"/>
          <p:cNvSpPr/>
          <p:nvPr/>
        </p:nvSpPr>
        <p:spPr>
          <a:xfrm>
            <a:off x="7439776" y="1599574"/>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04</a:t>
            </a:r>
            <a:endParaRPr lang="en-US" sz="1100" dirty="0"/>
          </a:p>
        </p:txBody>
      </p:sp>
      <p:sp>
        <p:nvSpPr>
          <p:cNvPr id="28" name="Text 26"/>
          <p:cNvSpPr/>
          <p:nvPr/>
        </p:nvSpPr>
        <p:spPr>
          <a:xfrm>
            <a:off x="9587998" y="1794234"/>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29" name="Text 27"/>
          <p:cNvSpPr/>
          <p:nvPr/>
        </p:nvSpPr>
        <p:spPr>
          <a:xfrm>
            <a:off x="9587998" y="1794233"/>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30" name="Text 28"/>
          <p:cNvSpPr/>
          <p:nvPr/>
        </p:nvSpPr>
        <p:spPr>
          <a:xfrm>
            <a:off x="9697455" y="2469299"/>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Maximizing primary care capacity and enhancing patient access.</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Evaluating progress through metrics such as provider output and patient satisfaction.</a:t>
            </a:r>
            <a:endParaRPr lang="en-US" sz="1200" dirty="0"/>
          </a:p>
        </p:txBody>
      </p:sp>
      <p:sp>
        <p:nvSpPr>
          <p:cNvPr id="31" name="Text 29"/>
          <p:cNvSpPr/>
          <p:nvPr/>
        </p:nvSpPr>
        <p:spPr>
          <a:xfrm>
            <a:off x="9697455" y="2015845"/>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Developing Sustainable Structures</a:t>
            </a:r>
            <a:endParaRPr lang="en-US" sz="1200" dirty="0"/>
          </a:p>
        </p:txBody>
      </p:sp>
      <p:sp>
        <p:nvSpPr>
          <p:cNvPr id="32" name="Text 30"/>
          <p:cNvSpPr/>
          <p:nvPr/>
        </p:nvSpPr>
        <p:spPr>
          <a:xfrm>
            <a:off x="9697455" y="1588963"/>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05</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a:extLst>
              <a:ext uri="{FF2B5EF4-FFF2-40B4-BE49-F238E27FC236}">
                <a16:creationId xmlns:a16="http://schemas.microsoft.com/office/drawing/2014/main" id="{06BC8085-C3F3-1545-061B-A360B35B9747}"/>
              </a:ext>
            </a:extLst>
          </p:cNvPr>
          <p:cNvSpPr/>
          <p:nvPr/>
        </p:nvSpPr>
        <p:spPr>
          <a:xfrm>
            <a:off x="0" y="174172"/>
            <a:ext cx="12192000" cy="7304315"/>
          </a:xfrm>
          <a:custGeom>
            <a:avLst/>
            <a:gdLst/>
            <a:ahLst/>
            <a:cxnLst/>
            <a:rect l="l" t="t" r="r" b="b"/>
            <a:pathLst>
              <a:path w="12192000" h="6858000">
                <a:moveTo>
                  <a:pt x="0" y="6858000"/>
                </a:moveTo>
                <a:lnTo>
                  <a:pt x="0" y="0"/>
                </a:lnTo>
                <a:lnTo>
                  <a:pt x="12192000" y="0"/>
                </a:lnTo>
                <a:lnTo>
                  <a:pt x="12192000" y="6858000"/>
                </a:lnTo>
                <a:lnTo>
                  <a:pt x="0" y="6858000"/>
                </a:lnTo>
              </a:path>
            </a:pathLst>
          </a:custGeom>
          <a:solidFill>
            <a:srgbClr val="000000"/>
          </a:solidFill>
          <a:ln/>
        </p:spPr>
        <p:txBody>
          <a:bodyPr wrap="square" lIns="0" tIns="0" rIns="0" bIns="0" rtlCol="0" anchor="ctr"/>
          <a:lstStyle/>
          <a:p>
            <a:pPr marL="0" indent="0">
              <a:buNone/>
            </a:pPr>
            <a:endParaRPr lang="en-US" dirty="0"/>
          </a:p>
        </p:txBody>
      </p:sp>
      <p:sp>
        <p:nvSpPr>
          <p:cNvPr id="3" name="TextBox 2">
            <a:extLst>
              <a:ext uri="{FF2B5EF4-FFF2-40B4-BE49-F238E27FC236}">
                <a16:creationId xmlns:a16="http://schemas.microsoft.com/office/drawing/2014/main" id="{185A8AB7-31A2-5789-C3A9-2E81843B9EE5}"/>
              </a:ext>
            </a:extLst>
          </p:cNvPr>
          <p:cNvSpPr txBox="1"/>
          <p:nvPr/>
        </p:nvSpPr>
        <p:spPr>
          <a:xfrm>
            <a:off x="2024743" y="797510"/>
            <a:ext cx="8458201" cy="5262979"/>
          </a:xfrm>
          <a:prstGeom prst="rect">
            <a:avLst/>
          </a:prstGeom>
          <a:noFill/>
        </p:spPr>
        <p:txBody>
          <a:bodyPr wrap="square" rtlCol="0">
            <a:spAutoFit/>
          </a:bodyPr>
          <a:lstStyle/>
          <a:p>
            <a:pPr algn="ctr"/>
            <a:r>
              <a:rPr lang="en-US" sz="4800" b="1" dirty="0">
                <a:solidFill>
                  <a:schemeClr val="bg1"/>
                </a:solidFill>
              </a:rPr>
              <a:t>MY CHART TIME AND SPACE</a:t>
            </a:r>
          </a:p>
          <a:p>
            <a:pPr algn="ctr"/>
            <a:endParaRPr lang="en-US" sz="4800" b="1" dirty="0">
              <a:solidFill>
                <a:schemeClr val="bg1"/>
              </a:solidFill>
            </a:endParaRPr>
          </a:p>
          <a:p>
            <a:pPr algn="ctr"/>
            <a:r>
              <a:rPr lang="en-US" sz="4800" b="1" dirty="0">
                <a:solidFill>
                  <a:schemeClr val="bg1"/>
                </a:solidFill>
              </a:rPr>
              <a:t>INBOX TIME AND SPACE</a:t>
            </a:r>
          </a:p>
          <a:p>
            <a:pPr algn="ctr"/>
            <a:endParaRPr lang="en-US" sz="4800" b="1" dirty="0">
              <a:solidFill>
                <a:schemeClr val="bg1"/>
              </a:solidFill>
            </a:endParaRPr>
          </a:p>
          <a:p>
            <a:pPr algn="ctr"/>
            <a:r>
              <a:rPr lang="en-US" sz="4800" b="1" dirty="0">
                <a:solidFill>
                  <a:schemeClr val="bg1"/>
                </a:solidFill>
              </a:rPr>
              <a:t>AI SCRIBE</a:t>
            </a:r>
          </a:p>
          <a:p>
            <a:pPr algn="ctr"/>
            <a:endParaRPr lang="en-US" sz="4800" b="1" dirty="0">
              <a:solidFill>
                <a:schemeClr val="bg1"/>
              </a:solidFill>
            </a:endParaRPr>
          </a:p>
          <a:p>
            <a:pPr algn="ctr"/>
            <a:r>
              <a:rPr lang="en-US" sz="4800" b="1" dirty="0">
                <a:solidFill>
                  <a:schemeClr val="bg1"/>
                </a:solidFill>
              </a:rPr>
              <a:t>GROW STAFF SIDE BY SIDE</a:t>
            </a:r>
          </a:p>
        </p:txBody>
      </p:sp>
    </p:spTree>
    <p:extLst>
      <p:ext uri="{BB962C8B-B14F-4D97-AF65-F5344CB8AC3E}">
        <p14:creationId xmlns:p14="http://schemas.microsoft.com/office/powerpoint/2010/main" val="4006205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Text 0"/>
          <p:cNvSpPr/>
          <p:nvPr/>
        </p:nvSpPr>
        <p:spPr>
          <a:xfrm>
            <a:off x="0" y="0"/>
            <a:ext cx="12192000" cy="6858000"/>
          </a:xfrm>
          <a:custGeom>
            <a:avLst/>
            <a:gdLst/>
            <a:ahLst/>
            <a:cxnLst/>
            <a:rect l="l" t="t" r="r" b="b"/>
            <a:pathLst>
              <a:path w="12192000" h="6858000">
                <a:moveTo>
                  <a:pt x="0" y="6858000"/>
                </a:moveTo>
                <a:lnTo>
                  <a:pt x="0" y="0"/>
                </a:lnTo>
                <a:lnTo>
                  <a:pt x="12192000" y="0"/>
                </a:lnTo>
                <a:lnTo>
                  <a:pt x="12192000" y="6858000"/>
                </a:lnTo>
                <a:lnTo>
                  <a:pt x="0" y="6858000"/>
                </a:lnTo>
              </a:path>
            </a:pathLst>
          </a:custGeom>
          <a:solidFill>
            <a:srgbClr val="000000"/>
          </a:solidFill>
          <a:ln/>
        </p:spPr>
        <p:txBody>
          <a:bodyPr wrap="square" lIns="0" tIns="0" rIns="0" bIns="0" rtlCol="0" anchor="ctr"/>
          <a:lstStyle/>
          <a:p>
            <a:pPr marL="0" indent="0">
              <a:buNone/>
            </a:pPr>
            <a:endParaRPr lang="en-US" dirty="0"/>
          </a:p>
        </p:txBody>
      </p:sp>
      <p:sp>
        <p:nvSpPr>
          <p:cNvPr id="3" name="Text 1"/>
          <p:cNvSpPr/>
          <p:nvPr/>
        </p:nvSpPr>
        <p:spPr>
          <a:xfrm>
            <a:off x="1" y="447"/>
            <a:ext cx="12191937" cy="6857107"/>
          </a:xfrm>
          <a:custGeom>
            <a:avLst/>
            <a:gdLst/>
            <a:ahLst/>
            <a:cxnLst/>
            <a:rect l="l" t="t" r="r" b="b"/>
            <a:pathLst>
              <a:path w="12191937" h="6857107">
                <a:moveTo>
                  <a:pt x="0" y="6857107"/>
                </a:moveTo>
                <a:lnTo>
                  <a:pt x="0" y="0"/>
                </a:lnTo>
                <a:lnTo>
                  <a:pt x="12191937" y="0"/>
                </a:lnTo>
                <a:lnTo>
                  <a:pt x="12191937" y="6857107"/>
                </a:lnTo>
                <a:lnTo>
                  <a:pt x="0" y="6857107"/>
                </a:lnTo>
              </a:path>
            </a:pathLst>
          </a:custGeom>
          <a:blipFill>
            <a:blip r:embed="rId3"/>
            <a:srcRect/>
            <a:stretch/>
          </a:blipFill>
          <a:ln/>
        </p:spPr>
        <p:txBody>
          <a:bodyPr wrap="square" lIns="0" tIns="0" rIns="0" bIns="0" rtlCol="0" anchor="ctr"/>
          <a:lstStyle/>
          <a:p>
            <a:pPr marL="0" indent="0">
              <a:buNone/>
            </a:pPr>
            <a:endParaRPr lang="en-US" dirty="0"/>
          </a:p>
        </p:txBody>
      </p:sp>
      <p:sp>
        <p:nvSpPr>
          <p:cNvPr id="4" name="Text 2"/>
          <p:cNvSpPr/>
          <p:nvPr/>
        </p:nvSpPr>
        <p:spPr>
          <a:xfrm>
            <a:off x="557282" y="1836678"/>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5" name="Text 3"/>
          <p:cNvSpPr/>
          <p:nvPr/>
        </p:nvSpPr>
        <p:spPr>
          <a:xfrm>
            <a:off x="507997" y="0"/>
            <a:ext cx="10058400" cy="1270282"/>
          </a:xfrm>
          <a:custGeom>
            <a:avLst/>
            <a:gdLst/>
            <a:ahLst/>
            <a:cxnLst/>
            <a:rect l="l" t="t" r="r" b="b"/>
            <a:pathLst>
              <a:path w="10058400" h="1270282">
                <a:moveTo>
                  <a:pt x="0" y="1270282"/>
                </a:moveTo>
                <a:lnTo>
                  <a:pt x="0" y="0"/>
                </a:lnTo>
                <a:lnTo>
                  <a:pt x="10058400" y="0"/>
                </a:lnTo>
                <a:lnTo>
                  <a:pt x="10058400" y="1270282"/>
                </a:lnTo>
                <a:lnTo>
                  <a:pt x="0" y="1270282"/>
                </a:lnTo>
              </a:path>
            </a:pathLst>
          </a:custGeom>
          <a:noFill/>
          <a:ln/>
        </p:spPr>
        <p:txBody>
          <a:bodyPr wrap="square" lIns="0" tIns="0" rIns="0" bIns="0" rtlCol="0" anchor="b"/>
          <a:lstStyle/>
          <a:p>
            <a:pPr marL="0" indent="0" algn="l">
              <a:lnSpc>
                <a:spcPct val="90000"/>
              </a:lnSpc>
              <a:buNone/>
            </a:pPr>
            <a:r>
              <a:rPr lang="en-US" sz="2800" dirty="0">
                <a:solidFill>
                  <a:srgbClr val="FFFFFF"/>
                </a:solidFill>
                <a:latin typeface="Figtree Bold" pitchFamily="34" charset="0"/>
                <a:ea typeface="Figtree Bold" pitchFamily="34" charset="-122"/>
                <a:cs typeface="Figtree Bold" pitchFamily="34" charset="-120"/>
              </a:rPr>
              <a:t>Phases of Building a Joyful Primary Care Practice</a:t>
            </a:r>
            <a:endParaRPr lang="en-US" sz="2800" dirty="0"/>
          </a:p>
        </p:txBody>
      </p:sp>
      <p:sp>
        <p:nvSpPr>
          <p:cNvPr id="6" name="Text 4"/>
          <p:cNvSpPr/>
          <p:nvPr/>
        </p:nvSpPr>
        <p:spPr>
          <a:xfrm>
            <a:off x="507996" y="6495651"/>
            <a:ext cx="6207291" cy="182880"/>
          </a:xfrm>
          <a:custGeom>
            <a:avLst/>
            <a:gdLst/>
            <a:ahLst/>
            <a:cxnLst/>
            <a:rect l="l" t="t" r="r" b="b"/>
            <a:pathLst>
              <a:path w="6207291" h="182880">
                <a:moveTo>
                  <a:pt x="0" y="182880"/>
                </a:moveTo>
                <a:lnTo>
                  <a:pt x="0" y="0"/>
                </a:lnTo>
                <a:lnTo>
                  <a:pt x="6207291" y="0"/>
                </a:lnTo>
                <a:lnTo>
                  <a:pt x="6207291" y="182880"/>
                </a:lnTo>
                <a:lnTo>
                  <a:pt x="0" y="182880"/>
                </a:lnTo>
              </a:path>
            </a:pathLst>
          </a:custGeom>
          <a:noFill/>
          <a:ln/>
        </p:spPr>
        <p:txBody>
          <a:bodyPr wrap="square" lIns="0" tIns="0" rIns="0" bIns="0" rtlCol="0" anchor="ctr"/>
          <a:lstStyle/>
          <a:p>
            <a:pPr marL="0" indent="0" algn="l">
              <a:lnSpc>
                <a:spcPct val="90000"/>
              </a:lnSpc>
              <a:spcBef>
                <a:spcPts val="1000"/>
              </a:spcBef>
              <a:buNone/>
            </a:pPr>
            <a:r>
              <a:rPr lang="en-US" sz="1000" dirty="0">
                <a:solidFill>
                  <a:srgbClr val="A6A6A6"/>
                </a:solidFill>
                <a:latin typeface="Figtree" pitchFamily="34" charset="0"/>
                <a:ea typeface="Figtree" pitchFamily="34" charset="-122"/>
                <a:cs typeface="Figtree" pitchFamily="34" charset="-120"/>
              </a:rPr>
              <a:t>Journey to Joyful Primary Care: Transforming Practice Environments and Enhancing Care</a:t>
            </a:r>
            <a:endParaRPr lang="en-US" sz="1000" dirty="0"/>
          </a:p>
        </p:txBody>
      </p:sp>
      <p:sp>
        <p:nvSpPr>
          <p:cNvPr id="7" name="Text 5"/>
          <p:cNvSpPr/>
          <p:nvPr/>
        </p:nvSpPr>
        <p:spPr>
          <a:xfrm>
            <a:off x="507998" y="1448058"/>
            <a:ext cx="11887200" cy="91440"/>
          </a:xfrm>
          <a:custGeom>
            <a:avLst/>
            <a:gdLst/>
            <a:ahLst/>
            <a:cxnLst/>
            <a:rect l="l" t="t" r="r" b="b"/>
            <a:pathLst>
              <a:path w="11887200" h="91440">
                <a:moveTo>
                  <a:pt x="45720" y="91440"/>
                </a:moveTo>
                <a:cubicBezTo>
                  <a:pt x="20470" y="91440"/>
                  <a:pt x="0" y="70970"/>
                  <a:pt x="0" y="45720"/>
                </a:cubicBezTo>
                <a:lnTo>
                  <a:pt x="0" y="45720"/>
                </a:lnTo>
                <a:cubicBezTo>
                  <a:pt x="0" y="20470"/>
                  <a:pt x="20470" y="0"/>
                  <a:pt x="45720" y="0"/>
                </a:cubicBezTo>
                <a:lnTo>
                  <a:pt x="11841480" y="0"/>
                </a:lnTo>
                <a:cubicBezTo>
                  <a:pt x="11866730" y="0"/>
                  <a:pt x="11887200" y="20470"/>
                  <a:pt x="11887200" y="45720"/>
                </a:cubicBezTo>
                <a:lnTo>
                  <a:pt x="11887200" y="45720"/>
                </a:lnTo>
                <a:cubicBezTo>
                  <a:pt x="11887200" y="70970"/>
                  <a:pt x="11866730" y="91440"/>
                  <a:pt x="11841480" y="91440"/>
                </a:cubicBezTo>
              </a:path>
            </a:pathLst>
          </a:custGeom>
          <a:solidFill>
            <a:srgbClr val="000000"/>
          </a:solidFill>
          <a:ln/>
        </p:spPr>
        <p:txBody>
          <a:bodyPr wrap="square" lIns="90000" tIns="46800" rIns="90000" bIns="46800" rtlCol="0" anchor="ctr"/>
          <a:lstStyle/>
          <a:p>
            <a:pPr marL="0" indent="0" algn="ctr">
              <a:lnSpc>
                <a:spcPct val="100000"/>
              </a:lnSpc>
              <a:buNone/>
            </a:pPr>
            <a:endParaRPr lang="en-US" sz="1800" dirty="0"/>
          </a:p>
        </p:txBody>
      </p:sp>
      <p:sp>
        <p:nvSpPr>
          <p:cNvPr id="8" name="Text 6"/>
          <p:cNvSpPr/>
          <p:nvPr/>
        </p:nvSpPr>
        <p:spPr>
          <a:xfrm>
            <a:off x="507996" y="1459960"/>
            <a:ext cx="11226290" cy="91440"/>
          </a:xfrm>
          <a:custGeom>
            <a:avLst/>
            <a:gdLst/>
            <a:ahLst/>
            <a:cxnLst/>
            <a:rect l="l" t="t" r="r" b="b"/>
            <a:pathLst>
              <a:path w="11226290" h="91440">
                <a:moveTo>
                  <a:pt x="45720" y="91440"/>
                </a:moveTo>
                <a:cubicBezTo>
                  <a:pt x="20470" y="91440"/>
                  <a:pt x="0" y="70970"/>
                  <a:pt x="0" y="45720"/>
                </a:cubicBezTo>
                <a:lnTo>
                  <a:pt x="0" y="45720"/>
                </a:lnTo>
                <a:cubicBezTo>
                  <a:pt x="0" y="20470"/>
                  <a:pt x="20470" y="0"/>
                  <a:pt x="45720" y="0"/>
                </a:cubicBezTo>
                <a:lnTo>
                  <a:pt x="11180570" y="0"/>
                </a:lnTo>
                <a:cubicBezTo>
                  <a:pt x="11205820" y="0"/>
                  <a:pt x="11226290" y="20470"/>
                  <a:pt x="11226290" y="45720"/>
                </a:cubicBezTo>
                <a:lnTo>
                  <a:pt x="11226290" y="45720"/>
                </a:lnTo>
                <a:cubicBezTo>
                  <a:pt x="11226290" y="70970"/>
                  <a:pt x="11205820" y="91440"/>
                  <a:pt x="11180570" y="91440"/>
                </a:cubicBezTo>
              </a:path>
            </a:pathLst>
          </a:custGeom>
          <a:solidFill>
            <a:srgbClr val="11650A">
              <a:alpha val="30196"/>
            </a:srgbClr>
          </a:solidFill>
          <a:ln/>
        </p:spPr>
        <p:txBody>
          <a:bodyPr wrap="square" lIns="90000" tIns="46800" rIns="90000" bIns="46800" rtlCol="0" anchor="ctr"/>
          <a:lstStyle/>
          <a:p>
            <a:pPr marL="0" indent="0" algn="ctr">
              <a:lnSpc>
                <a:spcPct val="100000"/>
              </a:lnSpc>
              <a:buNone/>
            </a:pPr>
            <a:endParaRPr lang="en-US" sz="1800" dirty="0"/>
          </a:p>
        </p:txBody>
      </p:sp>
      <p:sp>
        <p:nvSpPr>
          <p:cNvPr id="9" name="Text 7"/>
          <p:cNvSpPr/>
          <p:nvPr/>
        </p:nvSpPr>
        <p:spPr>
          <a:xfrm>
            <a:off x="557282" y="1836678"/>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10" name="Text 8"/>
          <p:cNvSpPr/>
          <p:nvPr/>
        </p:nvSpPr>
        <p:spPr>
          <a:xfrm>
            <a:off x="637966" y="3066168"/>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Analyze current schedules to identify inefficiencies and missed patient targets.</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Focus on provider output and team-based workflows to empower staff.</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Quantify potential immunization visits done by nurses to increase provider time.</a:t>
            </a:r>
            <a:endParaRPr lang="en-US" sz="1200" dirty="0"/>
          </a:p>
        </p:txBody>
      </p:sp>
      <p:sp>
        <p:nvSpPr>
          <p:cNvPr id="11" name="Text 9"/>
          <p:cNvSpPr/>
          <p:nvPr/>
        </p:nvSpPr>
        <p:spPr>
          <a:xfrm>
            <a:off x="665745" y="2242338"/>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Phase 1: Implementing Team-Based Clinical Care Time (TBCCT)</a:t>
            </a:r>
            <a:endParaRPr lang="en-US" sz="1200" dirty="0"/>
          </a:p>
        </p:txBody>
      </p:sp>
      <p:sp>
        <p:nvSpPr>
          <p:cNvPr id="12" name="Text 10"/>
          <p:cNvSpPr/>
          <p:nvPr/>
        </p:nvSpPr>
        <p:spPr>
          <a:xfrm>
            <a:off x="666739" y="1631407"/>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01</a:t>
            </a:r>
            <a:endParaRPr lang="en-US" sz="1100" dirty="0"/>
          </a:p>
        </p:txBody>
      </p:sp>
      <p:sp>
        <p:nvSpPr>
          <p:cNvPr id="13" name="Text 11"/>
          <p:cNvSpPr/>
          <p:nvPr/>
        </p:nvSpPr>
        <p:spPr>
          <a:xfrm>
            <a:off x="2814961" y="1826067"/>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14" name="Text 12"/>
          <p:cNvSpPr/>
          <p:nvPr/>
        </p:nvSpPr>
        <p:spPr>
          <a:xfrm>
            <a:off x="2813027" y="1826067"/>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15" name="Text 13"/>
          <p:cNvSpPr/>
          <p:nvPr/>
        </p:nvSpPr>
        <p:spPr>
          <a:xfrm>
            <a:off x="2924418" y="2501132"/>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Shift towards a panel-based care model for improved patient access and care.</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Involve providers in policy design and upskill nurses for enhanced patient impact.</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Reward Medical Assistants (MAs) for their initiative in patient care.</a:t>
            </a:r>
            <a:endParaRPr lang="en-US" sz="1200" dirty="0"/>
          </a:p>
        </p:txBody>
      </p:sp>
      <p:sp>
        <p:nvSpPr>
          <p:cNvPr id="16" name="Text 14"/>
          <p:cNvSpPr/>
          <p:nvPr/>
        </p:nvSpPr>
        <p:spPr>
          <a:xfrm>
            <a:off x="2924418" y="2047678"/>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Phase 2: Transition to Panel-Based Team Care</a:t>
            </a:r>
            <a:endParaRPr lang="en-US" sz="1200" dirty="0"/>
          </a:p>
        </p:txBody>
      </p:sp>
      <p:sp>
        <p:nvSpPr>
          <p:cNvPr id="17" name="Text 15"/>
          <p:cNvSpPr/>
          <p:nvPr/>
        </p:nvSpPr>
        <p:spPr>
          <a:xfrm>
            <a:off x="2924418" y="1620796"/>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02</a:t>
            </a:r>
            <a:endParaRPr lang="en-US" sz="1100" dirty="0"/>
          </a:p>
        </p:txBody>
      </p:sp>
      <p:sp>
        <p:nvSpPr>
          <p:cNvPr id="18" name="Text 16"/>
          <p:cNvSpPr/>
          <p:nvPr/>
        </p:nvSpPr>
        <p:spPr>
          <a:xfrm>
            <a:off x="5072640" y="1815456"/>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19" name="Text 17"/>
          <p:cNvSpPr/>
          <p:nvPr/>
        </p:nvSpPr>
        <p:spPr>
          <a:xfrm>
            <a:off x="5068772" y="1815456"/>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20" name="Text 18"/>
          <p:cNvSpPr/>
          <p:nvPr/>
        </p:nvSpPr>
        <p:spPr>
          <a:xfrm>
            <a:off x="5167710" y="2834787"/>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Develop a structured approach to organize workflow and responsibilities.</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Ensure each team member knows their daily tasks for improved efficiency.</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Empower staff to fulfill high standards and engage effectively with patients.</a:t>
            </a:r>
            <a:endParaRPr lang="en-US" sz="1200" dirty="0"/>
          </a:p>
        </p:txBody>
      </p:sp>
      <p:sp>
        <p:nvSpPr>
          <p:cNvPr id="21" name="Text 19"/>
          <p:cNvSpPr/>
          <p:nvPr/>
        </p:nvSpPr>
        <p:spPr>
          <a:xfrm>
            <a:off x="5182097" y="2189282"/>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Phase 3: Upskilling Lowest Wage Positions to Patient Care Navigators</a:t>
            </a:r>
            <a:endParaRPr lang="en-US" sz="1200" dirty="0"/>
          </a:p>
        </p:txBody>
      </p:sp>
      <p:sp>
        <p:nvSpPr>
          <p:cNvPr id="22" name="Text 20"/>
          <p:cNvSpPr/>
          <p:nvPr/>
        </p:nvSpPr>
        <p:spPr>
          <a:xfrm>
            <a:off x="5182097" y="1610185"/>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03</a:t>
            </a:r>
            <a:endParaRPr lang="en-US" sz="1100" dirty="0"/>
          </a:p>
        </p:txBody>
      </p:sp>
      <p:sp>
        <p:nvSpPr>
          <p:cNvPr id="23" name="Text 21"/>
          <p:cNvSpPr/>
          <p:nvPr/>
        </p:nvSpPr>
        <p:spPr>
          <a:xfrm>
            <a:off x="7330319" y="1804845"/>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24" name="Text 22"/>
          <p:cNvSpPr/>
          <p:nvPr/>
        </p:nvSpPr>
        <p:spPr>
          <a:xfrm>
            <a:off x="7330319" y="1804845"/>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25" name="Text 23"/>
          <p:cNvSpPr/>
          <p:nvPr/>
        </p:nvSpPr>
        <p:spPr>
          <a:xfrm>
            <a:off x="7439776" y="2479910"/>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Expand roles to combine front desk, phlebotomist, medical assistant, vaccination, and scribe duties.</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Implement a system where each physician has support from patient care navigators.</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Create a patient-centered environment with staff meeting patients at every stage of the visit.</a:t>
            </a:r>
            <a:endParaRPr lang="en-US" sz="1200" dirty="0"/>
          </a:p>
        </p:txBody>
      </p:sp>
      <p:sp>
        <p:nvSpPr>
          <p:cNvPr id="26" name="Text 24"/>
          <p:cNvSpPr/>
          <p:nvPr/>
        </p:nvSpPr>
        <p:spPr>
          <a:xfrm>
            <a:off x="7439776" y="2026456"/>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Total Clinic Approach: Growing Staff for New Roles</a:t>
            </a:r>
            <a:endParaRPr lang="en-US" sz="1200" dirty="0"/>
          </a:p>
        </p:txBody>
      </p:sp>
      <p:sp>
        <p:nvSpPr>
          <p:cNvPr id="27" name="Text 25"/>
          <p:cNvSpPr/>
          <p:nvPr/>
        </p:nvSpPr>
        <p:spPr>
          <a:xfrm>
            <a:off x="7439776" y="1599574"/>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04</a:t>
            </a:r>
            <a:endParaRPr lang="en-US" sz="1100" dirty="0"/>
          </a:p>
        </p:txBody>
      </p:sp>
      <p:sp>
        <p:nvSpPr>
          <p:cNvPr id="28" name="Text 26"/>
          <p:cNvSpPr/>
          <p:nvPr/>
        </p:nvSpPr>
        <p:spPr>
          <a:xfrm>
            <a:off x="9587998" y="1794234"/>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11650A"/>
          </a:solidFill>
          <a:ln/>
        </p:spPr>
        <p:txBody>
          <a:bodyPr wrap="square" lIns="90000" tIns="46800" rIns="90000" bIns="46800" rtlCol="0" anchor="ctr"/>
          <a:lstStyle/>
          <a:p>
            <a:pPr marL="0" indent="0" algn="ctr">
              <a:lnSpc>
                <a:spcPct val="100000"/>
              </a:lnSpc>
              <a:buNone/>
            </a:pPr>
            <a:endParaRPr lang="en-US" sz="1800" dirty="0"/>
          </a:p>
        </p:txBody>
      </p:sp>
      <p:sp>
        <p:nvSpPr>
          <p:cNvPr id="29" name="Text 27"/>
          <p:cNvSpPr/>
          <p:nvPr/>
        </p:nvSpPr>
        <p:spPr>
          <a:xfrm>
            <a:off x="9587998" y="1794233"/>
            <a:ext cx="2146288" cy="4469295"/>
          </a:xfrm>
          <a:custGeom>
            <a:avLst/>
            <a:gdLst/>
            <a:ahLst/>
            <a:cxnLst/>
            <a:rect l="l" t="t" r="r" b="b"/>
            <a:pathLst>
              <a:path w="2146288" h="4469295">
                <a:moveTo>
                  <a:pt x="76150" y="4469295"/>
                </a:moveTo>
                <a:cubicBezTo>
                  <a:pt x="34094" y="4469295"/>
                  <a:pt x="0" y="4435201"/>
                  <a:pt x="0" y="4393145"/>
                </a:cubicBezTo>
                <a:lnTo>
                  <a:pt x="0" y="76150"/>
                </a:lnTo>
                <a:cubicBezTo>
                  <a:pt x="0" y="34094"/>
                  <a:pt x="34094" y="0"/>
                  <a:pt x="76150" y="0"/>
                </a:cubicBezTo>
                <a:lnTo>
                  <a:pt x="2070138" y="0"/>
                </a:lnTo>
                <a:cubicBezTo>
                  <a:pt x="2112194" y="0"/>
                  <a:pt x="2146288" y="34094"/>
                  <a:pt x="2146288" y="76150"/>
                </a:cubicBezTo>
                <a:lnTo>
                  <a:pt x="2146288" y="4393145"/>
                </a:lnTo>
                <a:cubicBezTo>
                  <a:pt x="2146288" y="4435201"/>
                  <a:pt x="2112194" y="4469295"/>
                  <a:pt x="2070138" y="4469295"/>
                </a:cubicBezTo>
              </a:path>
            </a:pathLst>
          </a:custGeom>
          <a:solidFill>
            <a:srgbClr val="000000">
              <a:alpha val="40000"/>
            </a:srgbClr>
          </a:solidFill>
          <a:ln/>
        </p:spPr>
        <p:txBody>
          <a:bodyPr wrap="square" lIns="90000" tIns="46800" rIns="90000" bIns="46800" rtlCol="0" anchor="ctr"/>
          <a:lstStyle/>
          <a:p>
            <a:pPr marL="0" indent="0" algn="ctr">
              <a:lnSpc>
                <a:spcPct val="100000"/>
              </a:lnSpc>
              <a:buNone/>
            </a:pPr>
            <a:endParaRPr lang="en-US" sz="1800" dirty="0"/>
          </a:p>
        </p:txBody>
      </p:sp>
      <p:sp>
        <p:nvSpPr>
          <p:cNvPr id="30" name="Text 28"/>
          <p:cNvSpPr/>
          <p:nvPr/>
        </p:nvSpPr>
        <p:spPr>
          <a:xfrm>
            <a:off x="9697455" y="2469299"/>
            <a:ext cx="1828800" cy="3669546"/>
          </a:xfrm>
          <a:custGeom>
            <a:avLst/>
            <a:gdLst/>
            <a:ahLst/>
            <a:cxnLst/>
            <a:rect l="l" t="t" r="r" b="b"/>
            <a:pathLst>
              <a:path w="1828800" h="3669546">
                <a:moveTo>
                  <a:pt x="0" y="3669546"/>
                </a:moveTo>
                <a:lnTo>
                  <a:pt x="0" y="0"/>
                </a:lnTo>
                <a:lnTo>
                  <a:pt x="1828800" y="0"/>
                </a:lnTo>
                <a:lnTo>
                  <a:pt x="1828800" y="3669546"/>
                </a:lnTo>
                <a:lnTo>
                  <a:pt x="0" y="3669546"/>
                </a:lnTo>
              </a:path>
            </a:pathLst>
          </a:custGeom>
          <a:noFill/>
          <a:ln/>
        </p:spPr>
        <p:txBody>
          <a:bodyPr wrap="square" lIns="0" tIns="0" rIns="0" bIns="0" rtlCol="0" anchor="t"/>
          <a:lstStyle/>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Emphasize the importance of innovative team-based care and effective systems.</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Address physician burnout and access problems through a joyful practice.</a:t>
            </a:r>
            <a:endParaRPr lang="en-US" sz="1200" dirty="0"/>
          </a:p>
          <a:p>
            <a:pPr marL="0" indent="0" algn="l">
              <a:lnSpc>
                <a:spcPct val="90000"/>
              </a:lnSpc>
              <a:spcBef>
                <a:spcPts val="1000"/>
              </a:spcBef>
              <a:buNone/>
            </a:pPr>
            <a:r>
              <a:rPr lang="en-US" sz="1200" dirty="0">
                <a:solidFill>
                  <a:srgbClr val="FFFFFF"/>
                </a:solidFill>
                <a:latin typeface="Figtree" pitchFamily="34" charset="0"/>
                <a:ea typeface="Figtree" pitchFamily="34" charset="-122"/>
                <a:cs typeface="Figtree" pitchFamily="34" charset="-120"/>
              </a:rPr>
              <a:t>Ensure physicians have the support needed to leave work at the end of the day without additional tasks.</a:t>
            </a:r>
            <a:endParaRPr lang="en-US" sz="1200" dirty="0"/>
          </a:p>
        </p:txBody>
      </p:sp>
      <p:sp>
        <p:nvSpPr>
          <p:cNvPr id="31" name="Text 29"/>
          <p:cNvSpPr/>
          <p:nvPr/>
        </p:nvSpPr>
        <p:spPr>
          <a:xfrm>
            <a:off x="9697455" y="2015845"/>
            <a:ext cx="1828800" cy="325653"/>
          </a:xfrm>
          <a:custGeom>
            <a:avLst/>
            <a:gdLst/>
            <a:ahLst/>
            <a:cxnLst/>
            <a:rect l="l" t="t" r="r" b="b"/>
            <a:pathLst>
              <a:path w="1828800" h="325653">
                <a:moveTo>
                  <a:pt x="0" y="325653"/>
                </a:moveTo>
                <a:lnTo>
                  <a:pt x="0" y="0"/>
                </a:lnTo>
                <a:lnTo>
                  <a:pt x="1828800" y="0"/>
                </a:lnTo>
                <a:lnTo>
                  <a:pt x="1828800" y="325653"/>
                </a:lnTo>
                <a:lnTo>
                  <a:pt x="0" y="325653"/>
                </a:lnTo>
              </a:path>
            </a:pathLst>
          </a:custGeom>
          <a:noFill/>
          <a:ln/>
        </p:spPr>
        <p:txBody>
          <a:bodyPr wrap="square" lIns="0" tIns="0" rIns="0" bIns="0" rtlCol="0" anchor="b"/>
          <a:lstStyle/>
          <a:p>
            <a:pPr marL="0" indent="0" algn="l">
              <a:lnSpc>
                <a:spcPct val="90000"/>
              </a:lnSpc>
              <a:buNone/>
            </a:pPr>
            <a:r>
              <a:rPr lang="en-US" sz="1200" dirty="0">
                <a:solidFill>
                  <a:srgbClr val="FFFFFF"/>
                </a:solidFill>
                <a:latin typeface="Figtree Bold" pitchFamily="34" charset="0"/>
                <a:ea typeface="Figtree Bold" pitchFamily="34" charset="-122"/>
                <a:cs typeface="Figtree Bold" pitchFamily="34" charset="-120"/>
              </a:rPr>
              <a:t>Conclusion: Achieving Joyful Practice and Effective Provider Support Systems</a:t>
            </a:r>
            <a:endParaRPr lang="en-US" sz="1200" dirty="0"/>
          </a:p>
        </p:txBody>
      </p:sp>
      <p:sp>
        <p:nvSpPr>
          <p:cNvPr id="32" name="Text 30"/>
          <p:cNvSpPr/>
          <p:nvPr/>
        </p:nvSpPr>
        <p:spPr>
          <a:xfrm>
            <a:off x="9697455" y="1588963"/>
            <a:ext cx="309927" cy="325653"/>
          </a:xfrm>
          <a:custGeom>
            <a:avLst/>
            <a:gdLst/>
            <a:ahLst/>
            <a:cxnLst/>
            <a:rect l="l" t="t" r="r" b="b"/>
            <a:pathLst>
              <a:path w="309927" h="325653">
                <a:moveTo>
                  <a:pt x="55787" y="325653"/>
                </a:moveTo>
                <a:cubicBezTo>
                  <a:pt x="24977" y="325653"/>
                  <a:pt x="0" y="300676"/>
                  <a:pt x="0" y="269866"/>
                </a:cubicBezTo>
                <a:lnTo>
                  <a:pt x="0" y="55787"/>
                </a:lnTo>
                <a:cubicBezTo>
                  <a:pt x="0" y="24977"/>
                  <a:pt x="24977" y="0"/>
                  <a:pt x="55787" y="0"/>
                </a:cubicBezTo>
                <a:lnTo>
                  <a:pt x="254140" y="0"/>
                </a:lnTo>
                <a:cubicBezTo>
                  <a:pt x="284950" y="0"/>
                  <a:pt x="309927" y="24977"/>
                  <a:pt x="309927" y="55787"/>
                </a:cubicBezTo>
                <a:lnTo>
                  <a:pt x="309927" y="269866"/>
                </a:lnTo>
                <a:cubicBezTo>
                  <a:pt x="309927" y="300676"/>
                  <a:pt x="284950" y="325653"/>
                  <a:pt x="254140" y="325653"/>
                </a:cubicBezTo>
              </a:path>
            </a:pathLst>
          </a:custGeom>
          <a:solidFill>
            <a:srgbClr val="11650A"/>
          </a:solidFill>
          <a:ln/>
        </p:spPr>
        <p:txBody>
          <a:bodyPr wrap="square" lIns="0" tIns="0" rIns="0" bIns="0" rtlCol="0" anchor="ctr"/>
          <a:lstStyle/>
          <a:p>
            <a:pPr marL="0" indent="0" algn="ctr">
              <a:lnSpc>
                <a:spcPct val="100000"/>
              </a:lnSpc>
              <a:spcAft>
                <a:spcPts val="1000"/>
              </a:spcAft>
              <a:buNone/>
            </a:pPr>
            <a:r>
              <a:rPr lang="en-US" sz="1100" dirty="0">
                <a:solidFill>
                  <a:srgbClr val="FFFFFF"/>
                </a:solidFill>
                <a:latin typeface="Figtree Bold" pitchFamily="34" charset="0"/>
                <a:ea typeface="Figtree Bold" pitchFamily="34" charset="-122"/>
                <a:cs typeface="Figtree Bold" pitchFamily="34" charset="-120"/>
              </a:rPr>
              <a:t>05</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Text 0"/>
          <p:cNvSpPr/>
          <p:nvPr/>
        </p:nvSpPr>
        <p:spPr>
          <a:xfrm>
            <a:off x="0" y="0"/>
            <a:ext cx="12192000" cy="6858000"/>
          </a:xfrm>
          <a:custGeom>
            <a:avLst/>
            <a:gdLst/>
            <a:ahLst/>
            <a:cxnLst/>
            <a:rect l="l" t="t" r="r" b="b"/>
            <a:pathLst>
              <a:path w="12192000" h="6858000">
                <a:moveTo>
                  <a:pt x="0" y="6858000"/>
                </a:moveTo>
                <a:lnTo>
                  <a:pt x="0" y="0"/>
                </a:lnTo>
                <a:lnTo>
                  <a:pt x="12192000" y="0"/>
                </a:lnTo>
                <a:lnTo>
                  <a:pt x="12192000" y="6858000"/>
                </a:lnTo>
                <a:lnTo>
                  <a:pt x="0" y="6858000"/>
                </a:lnTo>
              </a:path>
            </a:pathLst>
          </a:custGeom>
          <a:solidFill>
            <a:srgbClr val="000000"/>
          </a:solidFill>
          <a:ln/>
        </p:spPr>
        <p:txBody>
          <a:bodyPr wrap="square" lIns="0" tIns="0" rIns="0" bIns="0" rtlCol="0" anchor="ctr"/>
          <a:lstStyle/>
          <a:p>
            <a:pPr marL="0" indent="0">
              <a:buNone/>
            </a:pPr>
            <a:endParaRPr lang="en-US" dirty="0"/>
          </a:p>
        </p:txBody>
      </p:sp>
      <p:sp>
        <p:nvSpPr>
          <p:cNvPr id="3" name="Text 1"/>
          <p:cNvSpPr/>
          <p:nvPr/>
        </p:nvSpPr>
        <p:spPr>
          <a:xfrm>
            <a:off x="1" y="447"/>
            <a:ext cx="12191937" cy="6857107"/>
          </a:xfrm>
          <a:custGeom>
            <a:avLst/>
            <a:gdLst/>
            <a:ahLst/>
            <a:cxnLst/>
            <a:rect l="l" t="t" r="r" b="b"/>
            <a:pathLst>
              <a:path w="12191937" h="6857107">
                <a:moveTo>
                  <a:pt x="0" y="6857107"/>
                </a:moveTo>
                <a:lnTo>
                  <a:pt x="0" y="0"/>
                </a:lnTo>
                <a:lnTo>
                  <a:pt x="12191937" y="0"/>
                </a:lnTo>
                <a:lnTo>
                  <a:pt x="12191937" y="6857107"/>
                </a:lnTo>
                <a:lnTo>
                  <a:pt x="0" y="6857107"/>
                </a:lnTo>
              </a:path>
            </a:pathLst>
          </a:custGeom>
          <a:blipFill>
            <a:blip r:embed="rId3"/>
            <a:srcRect/>
            <a:stretch/>
          </a:blipFill>
          <a:ln/>
        </p:spPr>
        <p:txBody>
          <a:bodyPr wrap="square" lIns="0" tIns="0" rIns="0" bIns="0" rtlCol="0" anchor="ctr"/>
          <a:lstStyle/>
          <a:p>
            <a:pPr marL="0" indent="0">
              <a:buNone/>
            </a:pPr>
            <a:endParaRPr lang="en-US" dirty="0"/>
          </a:p>
        </p:txBody>
      </p:sp>
      <p:sp>
        <p:nvSpPr>
          <p:cNvPr id="4" name="Text 2"/>
          <p:cNvSpPr/>
          <p:nvPr/>
        </p:nvSpPr>
        <p:spPr>
          <a:xfrm>
            <a:off x="507998" y="1600433"/>
            <a:ext cx="6732000" cy="91440"/>
          </a:xfrm>
          <a:custGeom>
            <a:avLst/>
            <a:gdLst/>
            <a:ahLst/>
            <a:cxnLst/>
            <a:rect l="l" t="t" r="r" b="b"/>
            <a:pathLst>
              <a:path w="6732000" h="91440">
                <a:moveTo>
                  <a:pt x="45720" y="91440"/>
                </a:moveTo>
                <a:cubicBezTo>
                  <a:pt x="20470" y="91440"/>
                  <a:pt x="0" y="70970"/>
                  <a:pt x="0" y="45720"/>
                </a:cubicBezTo>
                <a:lnTo>
                  <a:pt x="0" y="45720"/>
                </a:lnTo>
                <a:cubicBezTo>
                  <a:pt x="0" y="20470"/>
                  <a:pt x="20470" y="0"/>
                  <a:pt x="45720" y="0"/>
                </a:cubicBezTo>
                <a:lnTo>
                  <a:pt x="6686280" y="0"/>
                </a:lnTo>
                <a:cubicBezTo>
                  <a:pt x="6711530" y="0"/>
                  <a:pt x="6732000" y="20470"/>
                  <a:pt x="6732000" y="45720"/>
                </a:cubicBezTo>
                <a:lnTo>
                  <a:pt x="6732000" y="45720"/>
                </a:lnTo>
                <a:cubicBezTo>
                  <a:pt x="6732000" y="70970"/>
                  <a:pt x="6711530" y="91440"/>
                  <a:pt x="6686280" y="91440"/>
                </a:cubicBezTo>
              </a:path>
            </a:pathLst>
          </a:custGeom>
          <a:solidFill>
            <a:srgbClr val="11650A">
              <a:alpha val="30196"/>
            </a:srgbClr>
          </a:solidFill>
          <a:ln/>
        </p:spPr>
        <p:txBody>
          <a:bodyPr wrap="square" lIns="90000" tIns="46800" rIns="90000" bIns="46800" rtlCol="0" anchor="ctr"/>
          <a:lstStyle/>
          <a:p>
            <a:pPr marL="0" indent="0" algn="ctr">
              <a:lnSpc>
                <a:spcPct val="100000"/>
              </a:lnSpc>
              <a:buNone/>
            </a:pPr>
            <a:endParaRPr lang="en-US" sz="1800" dirty="0"/>
          </a:p>
        </p:txBody>
      </p:sp>
      <p:sp>
        <p:nvSpPr>
          <p:cNvPr id="5" name="Text 3"/>
          <p:cNvSpPr/>
          <p:nvPr/>
        </p:nvSpPr>
        <p:spPr>
          <a:xfrm>
            <a:off x="507999" y="6495651"/>
            <a:ext cx="4937760" cy="182880"/>
          </a:xfrm>
          <a:custGeom>
            <a:avLst/>
            <a:gdLst/>
            <a:ahLst/>
            <a:cxnLst/>
            <a:rect l="l" t="t" r="r" b="b"/>
            <a:pathLst>
              <a:path w="4937760" h="182880">
                <a:moveTo>
                  <a:pt x="0" y="182880"/>
                </a:moveTo>
                <a:lnTo>
                  <a:pt x="0" y="0"/>
                </a:lnTo>
                <a:lnTo>
                  <a:pt x="4937760" y="0"/>
                </a:lnTo>
                <a:lnTo>
                  <a:pt x="4937760" y="182880"/>
                </a:lnTo>
                <a:lnTo>
                  <a:pt x="0" y="182880"/>
                </a:lnTo>
              </a:path>
            </a:pathLst>
          </a:custGeom>
          <a:noFill/>
          <a:ln/>
        </p:spPr>
        <p:txBody>
          <a:bodyPr wrap="square" lIns="0" tIns="0" rIns="0" bIns="0" rtlCol="0" anchor="ctr"/>
          <a:lstStyle/>
          <a:p>
            <a:pPr marL="0" indent="0" algn="l">
              <a:lnSpc>
                <a:spcPct val="90000"/>
              </a:lnSpc>
              <a:spcBef>
                <a:spcPts val="1000"/>
              </a:spcBef>
              <a:buNone/>
            </a:pPr>
            <a:r>
              <a:rPr lang="en-US" sz="1000" dirty="0">
                <a:solidFill>
                  <a:srgbClr val="A6A6A6"/>
                </a:solidFill>
                <a:latin typeface="Figtree" pitchFamily="34" charset="0"/>
                <a:ea typeface="Figtree" pitchFamily="34" charset="-122"/>
                <a:cs typeface="Figtree" pitchFamily="34" charset="-120"/>
              </a:rPr>
              <a:t>Journey to Joyful Primary Care: Transforming Practice Environments and Enhancing Care</a:t>
            </a:r>
            <a:endParaRPr lang="en-US" sz="1000" dirty="0"/>
          </a:p>
        </p:txBody>
      </p:sp>
      <p:sp>
        <p:nvSpPr>
          <p:cNvPr id="6" name="Text 4"/>
          <p:cNvSpPr/>
          <p:nvPr/>
        </p:nvSpPr>
        <p:spPr>
          <a:xfrm>
            <a:off x="507998" y="1"/>
            <a:ext cx="6711916" cy="1384120"/>
          </a:xfrm>
          <a:custGeom>
            <a:avLst/>
            <a:gdLst/>
            <a:ahLst/>
            <a:cxnLst/>
            <a:rect l="l" t="t" r="r" b="b"/>
            <a:pathLst>
              <a:path w="6711916" h="1384120">
                <a:moveTo>
                  <a:pt x="0" y="1384120"/>
                </a:moveTo>
                <a:lnTo>
                  <a:pt x="0" y="0"/>
                </a:lnTo>
                <a:lnTo>
                  <a:pt x="6711916" y="0"/>
                </a:lnTo>
                <a:lnTo>
                  <a:pt x="6711916" y="1384120"/>
                </a:lnTo>
                <a:lnTo>
                  <a:pt x="0" y="1384120"/>
                </a:lnTo>
              </a:path>
            </a:pathLst>
          </a:custGeom>
          <a:noFill/>
          <a:ln/>
        </p:spPr>
        <p:txBody>
          <a:bodyPr wrap="square" lIns="0" tIns="0" rIns="0" bIns="0" rtlCol="0" anchor="b"/>
          <a:lstStyle/>
          <a:p>
            <a:pPr marL="0" indent="0" algn="l">
              <a:lnSpc>
                <a:spcPct val="90000"/>
              </a:lnSpc>
              <a:buNone/>
            </a:pPr>
            <a:r>
              <a:rPr lang="en-US" sz="2800" dirty="0">
                <a:solidFill>
                  <a:srgbClr val="FFFFFF"/>
                </a:solidFill>
                <a:latin typeface="Figtree Bold" pitchFamily="34" charset="0"/>
                <a:ea typeface="Figtree Bold" pitchFamily="34" charset="-122"/>
                <a:cs typeface="Figtree Bold" pitchFamily="34" charset="-120"/>
              </a:rPr>
              <a:t>Phase 1: Team-Based Clinical Care Time Implementation</a:t>
            </a:r>
            <a:endParaRPr lang="en-US" sz="2800" dirty="0"/>
          </a:p>
        </p:txBody>
      </p:sp>
      <p:sp>
        <p:nvSpPr>
          <p:cNvPr id="7" name="Text 5"/>
          <p:cNvSpPr/>
          <p:nvPr/>
        </p:nvSpPr>
        <p:spPr>
          <a:xfrm>
            <a:off x="507998" y="1930400"/>
            <a:ext cx="6711915" cy="4297231"/>
          </a:xfrm>
          <a:custGeom>
            <a:avLst/>
            <a:gdLst/>
            <a:ahLst/>
            <a:cxnLst/>
            <a:rect l="l" t="t" r="r" b="b"/>
            <a:pathLst>
              <a:path w="6711915" h="4297231">
                <a:moveTo>
                  <a:pt x="0" y="4297231"/>
                </a:moveTo>
                <a:lnTo>
                  <a:pt x="0" y="0"/>
                </a:lnTo>
                <a:lnTo>
                  <a:pt x="6711915" y="0"/>
                </a:lnTo>
                <a:lnTo>
                  <a:pt x="6711915" y="4297231"/>
                </a:lnTo>
                <a:lnTo>
                  <a:pt x="0" y="4297231"/>
                </a:lnTo>
              </a:path>
            </a:pathLst>
          </a:custGeom>
          <a:noFill/>
          <a:ln/>
        </p:spPr>
        <p:txBody>
          <a:bodyPr wrap="square" lIns="90000" tIns="46800" rIns="90000" bIns="46800" rtlCol="0" anchor="t"/>
          <a:lstStyle/>
          <a:p>
            <a:pPr marL="0" indent="0" algn="l">
              <a:lnSpc>
                <a:spcPct val="100000"/>
              </a:lnSpc>
              <a:spcBef>
                <a:spcPts val="1000"/>
              </a:spcBef>
              <a:buNone/>
            </a:pPr>
            <a:r>
              <a:rPr lang="en-US" sz="1800" dirty="0">
                <a:solidFill>
                  <a:srgbClr val="FFFFFF"/>
                </a:solidFill>
                <a:latin typeface="Figtree" pitchFamily="34" charset="0"/>
                <a:ea typeface="Figtree" pitchFamily="34" charset="-122"/>
                <a:cs typeface="Figtree" pitchFamily="34" charset="-120"/>
              </a:rPr>
              <a:t>Implementing Team-Based Clinical Care Time (TBCCT)</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Addressing provider burnout</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Enhancing patient care</a:t>
            </a:r>
            <a:endParaRPr lang="en-US" sz="1800" dirty="0"/>
          </a:p>
          <a:p>
            <a:pPr marL="0" indent="0" algn="l">
              <a:lnSpc>
                <a:spcPct val="100000"/>
              </a:lnSpc>
              <a:spcBef>
                <a:spcPts val="1000"/>
              </a:spcBef>
              <a:buNone/>
            </a:pPr>
            <a:r>
              <a:rPr lang="en-US" sz="1800" dirty="0">
                <a:solidFill>
                  <a:srgbClr val="FFFFFF"/>
                </a:solidFill>
                <a:latin typeface="Figtree" pitchFamily="34" charset="0"/>
                <a:ea typeface="Figtree" pitchFamily="34" charset="-122"/>
                <a:cs typeface="Figtree" pitchFamily="34" charset="-120"/>
              </a:rPr>
              <a:t>Key Focus Areas</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Reducing risks</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Decreasing provider burnout</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Fostering excellence through TBCCT</a:t>
            </a:r>
            <a:endParaRPr lang="en-US" sz="1800" dirty="0"/>
          </a:p>
          <a:p>
            <a:pPr marL="0" indent="0" algn="l">
              <a:lnSpc>
                <a:spcPct val="100000"/>
              </a:lnSpc>
              <a:spcBef>
                <a:spcPts val="1000"/>
              </a:spcBef>
              <a:buNone/>
            </a:pPr>
            <a:r>
              <a:rPr lang="en-US" sz="1800" dirty="0">
                <a:solidFill>
                  <a:srgbClr val="FFFFFF"/>
                </a:solidFill>
                <a:latin typeface="Figtree" pitchFamily="34" charset="0"/>
                <a:ea typeface="Figtree" pitchFamily="34" charset="-122"/>
                <a:cs typeface="Figtree" pitchFamily="34" charset="-120"/>
              </a:rPr>
              <a:t>Establishing a Responsive System for Acute Issues</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Enabling same-day or next-day visits</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Utilizing nurse triage</a:t>
            </a:r>
            <a:endParaRPr lang="en-US" sz="1800" dirty="0"/>
          </a:p>
          <a:p>
            <a:pPr marL="0" indent="0" algn="l">
              <a:lnSpc>
                <a:spcPct val="100000"/>
              </a:lnSpc>
              <a:spcBef>
                <a:spcPts val="1000"/>
              </a:spcBef>
              <a:buNone/>
            </a:pPr>
            <a:r>
              <a:rPr lang="en-US" sz="1800" dirty="0">
                <a:solidFill>
                  <a:srgbClr val="FFFFFF"/>
                </a:solidFill>
                <a:latin typeface="Figtree" pitchFamily="34" charset="0"/>
                <a:ea typeface="Figtree" pitchFamily="34" charset="-122"/>
                <a:cs typeface="Figtree" pitchFamily="34" charset="-120"/>
              </a:rPr>
              <a:t>Promoting Local Innovation</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Decentralizing to encourage staff engagement</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Enhancing patient engagement</a:t>
            </a:r>
            <a:endParaRPr lang="en-US" sz="1800" dirty="0"/>
          </a:p>
          <a:p>
            <a:pPr marL="0" indent="0" algn="l">
              <a:lnSpc>
                <a:spcPct val="100000"/>
              </a:lnSpc>
              <a:spcBef>
                <a:spcPts val="1000"/>
              </a:spcBef>
              <a:buNone/>
            </a:pPr>
            <a:r>
              <a:rPr lang="en-US" sz="1800" dirty="0">
                <a:solidFill>
                  <a:srgbClr val="FFFFFF"/>
                </a:solidFill>
                <a:latin typeface="Figtree" pitchFamily="34" charset="0"/>
                <a:ea typeface="Figtree" pitchFamily="34" charset="-122"/>
                <a:cs typeface="Figtree" pitchFamily="34" charset="-120"/>
              </a:rPr>
              <a:t>Enhancing the Role of Medical Assistants (MAs)</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Active engagement in patient scheduling</a:t>
            </a:r>
            <a:endParaRPr lang="en-US" sz="1800" dirty="0"/>
          </a:p>
          <a:p>
            <a:pPr marL="137160" indent="0" algn="l">
              <a:lnSpc>
                <a:spcPct val="90000"/>
              </a:lnSpc>
              <a:spcBef>
                <a:spcPts val="500"/>
              </a:spcBef>
              <a:buNone/>
            </a:pPr>
            <a:r>
              <a:rPr lang="en-US" sz="1600" dirty="0">
                <a:solidFill>
                  <a:srgbClr val="FFFFFF"/>
                </a:solidFill>
                <a:latin typeface="Figtree" pitchFamily="34" charset="0"/>
                <a:ea typeface="Figtree" pitchFamily="34" charset="-122"/>
                <a:cs typeface="Figtree" pitchFamily="34" charset="-120"/>
              </a:rPr>
              <a:t>Hands-on supervision</a:t>
            </a:r>
            <a:endParaRPr lang="en-US" sz="1800" dirty="0"/>
          </a:p>
        </p:txBody>
      </p:sp>
      <p:sp>
        <p:nvSpPr>
          <p:cNvPr id="8" name="Text 6"/>
          <p:cNvSpPr/>
          <p:nvPr/>
        </p:nvSpPr>
        <p:spPr>
          <a:xfrm>
            <a:off x="8026402" y="630368"/>
            <a:ext cx="3657600" cy="5591175"/>
          </a:xfrm>
          <a:custGeom>
            <a:avLst/>
            <a:gdLst/>
            <a:ahLst/>
            <a:cxnLst/>
            <a:rect l="l" t="t" r="r" b="b"/>
            <a:pathLst>
              <a:path w="3657600" h="5591175">
                <a:moveTo>
                  <a:pt x="151681" y="5591175"/>
                </a:moveTo>
                <a:cubicBezTo>
                  <a:pt x="67910" y="5591175"/>
                  <a:pt x="0" y="5523265"/>
                  <a:pt x="0" y="5439494"/>
                </a:cubicBezTo>
                <a:lnTo>
                  <a:pt x="0" y="151681"/>
                </a:lnTo>
                <a:cubicBezTo>
                  <a:pt x="0" y="67910"/>
                  <a:pt x="67910" y="0"/>
                  <a:pt x="151681" y="0"/>
                </a:cubicBezTo>
                <a:lnTo>
                  <a:pt x="3505919" y="0"/>
                </a:lnTo>
                <a:cubicBezTo>
                  <a:pt x="3589690" y="0"/>
                  <a:pt x="3657600" y="67910"/>
                  <a:pt x="3657600" y="151681"/>
                </a:cubicBezTo>
                <a:lnTo>
                  <a:pt x="3657600" y="5439494"/>
                </a:lnTo>
                <a:cubicBezTo>
                  <a:pt x="3657600" y="5523265"/>
                  <a:pt x="3589690" y="5591175"/>
                  <a:pt x="3505919" y="5591175"/>
                </a:cubicBezTo>
              </a:path>
            </a:pathLst>
          </a:custGeom>
          <a:blipFill>
            <a:blip r:embed="rId4"/>
            <a:srcRect/>
            <a:stretch/>
          </a:blipFill>
          <a:ln/>
        </p:spPr>
        <p:txBody>
          <a:bodyPr wrap="square" lIns="90000" tIns="46800" rIns="90000" bIns="46800" rtlCol="0" anchor="t"/>
          <a:lstStyle/>
          <a:p>
            <a:pPr marL="0" indent="0">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38</TotalTime>
  <Words>4902</Words>
  <Application>Microsoft Macintosh PowerPoint</Application>
  <PresentationFormat>Widescreen</PresentationFormat>
  <Paragraphs>238</Paragraphs>
  <Slides>16</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Figtree</vt:lpstr>
      <vt:lpstr>Figtree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SlideSpeak</dc:creator>
  <cp:lastModifiedBy>Renee Crichlow</cp:lastModifiedBy>
  <cp:revision>2</cp:revision>
  <dcterms:created xsi:type="dcterms:W3CDTF">2024-08-16T11:06:36Z</dcterms:created>
  <dcterms:modified xsi:type="dcterms:W3CDTF">2024-08-16T11:58:19Z</dcterms:modified>
</cp:coreProperties>
</file>