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handoutMasterIdLst>
    <p:handoutMasterId r:id="rId17"/>
  </p:handoutMasterIdLst>
  <p:sldIdLst>
    <p:sldId id="278" r:id="rId5"/>
    <p:sldId id="279" r:id="rId6"/>
    <p:sldId id="258" r:id="rId7"/>
    <p:sldId id="280" r:id="rId8"/>
    <p:sldId id="286" r:id="rId9"/>
    <p:sldId id="290" r:id="rId10"/>
    <p:sldId id="281" r:id="rId11"/>
    <p:sldId id="289" r:id="rId12"/>
    <p:sldId id="282" r:id="rId13"/>
    <p:sldId id="266"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655" autoAdjust="0"/>
  </p:normalViewPr>
  <p:slideViewPr>
    <p:cSldViewPr snapToGrid="0">
      <p:cViewPr varScale="1">
        <p:scale>
          <a:sx n="75" d="100"/>
          <a:sy n="75" d="100"/>
        </p:scale>
        <p:origin x="312" y="48"/>
      </p:cViewPr>
      <p:guideLst/>
    </p:cSldViewPr>
  </p:slideViewPr>
  <p:outlineViewPr>
    <p:cViewPr>
      <p:scale>
        <a:sx n="33" d="100"/>
        <a:sy n="33" d="100"/>
      </p:scale>
      <p:origin x="0" y="-288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3403" y="29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74C3D9-E0AD-48F9-B947-8AD2BA86810F}" type="doc">
      <dgm:prSet loTypeId="urn:microsoft.com/office/officeart/2005/8/layout/radial1" loCatId="relationship" qsTypeId="urn:microsoft.com/office/officeart/2005/8/quickstyle/simple1" qsCatId="simple" csTypeId="urn:microsoft.com/office/officeart/2005/8/colors/colorful1" csCatId="colorful" phldr="1"/>
      <dgm:spPr/>
      <dgm:t>
        <a:bodyPr/>
        <a:lstStyle/>
        <a:p>
          <a:endParaRPr lang="en-US"/>
        </a:p>
      </dgm:t>
    </dgm:pt>
    <dgm:pt modelId="{7D23AACD-2666-418F-A961-E52F8ECD65D9}">
      <dgm:prSet phldrT="[Text]"/>
      <dgm:spPr/>
      <dgm:t>
        <a:bodyPr/>
        <a:lstStyle/>
        <a:p>
          <a:r>
            <a:rPr lang="en-US" b="1" dirty="0">
              <a:solidFill>
                <a:srgbClr val="002060"/>
              </a:solidFill>
            </a:rPr>
            <a:t>Patient Centered</a:t>
          </a:r>
          <a:br>
            <a:rPr lang="en-US" b="1" dirty="0">
              <a:solidFill>
                <a:srgbClr val="002060"/>
              </a:solidFill>
            </a:rPr>
          </a:br>
          <a:r>
            <a:rPr lang="en-US" b="1" dirty="0">
              <a:solidFill>
                <a:srgbClr val="002060"/>
              </a:solidFill>
            </a:rPr>
            <a:t>“Patients Before Profit”</a:t>
          </a:r>
        </a:p>
      </dgm:t>
    </dgm:pt>
    <dgm:pt modelId="{87226ADD-B5DE-4372-961B-793094F469D5}" type="parTrans" cxnId="{C885F4BE-D09B-40F9-B2CA-EA305FD53D9C}">
      <dgm:prSet/>
      <dgm:spPr/>
      <dgm:t>
        <a:bodyPr/>
        <a:lstStyle/>
        <a:p>
          <a:endParaRPr lang="en-US"/>
        </a:p>
      </dgm:t>
    </dgm:pt>
    <dgm:pt modelId="{34DD60E0-F0C3-4E4F-BFBB-B88F41ECDBC6}" type="sibTrans" cxnId="{C885F4BE-D09B-40F9-B2CA-EA305FD53D9C}">
      <dgm:prSet/>
      <dgm:spPr/>
      <dgm:t>
        <a:bodyPr/>
        <a:lstStyle/>
        <a:p>
          <a:endParaRPr lang="en-US"/>
        </a:p>
      </dgm:t>
    </dgm:pt>
    <dgm:pt modelId="{0100E517-1087-4F73-8D1C-F3872FFB52BE}">
      <dgm:prSet phldrT="[Text]"/>
      <dgm:spPr/>
      <dgm:t>
        <a:bodyPr/>
        <a:lstStyle/>
        <a:p>
          <a:r>
            <a:rPr lang="en-US" dirty="0"/>
            <a:t>Team Leadership</a:t>
          </a:r>
        </a:p>
      </dgm:t>
    </dgm:pt>
    <dgm:pt modelId="{2B966AA1-D4BA-46C1-8A47-1AAA5D26B19C}" type="parTrans" cxnId="{1A31C41A-BEE8-4B53-9C4F-393732C390A3}">
      <dgm:prSet/>
      <dgm:spPr/>
      <dgm:t>
        <a:bodyPr/>
        <a:lstStyle/>
        <a:p>
          <a:endParaRPr lang="en-US"/>
        </a:p>
      </dgm:t>
    </dgm:pt>
    <dgm:pt modelId="{E3E8CF0C-9B7D-4697-8434-840B4EA7E115}" type="sibTrans" cxnId="{1A31C41A-BEE8-4B53-9C4F-393732C390A3}">
      <dgm:prSet/>
      <dgm:spPr/>
      <dgm:t>
        <a:bodyPr/>
        <a:lstStyle/>
        <a:p>
          <a:endParaRPr lang="en-US"/>
        </a:p>
      </dgm:t>
    </dgm:pt>
    <dgm:pt modelId="{00EF6E96-12FC-4298-B307-363B6FCA5114}">
      <dgm:prSet phldrT="[Text]"/>
      <dgm:spPr/>
      <dgm:t>
        <a:bodyPr/>
        <a:lstStyle/>
        <a:p>
          <a:r>
            <a:rPr lang="en-US" dirty="0"/>
            <a:t>Proper Coding</a:t>
          </a:r>
        </a:p>
      </dgm:t>
    </dgm:pt>
    <dgm:pt modelId="{F3C6AB0D-4C52-4F91-AB63-15F073584080}" type="parTrans" cxnId="{9DEF2AF2-A022-4B68-8246-462ABBF0DED1}">
      <dgm:prSet/>
      <dgm:spPr/>
      <dgm:t>
        <a:bodyPr/>
        <a:lstStyle/>
        <a:p>
          <a:endParaRPr lang="en-US"/>
        </a:p>
      </dgm:t>
    </dgm:pt>
    <dgm:pt modelId="{3F558E33-44C3-4BD6-80D1-DC59271D97BF}" type="sibTrans" cxnId="{9DEF2AF2-A022-4B68-8246-462ABBF0DED1}">
      <dgm:prSet/>
      <dgm:spPr/>
      <dgm:t>
        <a:bodyPr/>
        <a:lstStyle/>
        <a:p>
          <a:endParaRPr lang="en-US"/>
        </a:p>
      </dgm:t>
    </dgm:pt>
    <dgm:pt modelId="{E0FCCC86-5542-408D-9636-3D6F8EF139C0}">
      <dgm:prSet phldrT="[Text]"/>
      <dgm:spPr/>
      <dgm:t>
        <a:bodyPr/>
        <a:lstStyle/>
        <a:p>
          <a:r>
            <a:rPr lang="en-US" dirty="0"/>
            <a:t>Operational Partnerships</a:t>
          </a:r>
        </a:p>
      </dgm:t>
    </dgm:pt>
    <dgm:pt modelId="{562EFCD2-3D4B-452E-A170-391815E1F00B}" type="parTrans" cxnId="{BD8CFC4C-1CFC-4871-81D5-F029397BE80B}">
      <dgm:prSet/>
      <dgm:spPr/>
      <dgm:t>
        <a:bodyPr/>
        <a:lstStyle/>
        <a:p>
          <a:endParaRPr lang="en-US"/>
        </a:p>
      </dgm:t>
    </dgm:pt>
    <dgm:pt modelId="{A60B70A4-3CCC-4289-9890-DC2CC3F77E1B}" type="sibTrans" cxnId="{BD8CFC4C-1CFC-4871-81D5-F029397BE80B}">
      <dgm:prSet/>
      <dgm:spPr/>
      <dgm:t>
        <a:bodyPr/>
        <a:lstStyle/>
        <a:p>
          <a:endParaRPr lang="en-US"/>
        </a:p>
      </dgm:t>
    </dgm:pt>
    <dgm:pt modelId="{0849B245-E6BE-4D82-A6D4-B87E3B6142E3}">
      <dgm:prSet/>
      <dgm:spPr/>
      <dgm:t>
        <a:bodyPr/>
        <a:lstStyle/>
        <a:p>
          <a:r>
            <a:rPr lang="en-US"/>
            <a:t>Utilization Full Training Potential of Staff</a:t>
          </a:r>
          <a:endParaRPr lang="en-US" dirty="0"/>
        </a:p>
      </dgm:t>
    </dgm:pt>
    <dgm:pt modelId="{9F5559C6-5510-4ECD-B04D-3693FB57192E}" type="parTrans" cxnId="{0AC14ECF-8001-4470-AA59-8E223666A145}">
      <dgm:prSet/>
      <dgm:spPr/>
      <dgm:t>
        <a:bodyPr/>
        <a:lstStyle/>
        <a:p>
          <a:endParaRPr lang="en-US"/>
        </a:p>
      </dgm:t>
    </dgm:pt>
    <dgm:pt modelId="{CC38B95E-B2D8-4401-8AF9-436CA3449A17}" type="sibTrans" cxnId="{0AC14ECF-8001-4470-AA59-8E223666A145}">
      <dgm:prSet/>
      <dgm:spPr/>
      <dgm:t>
        <a:bodyPr/>
        <a:lstStyle/>
        <a:p>
          <a:endParaRPr lang="en-US"/>
        </a:p>
      </dgm:t>
    </dgm:pt>
    <dgm:pt modelId="{A09683B6-0203-4180-A80B-AC9556F47CA7}">
      <dgm:prSet/>
      <dgm:spPr/>
      <dgm:t>
        <a:bodyPr/>
        <a:lstStyle/>
        <a:p>
          <a:r>
            <a:rPr lang="en-US" dirty="0"/>
            <a:t>Healthy Revenue Cycle</a:t>
          </a:r>
        </a:p>
      </dgm:t>
    </dgm:pt>
    <dgm:pt modelId="{6775C005-6D93-46C9-8267-464613043F92}" type="parTrans" cxnId="{653E164A-8155-4EC1-A71A-292B0892653A}">
      <dgm:prSet/>
      <dgm:spPr/>
      <dgm:t>
        <a:bodyPr/>
        <a:lstStyle/>
        <a:p>
          <a:endParaRPr lang="en-US"/>
        </a:p>
      </dgm:t>
    </dgm:pt>
    <dgm:pt modelId="{4DFC278C-7A0A-4BFF-B423-3BE2B08947B7}" type="sibTrans" cxnId="{653E164A-8155-4EC1-A71A-292B0892653A}">
      <dgm:prSet/>
      <dgm:spPr/>
      <dgm:t>
        <a:bodyPr/>
        <a:lstStyle/>
        <a:p>
          <a:endParaRPr lang="en-US"/>
        </a:p>
      </dgm:t>
    </dgm:pt>
    <dgm:pt modelId="{A40693CB-024B-4EA7-94BD-779DBDD67014}">
      <dgm:prSet/>
      <dgm:spPr/>
      <dgm:t>
        <a:bodyPr/>
        <a:lstStyle/>
        <a:p>
          <a:r>
            <a:rPr lang="en-US" dirty="0"/>
            <a:t>Optimize Processes</a:t>
          </a:r>
        </a:p>
      </dgm:t>
    </dgm:pt>
    <dgm:pt modelId="{F88ADC55-1375-41AD-A657-3A0F8E90F780}" type="sibTrans" cxnId="{F0AA834C-043C-400D-8676-984A5C7418F4}">
      <dgm:prSet/>
      <dgm:spPr/>
      <dgm:t>
        <a:bodyPr/>
        <a:lstStyle/>
        <a:p>
          <a:endParaRPr lang="en-US"/>
        </a:p>
      </dgm:t>
    </dgm:pt>
    <dgm:pt modelId="{878B5F06-4EF2-4A26-A4FF-FE21F00299A3}" type="parTrans" cxnId="{F0AA834C-043C-400D-8676-984A5C7418F4}">
      <dgm:prSet/>
      <dgm:spPr/>
      <dgm:t>
        <a:bodyPr/>
        <a:lstStyle/>
        <a:p>
          <a:endParaRPr lang="en-US"/>
        </a:p>
      </dgm:t>
    </dgm:pt>
    <dgm:pt modelId="{40D8162F-C0A9-4E79-9E62-60B8AD88999E}" type="pres">
      <dgm:prSet presAssocID="{D074C3D9-E0AD-48F9-B947-8AD2BA86810F}" presName="cycle" presStyleCnt="0">
        <dgm:presLayoutVars>
          <dgm:chMax val="1"/>
          <dgm:dir/>
          <dgm:animLvl val="ctr"/>
          <dgm:resizeHandles val="exact"/>
        </dgm:presLayoutVars>
      </dgm:prSet>
      <dgm:spPr/>
    </dgm:pt>
    <dgm:pt modelId="{228B412E-9496-49CA-AB2C-4B1587982A6F}" type="pres">
      <dgm:prSet presAssocID="{7D23AACD-2666-418F-A961-E52F8ECD65D9}" presName="centerShape" presStyleLbl="node0" presStyleIdx="0" presStyleCnt="1" custScaleX="294405" custScaleY="94442"/>
      <dgm:spPr/>
    </dgm:pt>
    <dgm:pt modelId="{30457077-C6FB-43E2-809A-74B0D7DA86B9}" type="pres">
      <dgm:prSet presAssocID="{2B966AA1-D4BA-46C1-8A47-1AAA5D26B19C}" presName="Name9" presStyleLbl="parChTrans1D2" presStyleIdx="0" presStyleCnt="6"/>
      <dgm:spPr/>
    </dgm:pt>
    <dgm:pt modelId="{C99294A1-6146-45E8-BF3F-68386294A790}" type="pres">
      <dgm:prSet presAssocID="{2B966AA1-D4BA-46C1-8A47-1AAA5D26B19C}" presName="connTx" presStyleLbl="parChTrans1D2" presStyleIdx="0" presStyleCnt="6"/>
      <dgm:spPr/>
    </dgm:pt>
    <dgm:pt modelId="{E50FB65A-8C66-4D0D-AE0D-7B4355622ADB}" type="pres">
      <dgm:prSet presAssocID="{0100E517-1087-4F73-8D1C-F3872FFB52BE}" presName="node" presStyleLbl="node1" presStyleIdx="0" presStyleCnt="6">
        <dgm:presLayoutVars>
          <dgm:bulletEnabled val="1"/>
        </dgm:presLayoutVars>
      </dgm:prSet>
      <dgm:spPr/>
    </dgm:pt>
    <dgm:pt modelId="{12BE79D8-4E50-4EBE-8169-A2CF57D862B2}" type="pres">
      <dgm:prSet presAssocID="{562EFCD2-3D4B-452E-A170-391815E1F00B}" presName="Name9" presStyleLbl="parChTrans1D2" presStyleIdx="1" presStyleCnt="6"/>
      <dgm:spPr/>
    </dgm:pt>
    <dgm:pt modelId="{D15553A3-1D71-4DE7-AFCD-98818C085187}" type="pres">
      <dgm:prSet presAssocID="{562EFCD2-3D4B-452E-A170-391815E1F00B}" presName="connTx" presStyleLbl="parChTrans1D2" presStyleIdx="1" presStyleCnt="6"/>
      <dgm:spPr/>
    </dgm:pt>
    <dgm:pt modelId="{3F64F358-AFEE-4C6A-9530-72AD8170F8D6}" type="pres">
      <dgm:prSet presAssocID="{E0FCCC86-5542-408D-9636-3D6F8EF139C0}" presName="node" presStyleLbl="node1" presStyleIdx="1" presStyleCnt="6" custRadScaleRad="132346" custRadScaleInc="-2436">
        <dgm:presLayoutVars>
          <dgm:bulletEnabled val="1"/>
        </dgm:presLayoutVars>
      </dgm:prSet>
      <dgm:spPr/>
    </dgm:pt>
    <dgm:pt modelId="{6D11C9D5-3687-48BB-922A-96D34E135C1B}" type="pres">
      <dgm:prSet presAssocID="{F3C6AB0D-4C52-4F91-AB63-15F073584080}" presName="Name9" presStyleLbl="parChTrans1D2" presStyleIdx="2" presStyleCnt="6"/>
      <dgm:spPr/>
    </dgm:pt>
    <dgm:pt modelId="{ADB6446E-B2C3-4C69-AE22-1FF11E41A177}" type="pres">
      <dgm:prSet presAssocID="{F3C6AB0D-4C52-4F91-AB63-15F073584080}" presName="connTx" presStyleLbl="parChTrans1D2" presStyleIdx="2" presStyleCnt="6"/>
      <dgm:spPr/>
    </dgm:pt>
    <dgm:pt modelId="{0A4638AE-4E3F-4F89-8885-50411A9F0930}" type="pres">
      <dgm:prSet presAssocID="{00EF6E96-12FC-4298-B307-363B6FCA5114}" presName="node" presStyleLbl="node1" presStyleIdx="2" presStyleCnt="6" custRadScaleRad="127780" custRadScaleInc="698">
        <dgm:presLayoutVars>
          <dgm:bulletEnabled val="1"/>
        </dgm:presLayoutVars>
      </dgm:prSet>
      <dgm:spPr/>
    </dgm:pt>
    <dgm:pt modelId="{A3F2716E-8527-400C-A421-3FD0CF4595A2}" type="pres">
      <dgm:prSet presAssocID="{9F5559C6-5510-4ECD-B04D-3693FB57192E}" presName="Name9" presStyleLbl="parChTrans1D2" presStyleIdx="3" presStyleCnt="6"/>
      <dgm:spPr/>
    </dgm:pt>
    <dgm:pt modelId="{6185AAF8-FA7B-4B3D-B73A-7685BD7FDB2E}" type="pres">
      <dgm:prSet presAssocID="{9F5559C6-5510-4ECD-B04D-3693FB57192E}" presName="connTx" presStyleLbl="parChTrans1D2" presStyleIdx="3" presStyleCnt="6"/>
      <dgm:spPr/>
    </dgm:pt>
    <dgm:pt modelId="{DEF414AC-A7BA-4FC9-AE62-FFDE2A689B83}" type="pres">
      <dgm:prSet presAssocID="{0849B245-E6BE-4D82-A6D4-B87E3B6142E3}" presName="node" presStyleLbl="node1" presStyleIdx="3" presStyleCnt="6">
        <dgm:presLayoutVars>
          <dgm:bulletEnabled val="1"/>
        </dgm:presLayoutVars>
      </dgm:prSet>
      <dgm:spPr/>
    </dgm:pt>
    <dgm:pt modelId="{BC865B36-B0B8-4C2C-BECF-11FC8AF29BD4}" type="pres">
      <dgm:prSet presAssocID="{6775C005-6D93-46C9-8267-464613043F92}" presName="Name9" presStyleLbl="parChTrans1D2" presStyleIdx="4" presStyleCnt="6"/>
      <dgm:spPr/>
    </dgm:pt>
    <dgm:pt modelId="{63FB6E14-C193-47EE-A688-0DC63AF07E1E}" type="pres">
      <dgm:prSet presAssocID="{6775C005-6D93-46C9-8267-464613043F92}" presName="connTx" presStyleLbl="parChTrans1D2" presStyleIdx="4" presStyleCnt="6"/>
      <dgm:spPr/>
    </dgm:pt>
    <dgm:pt modelId="{127D7751-37F0-4A83-AA22-7452A2E04FD5}" type="pres">
      <dgm:prSet presAssocID="{A09683B6-0203-4180-A80B-AC9556F47CA7}" presName="node" presStyleLbl="node1" presStyleIdx="4" presStyleCnt="6" custRadScaleRad="125971" custRadScaleInc="-3140">
        <dgm:presLayoutVars>
          <dgm:bulletEnabled val="1"/>
        </dgm:presLayoutVars>
      </dgm:prSet>
      <dgm:spPr/>
    </dgm:pt>
    <dgm:pt modelId="{020991C6-8815-442E-ACE8-69C955A43B7A}" type="pres">
      <dgm:prSet presAssocID="{878B5F06-4EF2-4A26-A4FF-FE21F00299A3}" presName="Name9" presStyleLbl="parChTrans1D2" presStyleIdx="5" presStyleCnt="6"/>
      <dgm:spPr/>
    </dgm:pt>
    <dgm:pt modelId="{2FA25599-9EDA-4CB8-8955-A544FBB6A4E0}" type="pres">
      <dgm:prSet presAssocID="{878B5F06-4EF2-4A26-A4FF-FE21F00299A3}" presName="connTx" presStyleLbl="parChTrans1D2" presStyleIdx="5" presStyleCnt="6"/>
      <dgm:spPr/>
    </dgm:pt>
    <dgm:pt modelId="{052D10AB-6E17-41DF-8D25-E4C3AF11F70E}" type="pres">
      <dgm:prSet presAssocID="{A40693CB-024B-4EA7-94BD-779DBDD67014}" presName="node" presStyleLbl="node1" presStyleIdx="5" presStyleCnt="6" custRadScaleRad="126868" custRadScaleInc="-239">
        <dgm:presLayoutVars>
          <dgm:bulletEnabled val="1"/>
        </dgm:presLayoutVars>
      </dgm:prSet>
      <dgm:spPr/>
    </dgm:pt>
  </dgm:ptLst>
  <dgm:cxnLst>
    <dgm:cxn modelId="{9BA9B409-F063-44AA-9081-EB0F4BED5BBC}" type="presOf" srcId="{7D23AACD-2666-418F-A961-E52F8ECD65D9}" destId="{228B412E-9496-49CA-AB2C-4B1587982A6F}" srcOrd="0" destOrd="0" presId="urn:microsoft.com/office/officeart/2005/8/layout/radial1"/>
    <dgm:cxn modelId="{EA380B0F-6903-4DE0-ABFE-11A7DF8C4D70}" type="presOf" srcId="{562EFCD2-3D4B-452E-A170-391815E1F00B}" destId="{12BE79D8-4E50-4EBE-8169-A2CF57D862B2}" srcOrd="0" destOrd="0" presId="urn:microsoft.com/office/officeart/2005/8/layout/radial1"/>
    <dgm:cxn modelId="{1A31C41A-BEE8-4B53-9C4F-393732C390A3}" srcId="{7D23AACD-2666-418F-A961-E52F8ECD65D9}" destId="{0100E517-1087-4F73-8D1C-F3872FFB52BE}" srcOrd="0" destOrd="0" parTransId="{2B966AA1-D4BA-46C1-8A47-1AAA5D26B19C}" sibTransId="{E3E8CF0C-9B7D-4697-8434-840B4EA7E115}"/>
    <dgm:cxn modelId="{6DE6702A-3AA3-4631-AA9A-5CAD9C2CE5D6}" type="presOf" srcId="{878B5F06-4EF2-4A26-A4FF-FE21F00299A3}" destId="{2FA25599-9EDA-4CB8-8955-A544FBB6A4E0}" srcOrd="1" destOrd="0" presId="urn:microsoft.com/office/officeart/2005/8/layout/radial1"/>
    <dgm:cxn modelId="{AA09C361-00D6-4C8C-A3A7-3C9EE5206F0A}" type="presOf" srcId="{0100E517-1087-4F73-8D1C-F3872FFB52BE}" destId="{E50FB65A-8C66-4D0D-AE0D-7B4355622ADB}" srcOrd="0" destOrd="0" presId="urn:microsoft.com/office/officeart/2005/8/layout/radial1"/>
    <dgm:cxn modelId="{653E164A-8155-4EC1-A71A-292B0892653A}" srcId="{7D23AACD-2666-418F-A961-E52F8ECD65D9}" destId="{A09683B6-0203-4180-A80B-AC9556F47CA7}" srcOrd="4" destOrd="0" parTransId="{6775C005-6D93-46C9-8267-464613043F92}" sibTransId="{4DFC278C-7A0A-4BFF-B423-3BE2B08947B7}"/>
    <dgm:cxn modelId="{633CD26A-E48E-42FC-8B6F-9035E44C9A48}" type="presOf" srcId="{6775C005-6D93-46C9-8267-464613043F92}" destId="{BC865B36-B0B8-4C2C-BECF-11FC8AF29BD4}" srcOrd="0" destOrd="0" presId="urn:microsoft.com/office/officeart/2005/8/layout/radial1"/>
    <dgm:cxn modelId="{F0AA834C-043C-400D-8676-984A5C7418F4}" srcId="{7D23AACD-2666-418F-A961-E52F8ECD65D9}" destId="{A40693CB-024B-4EA7-94BD-779DBDD67014}" srcOrd="5" destOrd="0" parTransId="{878B5F06-4EF2-4A26-A4FF-FE21F00299A3}" sibTransId="{F88ADC55-1375-41AD-A657-3A0F8E90F780}"/>
    <dgm:cxn modelId="{BD8CFC4C-1CFC-4871-81D5-F029397BE80B}" srcId="{7D23AACD-2666-418F-A961-E52F8ECD65D9}" destId="{E0FCCC86-5542-408D-9636-3D6F8EF139C0}" srcOrd="1" destOrd="0" parTransId="{562EFCD2-3D4B-452E-A170-391815E1F00B}" sibTransId="{A60B70A4-3CCC-4289-9890-DC2CC3F77E1B}"/>
    <dgm:cxn modelId="{31F5996D-3055-4D7C-A467-A3743DDCDC7D}" type="presOf" srcId="{00EF6E96-12FC-4298-B307-363B6FCA5114}" destId="{0A4638AE-4E3F-4F89-8885-50411A9F0930}" srcOrd="0" destOrd="0" presId="urn:microsoft.com/office/officeart/2005/8/layout/radial1"/>
    <dgm:cxn modelId="{F2D5B24F-4798-431E-9A6B-7F1E6A37E143}" type="presOf" srcId="{6775C005-6D93-46C9-8267-464613043F92}" destId="{63FB6E14-C193-47EE-A688-0DC63AF07E1E}" srcOrd="1" destOrd="0" presId="urn:microsoft.com/office/officeart/2005/8/layout/radial1"/>
    <dgm:cxn modelId="{16493E53-99CC-4F39-9730-185232895114}" type="presOf" srcId="{F3C6AB0D-4C52-4F91-AB63-15F073584080}" destId="{6D11C9D5-3687-48BB-922A-96D34E135C1B}" srcOrd="0" destOrd="0" presId="urn:microsoft.com/office/officeart/2005/8/layout/radial1"/>
    <dgm:cxn modelId="{FEAE7E7C-206E-4B76-90C2-C6AA5DF2C028}" type="presOf" srcId="{9F5559C6-5510-4ECD-B04D-3693FB57192E}" destId="{A3F2716E-8527-400C-A421-3FD0CF4595A2}" srcOrd="0" destOrd="0" presId="urn:microsoft.com/office/officeart/2005/8/layout/radial1"/>
    <dgm:cxn modelId="{282C3680-E9D7-4CF5-8879-81AA33A58AE4}" type="presOf" srcId="{F3C6AB0D-4C52-4F91-AB63-15F073584080}" destId="{ADB6446E-B2C3-4C69-AE22-1FF11E41A177}" srcOrd="1" destOrd="0" presId="urn:microsoft.com/office/officeart/2005/8/layout/radial1"/>
    <dgm:cxn modelId="{2A197784-71D9-4801-9E2A-0797250EACA6}" type="presOf" srcId="{2B966AA1-D4BA-46C1-8A47-1AAA5D26B19C}" destId="{30457077-C6FB-43E2-809A-74B0D7DA86B9}" srcOrd="0" destOrd="0" presId="urn:microsoft.com/office/officeart/2005/8/layout/radial1"/>
    <dgm:cxn modelId="{B18D4192-48B3-4851-87B1-4115F0C974E5}" type="presOf" srcId="{E0FCCC86-5542-408D-9636-3D6F8EF139C0}" destId="{3F64F358-AFEE-4C6A-9530-72AD8170F8D6}" srcOrd="0" destOrd="0" presId="urn:microsoft.com/office/officeart/2005/8/layout/radial1"/>
    <dgm:cxn modelId="{9DEFBA93-BB72-49B6-A644-D77A0C11E933}" type="presOf" srcId="{2B966AA1-D4BA-46C1-8A47-1AAA5D26B19C}" destId="{C99294A1-6146-45E8-BF3F-68386294A790}" srcOrd="1" destOrd="0" presId="urn:microsoft.com/office/officeart/2005/8/layout/radial1"/>
    <dgm:cxn modelId="{5D6A939A-CB83-4A17-9976-888C80D26667}" type="presOf" srcId="{D074C3D9-E0AD-48F9-B947-8AD2BA86810F}" destId="{40D8162F-C0A9-4E79-9E62-60B8AD88999E}" srcOrd="0" destOrd="0" presId="urn:microsoft.com/office/officeart/2005/8/layout/radial1"/>
    <dgm:cxn modelId="{254421A8-4BA2-4493-ACA6-A557F9BC50B0}" type="presOf" srcId="{A09683B6-0203-4180-A80B-AC9556F47CA7}" destId="{127D7751-37F0-4A83-AA22-7452A2E04FD5}" srcOrd="0" destOrd="0" presId="urn:microsoft.com/office/officeart/2005/8/layout/radial1"/>
    <dgm:cxn modelId="{FAC02BAF-102E-4F2C-B744-FD04F8F3443A}" type="presOf" srcId="{562EFCD2-3D4B-452E-A170-391815E1F00B}" destId="{D15553A3-1D71-4DE7-AFCD-98818C085187}" srcOrd="1" destOrd="0" presId="urn:microsoft.com/office/officeart/2005/8/layout/radial1"/>
    <dgm:cxn modelId="{C885F4BE-D09B-40F9-B2CA-EA305FD53D9C}" srcId="{D074C3D9-E0AD-48F9-B947-8AD2BA86810F}" destId="{7D23AACD-2666-418F-A961-E52F8ECD65D9}" srcOrd="0" destOrd="0" parTransId="{87226ADD-B5DE-4372-961B-793094F469D5}" sibTransId="{34DD60E0-F0C3-4E4F-BFBB-B88F41ECDBC6}"/>
    <dgm:cxn modelId="{52D349CC-B3CB-41F7-A1ED-0C28477858B4}" type="presOf" srcId="{A40693CB-024B-4EA7-94BD-779DBDD67014}" destId="{052D10AB-6E17-41DF-8D25-E4C3AF11F70E}" srcOrd="0" destOrd="0" presId="urn:microsoft.com/office/officeart/2005/8/layout/radial1"/>
    <dgm:cxn modelId="{0AC14ECF-8001-4470-AA59-8E223666A145}" srcId="{7D23AACD-2666-418F-A961-E52F8ECD65D9}" destId="{0849B245-E6BE-4D82-A6D4-B87E3B6142E3}" srcOrd="3" destOrd="0" parTransId="{9F5559C6-5510-4ECD-B04D-3693FB57192E}" sibTransId="{CC38B95E-B2D8-4401-8AF9-436CA3449A17}"/>
    <dgm:cxn modelId="{AB338FD3-7CAF-4451-B7CC-B51041C90BEE}" type="presOf" srcId="{878B5F06-4EF2-4A26-A4FF-FE21F00299A3}" destId="{020991C6-8815-442E-ACE8-69C955A43B7A}" srcOrd="0" destOrd="0" presId="urn:microsoft.com/office/officeart/2005/8/layout/radial1"/>
    <dgm:cxn modelId="{C636DADD-160A-4AA1-9D75-075B07E83593}" type="presOf" srcId="{0849B245-E6BE-4D82-A6D4-B87E3B6142E3}" destId="{DEF414AC-A7BA-4FC9-AE62-FFDE2A689B83}" srcOrd="0" destOrd="0" presId="urn:microsoft.com/office/officeart/2005/8/layout/radial1"/>
    <dgm:cxn modelId="{9DEF2AF2-A022-4B68-8246-462ABBF0DED1}" srcId="{7D23AACD-2666-418F-A961-E52F8ECD65D9}" destId="{00EF6E96-12FC-4298-B307-363B6FCA5114}" srcOrd="2" destOrd="0" parTransId="{F3C6AB0D-4C52-4F91-AB63-15F073584080}" sibTransId="{3F558E33-44C3-4BD6-80D1-DC59271D97BF}"/>
    <dgm:cxn modelId="{E6334EF2-CF6B-4DBD-B8FF-BB46D1EBB61D}" type="presOf" srcId="{9F5559C6-5510-4ECD-B04D-3693FB57192E}" destId="{6185AAF8-FA7B-4B3D-B73A-7685BD7FDB2E}" srcOrd="1" destOrd="0" presId="urn:microsoft.com/office/officeart/2005/8/layout/radial1"/>
    <dgm:cxn modelId="{786FA930-8D1B-4D55-9B28-0FE0EADCA102}" type="presParOf" srcId="{40D8162F-C0A9-4E79-9E62-60B8AD88999E}" destId="{228B412E-9496-49CA-AB2C-4B1587982A6F}" srcOrd="0" destOrd="0" presId="urn:microsoft.com/office/officeart/2005/8/layout/radial1"/>
    <dgm:cxn modelId="{989227C7-F84C-4A94-BAF4-2FBC54D82B64}" type="presParOf" srcId="{40D8162F-C0A9-4E79-9E62-60B8AD88999E}" destId="{30457077-C6FB-43E2-809A-74B0D7DA86B9}" srcOrd="1" destOrd="0" presId="urn:microsoft.com/office/officeart/2005/8/layout/radial1"/>
    <dgm:cxn modelId="{6985CC98-0D60-4486-BEDA-378E2DEDCAA6}" type="presParOf" srcId="{30457077-C6FB-43E2-809A-74B0D7DA86B9}" destId="{C99294A1-6146-45E8-BF3F-68386294A790}" srcOrd="0" destOrd="0" presId="urn:microsoft.com/office/officeart/2005/8/layout/radial1"/>
    <dgm:cxn modelId="{CE5BB43B-914E-41F3-A3D8-37D586FB0A54}" type="presParOf" srcId="{40D8162F-C0A9-4E79-9E62-60B8AD88999E}" destId="{E50FB65A-8C66-4D0D-AE0D-7B4355622ADB}" srcOrd="2" destOrd="0" presId="urn:microsoft.com/office/officeart/2005/8/layout/radial1"/>
    <dgm:cxn modelId="{38C6E774-707B-4636-8E8C-2FFFF7DE61D6}" type="presParOf" srcId="{40D8162F-C0A9-4E79-9E62-60B8AD88999E}" destId="{12BE79D8-4E50-4EBE-8169-A2CF57D862B2}" srcOrd="3" destOrd="0" presId="urn:microsoft.com/office/officeart/2005/8/layout/radial1"/>
    <dgm:cxn modelId="{C3912AE2-BA1C-4E41-BAD4-13DC598BB65C}" type="presParOf" srcId="{12BE79D8-4E50-4EBE-8169-A2CF57D862B2}" destId="{D15553A3-1D71-4DE7-AFCD-98818C085187}" srcOrd="0" destOrd="0" presId="urn:microsoft.com/office/officeart/2005/8/layout/radial1"/>
    <dgm:cxn modelId="{A738F095-9C27-41AC-A4EC-A0D65727E8B7}" type="presParOf" srcId="{40D8162F-C0A9-4E79-9E62-60B8AD88999E}" destId="{3F64F358-AFEE-4C6A-9530-72AD8170F8D6}" srcOrd="4" destOrd="0" presId="urn:microsoft.com/office/officeart/2005/8/layout/radial1"/>
    <dgm:cxn modelId="{01E72E97-9A7D-4653-8ADF-286BFC700B9F}" type="presParOf" srcId="{40D8162F-C0A9-4E79-9E62-60B8AD88999E}" destId="{6D11C9D5-3687-48BB-922A-96D34E135C1B}" srcOrd="5" destOrd="0" presId="urn:microsoft.com/office/officeart/2005/8/layout/radial1"/>
    <dgm:cxn modelId="{A999B830-0AFA-4049-96D0-E0AB0B5CC6A7}" type="presParOf" srcId="{6D11C9D5-3687-48BB-922A-96D34E135C1B}" destId="{ADB6446E-B2C3-4C69-AE22-1FF11E41A177}" srcOrd="0" destOrd="0" presId="urn:microsoft.com/office/officeart/2005/8/layout/radial1"/>
    <dgm:cxn modelId="{86A11123-51FE-44A6-B817-C6011E676043}" type="presParOf" srcId="{40D8162F-C0A9-4E79-9E62-60B8AD88999E}" destId="{0A4638AE-4E3F-4F89-8885-50411A9F0930}" srcOrd="6" destOrd="0" presId="urn:microsoft.com/office/officeart/2005/8/layout/radial1"/>
    <dgm:cxn modelId="{E100B81E-B554-45B6-8085-35EF1E893EE2}" type="presParOf" srcId="{40D8162F-C0A9-4E79-9E62-60B8AD88999E}" destId="{A3F2716E-8527-400C-A421-3FD0CF4595A2}" srcOrd="7" destOrd="0" presId="urn:microsoft.com/office/officeart/2005/8/layout/radial1"/>
    <dgm:cxn modelId="{E7687DFB-41C3-47E1-AD2B-422040937B7F}" type="presParOf" srcId="{A3F2716E-8527-400C-A421-3FD0CF4595A2}" destId="{6185AAF8-FA7B-4B3D-B73A-7685BD7FDB2E}" srcOrd="0" destOrd="0" presId="urn:microsoft.com/office/officeart/2005/8/layout/radial1"/>
    <dgm:cxn modelId="{9BF8224D-0E2D-4168-BD98-40182D7D9C37}" type="presParOf" srcId="{40D8162F-C0A9-4E79-9E62-60B8AD88999E}" destId="{DEF414AC-A7BA-4FC9-AE62-FFDE2A689B83}" srcOrd="8" destOrd="0" presId="urn:microsoft.com/office/officeart/2005/8/layout/radial1"/>
    <dgm:cxn modelId="{22A1E571-A077-4F48-9F74-F4644E146F67}" type="presParOf" srcId="{40D8162F-C0A9-4E79-9E62-60B8AD88999E}" destId="{BC865B36-B0B8-4C2C-BECF-11FC8AF29BD4}" srcOrd="9" destOrd="0" presId="urn:microsoft.com/office/officeart/2005/8/layout/radial1"/>
    <dgm:cxn modelId="{783E84F1-B0A7-4B1D-852B-EED3030B9D51}" type="presParOf" srcId="{BC865B36-B0B8-4C2C-BECF-11FC8AF29BD4}" destId="{63FB6E14-C193-47EE-A688-0DC63AF07E1E}" srcOrd="0" destOrd="0" presId="urn:microsoft.com/office/officeart/2005/8/layout/radial1"/>
    <dgm:cxn modelId="{2804F540-1C69-4512-B369-30D4C7F4662C}" type="presParOf" srcId="{40D8162F-C0A9-4E79-9E62-60B8AD88999E}" destId="{127D7751-37F0-4A83-AA22-7452A2E04FD5}" srcOrd="10" destOrd="0" presId="urn:microsoft.com/office/officeart/2005/8/layout/radial1"/>
    <dgm:cxn modelId="{544F41A6-2426-4546-A466-E816BCD58FAD}" type="presParOf" srcId="{40D8162F-C0A9-4E79-9E62-60B8AD88999E}" destId="{020991C6-8815-442E-ACE8-69C955A43B7A}" srcOrd="11" destOrd="0" presId="urn:microsoft.com/office/officeart/2005/8/layout/radial1"/>
    <dgm:cxn modelId="{1C852D7A-CBE5-4B20-AC33-5060295E2861}" type="presParOf" srcId="{020991C6-8815-442E-ACE8-69C955A43B7A}" destId="{2FA25599-9EDA-4CB8-8955-A544FBB6A4E0}" srcOrd="0" destOrd="0" presId="urn:microsoft.com/office/officeart/2005/8/layout/radial1"/>
    <dgm:cxn modelId="{2AD01575-55A3-4693-96B1-660F082D4E2F}" type="presParOf" srcId="{40D8162F-C0A9-4E79-9E62-60B8AD88999E}" destId="{052D10AB-6E17-41DF-8D25-E4C3AF11F70E}"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B412E-9496-49CA-AB2C-4B1587982A6F}">
      <dsp:nvSpPr>
        <dsp:cNvPr id="0" name=""/>
        <dsp:cNvSpPr/>
      </dsp:nvSpPr>
      <dsp:spPr>
        <a:xfrm>
          <a:off x="2783840" y="2180590"/>
          <a:ext cx="4825997" cy="15481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002060"/>
              </a:solidFill>
            </a:rPr>
            <a:t>Patient Centered</a:t>
          </a:r>
          <a:br>
            <a:rPr lang="en-US" sz="2400" b="1" kern="1200" dirty="0">
              <a:solidFill>
                <a:srgbClr val="002060"/>
              </a:solidFill>
            </a:rPr>
          </a:br>
          <a:r>
            <a:rPr lang="en-US" sz="2400" b="1" kern="1200" dirty="0">
              <a:solidFill>
                <a:srgbClr val="002060"/>
              </a:solidFill>
            </a:rPr>
            <a:t>“Patients Before Profit”</a:t>
          </a:r>
        </a:p>
      </dsp:txBody>
      <dsp:txXfrm>
        <a:off x="3490591" y="2407308"/>
        <a:ext cx="3412495" cy="1094692"/>
      </dsp:txXfrm>
    </dsp:sp>
    <dsp:sp modelId="{30457077-C6FB-43E2-809A-74B0D7DA86B9}">
      <dsp:nvSpPr>
        <dsp:cNvPr id="0" name=""/>
        <dsp:cNvSpPr/>
      </dsp:nvSpPr>
      <dsp:spPr>
        <a:xfrm rot="16200000">
          <a:off x="4927529" y="1897085"/>
          <a:ext cx="538619" cy="28388"/>
        </a:xfrm>
        <a:custGeom>
          <a:avLst/>
          <a:gdLst/>
          <a:ahLst/>
          <a:cxnLst/>
          <a:rect l="0" t="0" r="0" b="0"/>
          <a:pathLst>
            <a:path>
              <a:moveTo>
                <a:pt x="0" y="14194"/>
              </a:moveTo>
              <a:lnTo>
                <a:pt x="538619" y="1419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83374" y="1897814"/>
        <a:ext cx="26930" cy="26930"/>
      </dsp:txXfrm>
    </dsp:sp>
    <dsp:sp modelId="{E50FB65A-8C66-4D0D-AE0D-7B4355622ADB}">
      <dsp:nvSpPr>
        <dsp:cNvPr id="0" name=""/>
        <dsp:cNvSpPr/>
      </dsp:nvSpPr>
      <dsp:spPr>
        <a:xfrm>
          <a:off x="4377220" y="2732"/>
          <a:ext cx="1639237" cy="163923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Team Leadership</a:t>
          </a:r>
        </a:p>
      </dsp:txBody>
      <dsp:txXfrm>
        <a:off x="4617281" y="242793"/>
        <a:ext cx="1159115" cy="1159115"/>
      </dsp:txXfrm>
    </dsp:sp>
    <dsp:sp modelId="{12BE79D8-4E50-4EBE-8169-A2CF57D862B2}">
      <dsp:nvSpPr>
        <dsp:cNvPr id="0" name=""/>
        <dsp:cNvSpPr/>
      </dsp:nvSpPr>
      <dsp:spPr>
        <a:xfrm rot="19756152">
          <a:off x="6295738" y="2088234"/>
          <a:ext cx="669311" cy="28388"/>
        </a:xfrm>
        <a:custGeom>
          <a:avLst/>
          <a:gdLst/>
          <a:ahLst/>
          <a:cxnLst/>
          <a:rect l="0" t="0" r="0" b="0"/>
          <a:pathLst>
            <a:path>
              <a:moveTo>
                <a:pt x="0" y="14194"/>
              </a:moveTo>
              <a:lnTo>
                <a:pt x="669311" y="1419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613661" y="2085696"/>
        <a:ext cx="33465" cy="33465"/>
      </dsp:txXfrm>
    </dsp:sp>
    <dsp:sp modelId="{3F64F358-AFEE-4C6A-9530-72AD8170F8D6}">
      <dsp:nvSpPr>
        <dsp:cNvPr id="0" name=""/>
        <dsp:cNvSpPr/>
      </dsp:nvSpPr>
      <dsp:spPr>
        <a:xfrm>
          <a:off x="6802964" y="692970"/>
          <a:ext cx="1639237" cy="16392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Operational Partnerships</a:t>
          </a:r>
        </a:p>
      </dsp:txBody>
      <dsp:txXfrm>
        <a:off x="7043025" y="933031"/>
        <a:ext cx="1159115" cy="1159115"/>
      </dsp:txXfrm>
    </dsp:sp>
    <dsp:sp modelId="{6D11C9D5-3687-48BB-922A-96D34E135C1B}">
      <dsp:nvSpPr>
        <dsp:cNvPr id="0" name=""/>
        <dsp:cNvSpPr/>
      </dsp:nvSpPr>
      <dsp:spPr>
        <a:xfrm rot="1812564">
          <a:off x="6323407" y="3758717"/>
          <a:ext cx="557615" cy="28388"/>
        </a:xfrm>
        <a:custGeom>
          <a:avLst/>
          <a:gdLst/>
          <a:ahLst/>
          <a:cxnLst/>
          <a:rect l="0" t="0" r="0" b="0"/>
          <a:pathLst>
            <a:path>
              <a:moveTo>
                <a:pt x="0" y="14194"/>
              </a:moveTo>
              <a:lnTo>
                <a:pt x="557615" y="1419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588274" y="3758970"/>
        <a:ext cx="27880" cy="27880"/>
      </dsp:txXfrm>
    </dsp:sp>
    <dsp:sp modelId="{0A4638AE-4E3F-4F89-8885-50411A9F0930}">
      <dsp:nvSpPr>
        <dsp:cNvPr id="0" name=""/>
        <dsp:cNvSpPr/>
      </dsp:nvSpPr>
      <dsp:spPr>
        <a:xfrm>
          <a:off x="6731848" y="3505978"/>
          <a:ext cx="1639237" cy="163923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Proper Coding</a:t>
          </a:r>
        </a:p>
      </dsp:txBody>
      <dsp:txXfrm>
        <a:off x="6971909" y="3746039"/>
        <a:ext cx="1159115" cy="1159115"/>
      </dsp:txXfrm>
    </dsp:sp>
    <dsp:sp modelId="{A3F2716E-8527-400C-A421-3FD0CF4595A2}">
      <dsp:nvSpPr>
        <dsp:cNvPr id="0" name=""/>
        <dsp:cNvSpPr/>
      </dsp:nvSpPr>
      <dsp:spPr>
        <a:xfrm rot="5400000">
          <a:off x="4927529" y="3983834"/>
          <a:ext cx="538619" cy="28388"/>
        </a:xfrm>
        <a:custGeom>
          <a:avLst/>
          <a:gdLst/>
          <a:ahLst/>
          <a:cxnLst/>
          <a:rect l="0" t="0" r="0" b="0"/>
          <a:pathLst>
            <a:path>
              <a:moveTo>
                <a:pt x="0" y="14194"/>
              </a:moveTo>
              <a:lnTo>
                <a:pt x="538619" y="1419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83374" y="3984563"/>
        <a:ext cx="26930" cy="26930"/>
      </dsp:txXfrm>
    </dsp:sp>
    <dsp:sp modelId="{DEF414AC-A7BA-4FC9-AE62-FFDE2A689B83}">
      <dsp:nvSpPr>
        <dsp:cNvPr id="0" name=""/>
        <dsp:cNvSpPr/>
      </dsp:nvSpPr>
      <dsp:spPr>
        <a:xfrm>
          <a:off x="4377220" y="4267338"/>
          <a:ext cx="1639237" cy="163923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t>Utilization Full Training Potential of Staff</a:t>
          </a:r>
          <a:endParaRPr lang="en-US" sz="1600" kern="1200" dirty="0"/>
        </a:p>
      </dsp:txBody>
      <dsp:txXfrm>
        <a:off x="4617281" y="4507399"/>
        <a:ext cx="1159115" cy="1159115"/>
      </dsp:txXfrm>
    </dsp:sp>
    <dsp:sp modelId="{BC865B36-B0B8-4C2C-BECF-11FC8AF29BD4}">
      <dsp:nvSpPr>
        <dsp:cNvPr id="0" name=""/>
        <dsp:cNvSpPr/>
      </dsp:nvSpPr>
      <dsp:spPr>
        <a:xfrm rot="8943480">
          <a:off x="3557634" y="3761547"/>
          <a:ext cx="539094" cy="28388"/>
        </a:xfrm>
        <a:custGeom>
          <a:avLst/>
          <a:gdLst/>
          <a:ahLst/>
          <a:cxnLst/>
          <a:rect l="0" t="0" r="0" b="0"/>
          <a:pathLst>
            <a:path>
              <a:moveTo>
                <a:pt x="0" y="14194"/>
              </a:moveTo>
              <a:lnTo>
                <a:pt x="539094" y="1419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813704" y="3762264"/>
        <a:ext cx="26954" cy="26954"/>
      </dsp:txXfrm>
    </dsp:sp>
    <dsp:sp modelId="{127D7751-37F0-4A83-AA22-7452A2E04FD5}">
      <dsp:nvSpPr>
        <dsp:cNvPr id="0" name=""/>
        <dsp:cNvSpPr/>
      </dsp:nvSpPr>
      <dsp:spPr>
        <a:xfrm>
          <a:off x="2073398" y="3516139"/>
          <a:ext cx="1639237" cy="163923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Healthy Revenue Cycle</a:t>
          </a:r>
        </a:p>
      </dsp:txBody>
      <dsp:txXfrm>
        <a:off x="2313459" y="3756200"/>
        <a:ext cx="1159115" cy="1159115"/>
      </dsp:txXfrm>
    </dsp:sp>
    <dsp:sp modelId="{020991C6-8815-442E-ACE8-69C955A43B7A}">
      <dsp:nvSpPr>
        <dsp:cNvPr id="0" name=""/>
        <dsp:cNvSpPr/>
      </dsp:nvSpPr>
      <dsp:spPr>
        <a:xfrm rot="12595698">
          <a:off x="3527332" y="2131998"/>
          <a:ext cx="530308" cy="28388"/>
        </a:xfrm>
        <a:custGeom>
          <a:avLst/>
          <a:gdLst/>
          <a:ahLst/>
          <a:cxnLst/>
          <a:rect l="0" t="0" r="0" b="0"/>
          <a:pathLst>
            <a:path>
              <a:moveTo>
                <a:pt x="0" y="14194"/>
              </a:moveTo>
              <a:lnTo>
                <a:pt x="530308" y="14194"/>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779229" y="2132935"/>
        <a:ext cx="26515" cy="26515"/>
      </dsp:txXfrm>
    </dsp:sp>
    <dsp:sp modelId="{052D10AB-6E17-41DF-8D25-E4C3AF11F70E}">
      <dsp:nvSpPr>
        <dsp:cNvPr id="0" name=""/>
        <dsp:cNvSpPr/>
      </dsp:nvSpPr>
      <dsp:spPr>
        <a:xfrm>
          <a:off x="2032749" y="785363"/>
          <a:ext cx="1639237" cy="163923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Optimize Processes</a:t>
          </a:r>
        </a:p>
      </dsp:txBody>
      <dsp:txXfrm>
        <a:off x="2272810" y="1025424"/>
        <a:ext cx="1159115" cy="115911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E7F456E-01A6-4013-ACA5-F5492591A2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484983A3-9B9B-4D61-97C9-B9E239A315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32FC-4BD9-442A-A8C6-51598C909FE3}" type="datetimeFigureOut">
              <a:rPr lang="en-US" smtClean="0"/>
              <a:t>8/1/2024</a:t>
            </a:fld>
            <a:endParaRPr lang="en-US" dirty="0"/>
          </a:p>
        </p:txBody>
      </p:sp>
      <p:sp>
        <p:nvSpPr>
          <p:cNvPr id="4" name="Footer Placeholder 3">
            <a:extLst>
              <a:ext uri="{FF2B5EF4-FFF2-40B4-BE49-F238E27FC236}">
                <a16:creationId xmlns:a16="http://schemas.microsoft.com/office/drawing/2014/main" id="{5EEABE74-7A97-4D17-8390-42ADD25C33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42C1DBD-1052-425E-BF3C-983304BED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EEFA9E-C190-4F5C-8394-BD5F1CD55C02}" type="slidenum">
              <a:rPr lang="en-US" smtClean="0"/>
              <a:t>‹#›</a:t>
            </a:fld>
            <a:endParaRPr lang="en-US" dirty="0"/>
          </a:p>
        </p:txBody>
      </p:sp>
    </p:spTree>
    <p:extLst>
      <p:ext uri="{BB962C8B-B14F-4D97-AF65-F5344CB8AC3E}">
        <p14:creationId xmlns:p14="http://schemas.microsoft.com/office/powerpoint/2010/main" val="2324801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6371FA-A98D-41E8-93F4-09945841298A}" type="datetimeFigureOut">
              <a:rPr lang="en-US" smtClean="0"/>
              <a:t>8/1/2024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89C57-55D7-40A4-A101-E74FAC7A092B}" type="slidenum">
              <a:rPr lang="en-US" smtClean="0"/>
              <a:t>‹#›</a:t>
            </a:fld>
            <a:endParaRPr lang="en-US" dirty="0"/>
          </a:p>
        </p:txBody>
      </p:sp>
    </p:spTree>
    <p:extLst>
      <p:ext uri="{BB962C8B-B14F-4D97-AF65-F5344CB8AC3E}">
        <p14:creationId xmlns:p14="http://schemas.microsoft.com/office/powerpoint/2010/main" val="2839902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Andy_Byford"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en.wikipedia.org/wiki/Amtrak"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a:t>
            </a:fld>
            <a:endParaRPr lang="en-US" dirty="0"/>
          </a:p>
        </p:txBody>
      </p:sp>
    </p:spTree>
    <p:extLst>
      <p:ext uri="{BB962C8B-B14F-4D97-AF65-F5344CB8AC3E}">
        <p14:creationId xmlns:p14="http://schemas.microsoft.com/office/powerpoint/2010/main" val="2182522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closing, I’d like to pull some of this together and encourage everyone in this room to  be part of something bigger….Not because it’s the right thing to do. But because you are among some of the few people who are equipped to do this bigger thing….of influencing the future. Of setting the stage for family physicians to fill the role of THE LEADERS of the medical home and team.  We are at a critical juncture to influence this….and that influence must occur at every level.. </a:t>
            </a:r>
          </a:p>
          <a:p>
            <a:endParaRPr lang="en-US" dirty="0"/>
          </a:p>
          <a:p>
            <a:r>
              <a:rPr lang="en-US" dirty="0"/>
              <a:t>Oh….and there are many barriers to affect the change we need for our patients, but partners like </a:t>
            </a:r>
            <a:r>
              <a:rPr lang="en-US" dirty="0" err="1"/>
              <a:t>Aledade</a:t>
            </a:r>
            <a:r>
              <a:rPr lang="en-US" dirty="0"/>
              <a:t> are critical as we seek to influence our patients, our leaders, and our physicians. </a:t>
            </a:r>
          </a:p>
          <a:p>
            <a:endParaRPr lang="en-US" dirty="0"/>
          </a:p>
          <a:p>
            <a:r>
              <a:rPr lang="en-US" dirty="0"/>
              <a:t>We must embrace this role as leaders and change agents….all of the time, no matter your current or future role in medicine.</a:t>
            </a:r>
          </a:p>
          <a:p>
            <a:r>
              <a:rPr lang="en-US" dirty="0"/>
              <a:t>. And if done well, we will have the resources to move this along. The system, which includes us, disables many of the young physicians….rather than equipping and empowering them. </a:t>
            </a:r>
          </a:p>
          <a:p>
            <a:r>
              <a:rPr lang="en-US" dirty="0"/>
              <a:t>We need to be a bit like this guy…. This is </a:t>
            </a:r>
            <a:r>
              <a:rPr lang="en-US" b="1" dirty="0">
                <a:hlinkClick r:id="rId3"/>
              </a:rPr>
              <a:t>Andy Byford</a:t>
            </a:r>
          </a:p>
          <a:p>
            <a:r>
              <a:rPr lang="en-US" i="1" dirty="0">
                <a:effectLst/>
              </a:rPr>
              <a:t>Andy Byford</a:t>
            </a:r>
            <a:r>
              <a:rPr lang="en-US" dirty="0">
                <a:effectLst/>
              </a:rPr>
              <a:t> ; former  Commissioner of Transport for London and now </a:t>
            </a:r>
            <a:r>
              <a:rPr lang="en-US" dirty="0"/>
              <a:t>serving as executive vice president in charge of high-speed rail for </a:t>
            </a:r>
            <a:r>
              <a:rPr lang="en-US" dirty="0">
                <a:hlinkClick r:id="rId4" tooltip="Amtrak"/>
              </a:rPr>
              <a:t>Amtrak</a:t>
            </a:r>
            <a:r>
              <a:rPr lang="en-US" dirty="0"/>
              <a:t> on 10 April 2023.</a:t>
            </a:r>
          </a:p>
          <a:p>
            <a:r>
              <a:rPr lang="en-US" dirty="0"/>
              <a:t>He’s also known as “the train daddy.”  All who come across family physicians, when confronted with a healthcare solution to solve, should think of us as the “Medicine Mama’s and Daddy’s.”  The go to.   </a:t>
            </a:r>
            <a:r>
              <a:rPr lang="en-US" dirty="0" err="1"/>
              <a:t>Aledade</a:t>
            </a:r>
            <a:r>
              <a:rPr lang="en-US" dirty="0"/>
              <a:t> and similar systems support family physicians in this work.  But we need to continue intentionally equipping our next generation, not just with administrative support, but with expanded expertise in the broadening definition of healthcare.  The more we narrow our scope of work, the more we cripple our specialty and influence, but more importantly, confine the approach to healthcare delivery evolution to managers and non-family medicine/holistic approaches.</a:t>
            </a:r>
          </a:p>
          <a:p>
            <a:endParaRPr lang="en-US" dirty="0"/>
          </a:p>
          <a:p>
            <a:r>
              <a:rPr lang="en-US" sz="1200" dirty="0">
                <a:latin typeface="Calibri" panose="020F0502020204030204" pitchFamily="34" charset="0"/>
              </a:rPr>
              <a:t>What's next ?  leadership training, well trained scribes for all, integration of AI, expansion of scope, better CPT coding (and easier)/leverage of proven workflows improve outcomes and revenues (BP log review, care </a:t>
            </a:r>
          </a:p>
          <a:p>
            <a:r>
              <a:rPr lang="en-US" sz="1200" dirty="0">
                <a:latin typeface="Calibri" panose="020F0502020204030204" pitchFamily="34" charset="0"/>
              </a:rPr>
              <a:t>management, more).....advocacy -- for the right things that will drive  change in primary care  delivery and workforce.</a:t>
            </a:r>
          </a:p>
          <a:p>
            <a:endParaRPr lang="en-US" dirty="0"/>
          </a:p>
          <a:p>
            <a:endParaRPr lang="en-US" dirty="0"/>
          </a:p>
          <a:p>
            <a:r>
              <a:rPr lang="en-US" dirty="0"/>
              <a:t>I don’t know what’s next, but I do know the we need to be the ones leading the way.</a:t>
            </a:r>
          </a:p>
          <a:p>
            <a:r>
              <a:rPr lang="en-US" sz="1200" dirty="0">
                <a:latin typeface="Calibri" panose="020F0502020204030204" pitchFamily="34" charset="0"/>
              </a:rPr>
              <a:t>What's next ?  leadership training, well trained scribes for all, integration of AI, expansion of scope, better CPT coding (and easier)/leverage of proven workflows improve outcomes and revenues (BP log review, care </a:t>
            </a:r>
          </a:p>
          <a:p>
            <a:r>
              <a:rPr lang="en-US" sz="1200" dirty="0">
                <a:latin typeface="Calibri" panose="020F0502020204030204" pitchFamily="34" charset="0"/>
              </a:rPr>
              <a:t>management, more).....advocacy -- for the right things that will drive  change in primary care  delivery and workforce.</a:t>
            </a:r>
          </a:p>
          <a:p>
            <a:endParaRPr lang="en-US" dirty="0"/>
          </a:p>
          <a:p>
            <a:endParaRPr lang="en-US" dirty="0"/>
          </a:p>
          <a:p>
            <a:r>
              <a:rPr lang="en-US" dirty="0"/>
              <a:t>Thank you for your time and I look forward to partnering with you.</a:t>
            </a:r>
          </a:p>
          <a:p>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10</a:t>
            </a:fld>
            <a:endParaRPr lang="en-US" dirty="0"/>
          </a:p>
        </p:txBody>
      </p:sp>
    </p:spTree>
    <p:extLst>
      <p:ext uri="{BB962C8B-B14F-4D97-AF65-F5344CB8AC3E}">
        <p14:creationId xmlns:p14="http://schemas.microsoft.com/office/powerpoint/2010/main" val="3105683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11</a:t>
            </a:fld>
            <a:endParaRPr lang="en-US" dirty="0"/>
          </a:p>
        </p:txBody>
      </p:sp>
    </p:spTree>
    <p:extLst>
      <p:ext uri="{BB962C8B-B14F-4D97-AF65-F5344CB8AC3E}">
        <p14:creationId xmlns:p14="http://schemas.microsoft.com/office/powerpoint/2010/main" val="702683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2</a:t>
            </a:fld>
            <a:endParaRPr lang="en-US" dirty="0"/>
          </a:p>
        </p:txBody>
      </p:sp>
    </p:spTree>
    <p:extLst>
      <p:ext uri="{BB962C8B-B14F-4D97-AF65-F5344CB8AC3E}">
        <p14:creationId xmlns:p14="http://schemas.microsoft.com/office/powerpoint/2010/main" val="2090324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3</a:t>
            </a:fld>
            <a:endParaRPr lang="en-US" dirty="0"/>
          </a:p>
        </p:txBody>
      </p:sp>
    </p:spTree>
    <p:extLst>
      <p:ext uri="{BB962C8B-B14F-4D97-AF65-F5344CB8AC3E}">
        <p14:creationId xmlns:p14="http://schemas.microsoft.com/office/powerpoint/2010/main" val="284395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quality / value graphic</a:t>
            </a:r>
          </a:p>
        </p:txBody>
      </p:sp>
      <p:sp>
        <p:nvSpPr>
          <p:cNvPr id="4" name="Slide Number Placeholder 3"/>
          <p:cNvSpPr>
            <a:spLocks noGrp="1"/>
          </p:cNvSpPr>
          <p:nvPr>
            <p:ph type="sldNum" sz="quarter" idx="5"/>
          </p:nvPr>
        </p:nvSpPr>
        <p:spPr/>
        <p:txBody>
          <a:bodyPr/>
          <a:lstStyle/>
          <a:p>
            <a:fld id="{22289C57-55D7-40A4-A101-E74FAC7A092B}" type="slidenum">
              <a:rPr lang="en-US" smtClean="0"/>
              <a:t>4</a:t>
            </a:fld>
            <a:endParaRPr lang="en-US" dirty="0"/>
          </a:p>
        </p:txBody>
      </p:sp>
    </p:spTree>
    <p:extLst>
      <p:ext uri="{BB962C8B-B14F-4D97-AF65-F5344CB8AC3E}">
        <p14:creationId xmlns:p14="http://schemas.microsoft.com/office/powerpoint/2010/main" val="206614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go through each list….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was then….this is now.</a:t>
            </a:r>
          </a:p>
          <a:p>
            <a:endParaRPr lang="en-US" dirty="0"/>
          </a:p>
          <a:p>
            <a:r>
              <a:rPr lang="en-US" dirty="0"/>
              <a:t>My journey through health care delivery in the past 20 years is likely similar to many of yours, so I’m not going to take through the alphabet soup journey of programs and struggles.</a:t>
            </a:r>
          </a:p>
        </p:txBody>
      </p:sp>
      <p:sp>
        <p:nvSpPr>
          <p:cNvPr id="4" name="Slide Number Placeholder 3"/>
          <p:cNvSpPr>
            <a:spLocks noGrp="1"/>
          </p:cNvSpPr>
          <p:nvPr>
            <p:ph type="sldNum" sz="quarter" idx="5"/>
          </p:nvPr>
        </p:nvSpPr>
        <p:spPr/>
        <p:txBody>
          <a:bodyPr/>
          <a:lstStyle/>
          <a:p>
            <a:fld id="{22289C57-55D7-40A4-A101-E74FAC7A092B}" type="slidenum">
              <a:rPr lang="en-US" smtClean="0"/>
              <a:t>5</a:t>
            </a:fld>
            <a:endParaRPr lang="en-US" dirty="0"/>
          </a:p>
        </p:txBody>
      </p:sp>
    </p:spTree>
    <p:extLst>
      <p:ext uri="{BB962C8B-B14F-4D97-AF65-F5344CB8AC3E}">
        <p14:creationId xmlns:p14="http://schemas.microsoft.com/office/powerpoint/2010/main" val="460367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feed – makes patient behavior more transparent,  charges and payments from other resources known (</a:t>
            </a:r>
            <a:r>
              <a:rPr lang="en-US" dirty="0" err="1"/>
              <a:t>eg</a:t>
            </a:r>
            <a:r>
              <a:rPr lang="en-US" dirty="0"/>
              <a:t> home health)</a:t>
            </a:r>
          </a:p>
        </p:txBody>
      </p:sp>
      <p:sp>
        <p:nvSpPr>
          <p:cNvPr id="4" name="Slide Number Placeholder 3"/>
          <p:cNvSpPr>
            <a:spLocks noGrp="1"/>
          </p:cNvSpPr>
          <p:nvPr>
            <p:ph type="sldNum" sz="quarter" idx="5"/>
          </p:nvPr>
        </p:nvSpPr>
        <p:spPr/>
        <p:txBody>
          <a:bodyPr/>
          <a:lstStyle/>
          <a:p>
            <a:fld id="{22289C57-55D7-40A4-A101-E74FAC7A092B}" type="slidenum">
              <a:rPr lang="en-US" smtClean="0"/>
              <a:t>6</a:t>
            </a:fld>
            <a:endParaRPr lang="en-US" dirty="0"/>
          </a:p>
        </p:txBody>
      </p:sp>
    </p:spTree>
    <p:extLst>
      <p:ext uri="{BB962C8B-B14F-4D97-AF65-F5344CB8AC3E}">
        <p14:creationId xmlns:p14="http://schemas.microsoft.com/office/powerpoint/2010/main" val="21553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289C57-55D7-40A4-A101-E74FAC7A092B}" type="slidenum">
              <a:rPr lang="en-US" smtClean="0"/>
              <a:t>7</a:t>
            </a:fld>
            <a:endParaRPr lang="en-US" dirty="0"/>
          </a:p>
        </p:txBody>
      </p:sp>
    </p:spTree>
    <p:extLst>
      <p:ext uri="{BB962C8B-B14F-4D97-AF65-F5344CB8AC3E}">
        <p14:creationId xmlns:p14="http://schemas.microsoft.com/office/powerpoint/2010/main" val="1025326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Calibri" panose="020F0502020204030204" pitchFamily="34" charset="0"/>
              </a:rPr>
              <a:t>This features embody PCMH….and more.</a:t>
            </a:r>
          </a:p>
          <a:p>
            <a:endParaRPr lang="en-US" sz="1800" dirty="0">
              <a:latin typeface="Calibri" panose="020F0502020204030204" pitchFamily="34" charset="0"/>
            </a:endParaRPr>
          </a:p>
          <a:p>
            <a:r>
              <a:rPr lang="en-US" sz="1800" dirty="0">
                <a:latin typeface="Calibri" panose="020F0502020204030204" pitchFamily="34" charset="0"/>
              </a:rPr>
              <a:t>And when these features are combined with a growth mindset practice, patients benefit.</a:t>
            </a:r>
          </a:p>
          <a:p>
            <a:endParaRPr lang="en-US" sz="1800" dirty="0">
              <a:latin typeface="Calibri" panose="020F0502020204030204" pitchFamily="34" charset="0"/>
            </a:endParaRPr>
          </a:p>
          <a:p>
            <a:r>
              <a:rPr lang="en-US" sz="1800" dirty="0">
                <a:latin typeface="Calibri" panose="020F0502020204030204" pitchFamily="34" charset="0"/>
              </a:rPr>
              <a:t>And while I may have been an outlier practice in some of these areas, </a:t>
            </a:r>
            <a:r>
              <a:rPr lang="en-US" sz="1800" dirty="0" err="1">
                <a:latin typeface="Calibri" panose="020F0502020204030204" pitchFamily="34" charset="0"/>
              </a:rPr>
              <a:t>Aledade</a:t>
            </a:r>
            <a:r>
              <a:rPr lang="en-US" sz="1800" dirty="0">
                <a:latin typeface="Calibri" panose="020F0502020204030204" pitchFamily="34" charset="0"/>
              </a:rPr>
              <a:t> has augmented my practice in every one of these areas. And there is an intentional effort for practices and their teams to be coached  in all of these areas.  This slide is from me, not </a:t>
            </a:r>
            <a:r>
              <a:rPr lang="en-US" sz="1800" dirty="0" err="1">
                <a:latin typeface="Calibri" panose="020F0502020204030204" pitchFamily="34" charset="0"/>
              </a:rPr>
              <a:t>Aledade</a:t>
            </a:r>
            <a:r>
              <a:rPr lang="en-US" sz="1800" dirty="0">
                <a:latin typeface="Calibri" panose="020F0502020204030204" pitchFamily="34" charset="0"/>
              </a:rPr>
              <a:t>.  It is way of trying to articulate how far reaching their impact is on my practice.</a:t>
            </a:r>
          </a:p>
          <a:p>
            <a:endParaRPr lang="en-US" sz="1800" dirty="0">
              <a:latin typeface="Calibri" panose="020F0502020204030204" pitchFamily="34" charset="0"/>
            </a:endParaRPr>
          </a:p>
          <a:p>
            <a:r>
              <a:rPr lang="en-US" sz="1800" dirty="0">
                <a:latin typeface="Calibri" panose="020F0502020204030204" pitchFamily="34" charset="0"/>
              </a:rPr>
              <a:t>Proper Coding</a:t>
            </a:r>
          </a:p>
          <a:p>
            <a:r>
              <a:rPr lang="en-US" sz="1800" dirty="0">
                <a:latin typeface="Calibri" panose="020F0502020204030204" pitchFamily="34" charset="0"/>
              </a:rPr>
              <a:t>	CPT and ICD 10</a:t>
            </a:r>
          </a:p>
          <a:p>
            <a:r>
              <a:rPr lang="en-US" sz="1800" dirty="0">
                <a:latin typeface="Calibri" panose="020F0502020204030204" pitchFamily="34" charset="0"/>
              </a:rPr>
              <a:t>Team Leadership</a:t>
            </a:r>
          </a:p>
          <a:p>
            <a:r>
              <a:rPr lang="en-US" sz="1800" dirty="0">
                <a:latin typeface="Calibri" panose="020F0502020204030204" pitchFamily="34" charset="0"/>
              </a:rPr>
              <a:t>	It sets the tone for everything</a:t>
            </a:r>
          </a:p>
          <a:p>
            <a:r>
              <a:rPr lang="en-US" sz="1800" dirty="0">
                <a:latin typeface="Calibri" panose="020F0502020204030204" pitchFamily="34" charset="0"/>
              </a:rPr>
              <a:t>Operational Partnerships</a:t>
            </a:r>
          </a:p>
          <a:p>
            <a:r>
              <a:rPr lang="en-US" sz="1800" dirty="0">
                <a:latin typeface="Calibri" panose="020F0502020204030204" pitchFamily="34" charset="0"/>
              </a:rPr>
              <a:t>	Data and Support impossible alone, poorly done with hospital systems</a:t>
            </a:r>
          </a:p>
          <a:p>
            <a:r>
              <a:rPr lang="en-US" sz="1800" dirty="0">
                <a:latin typeface="Calibri" panose="020F0502020204030204" pitchFamily="34" charset="0"/>
              </a:rPr>
              <a:t>Utilization Full Training Potential of Staff</a:t>
            </a:r>
          </a:p>
          <a:p>
            <a:r>
              <a:rPr lang="en-US" sz="1800" dirty="0">
                <a:latin typeface="Calibri" panose="020F0502020204030204" pitchFamily="34" charset="0"/>
              </a:rPr>
              <a:t>	Leverage of New Processes</a:t>
            </a:r>
          </a:p>
          <a:p>
            <a:endParaRPr lang="en-US" dirty="0"/>
          </a:p>
          <a:p>
            <a:endParaRPr lang="en-US" dirty="0"/>
          </a:p>
          <a:p>
            <a:r>
              <a:rPr lang="en-US" dirty="0"/>
              <a:t>A healthy revenue cycle enables competitive pay and attracts top talent.</a:t>
            </a:r>
          </a:p>
          <a:p>
            <a:endParaRPr lang="en-US" dirty="0"/>
          </a:p>
          <a:p>
            <a:r>
              <a:rPr lang="en-US" dirty="0"/>
              <a:t>I’d like to share with you a few other specifics on how this is happening…..SLIDE CHANGE</a:t>
            </a:r>
          </a:p>
        </p:txBody>
      </p:sp>
      <p:sp>
        <p:nvSpPr>
          <p:cNvPr id="4" name="Slide Number Placeholder 3"/>
          <p:cNvSpPr>
            <a:spLocks noGrp="1"/>
          </p:cNvSpPr>
          <p:nvPr>
            <p:ph type="sldNum" sz="quarter" idx="5"/>
          </p:nvPr>
        </p:nvSpPr>
        <p:spPr/>
        <p:txBody>
          <a:bodyPr/>
          <a:lstStyle/>
          <a:p>
            <a:fld id="{22289C57-55D7-40A4-A101-E74FAC7A092B}" type="slidenum">
              <a:rPr lang="en-US" smtClean="0"/>
              <a:t>8</a:t>
            </a:fld>
            <a:endParaRPr lang="en-US" dirty="0"/>
          </a:p>
        </p:txBody>
      </p:sp>
    </p:spTree>
    <p:extLst>
      <p:ext uri="{BB962C8B-B14F-4D97-AF65-F5344CB8AC3E}">
        <p14:creationId xmlns:p14="http://schemas.microsoft.com/office/powerpoint/2010/main" val="794636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Communication – </a:t>
            </a:r>
          </a:p>
          <a:p>
            <a:r>
              <a:rPr lang="en-US" dirty="0"/>
              <a:t>Sometimes we know about patient discharges before the get home !!!</a:t>
            </a:r>
          </a:p>
          <a:p>
            <a:r>
              <a:rPr lang="en-US" dirty="0"/>
              <a:t>4. Some programs such as SW / IRIS Healthcare support  for advance directives and customized  support for patients identified at high risk for renal </a:t>
            </a:r>
          </a:p>
          <a:p>
            <a:endParaRPr lang="en-US" dirty="0"/>
          </a:p>
          <a:p>
            <a:r>
              <a:rPr lang="en-US" dirty="0"/>
              <a:t>Hiring posting / temp workers during staffing strains or if needed for outreach campaigns</a:t>
            </a:r>
          </a:p>
        </p:txBody>
      </p:sp>
      <p:sp>
        <p:nvSpPr>
          <p:cNvPr id="4" name="Slide Number Placeholder 3"/>
          <p:cNvSpPr>
            <a:spLocks noGrp="1"/>
          </p:cNvSpPr>
          <p:nvPr>
            <p:ph type="sldNum" sz="quarter" idx="5"/>
          </p:nvPr>
        </p:nvSpPr>
        <p:spPr/>
        <p:txBody>
          <a:bodyPr/>
          <a:lstStyle/>
          <a:p>
            <a:fld id="{22289C57-55D7-40A4-A101-E74FAC7A092B}" type="slidenum">
              <a:rPr lang="en-US" smtClean="0"/>
              <a:t>9</a:t>
            </a:fld>
            <a:endParaRPr lang="en-US" dirty="0"/>
          </a:p>
        </p:txBody>
      </p:sp>
    </p:spTree>
    <p:extLst>
      <p:ext uri="{BB962C8B-B14F-4D97-AF65-F5344CB8AC3E}">
        <p14:creationId xmlns:p14="http://schemas.microsoft.com/office/powerpoint/2010/main" val="2366593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41918" y="3329790"/>
            <a:ext cx="4941771" cy="3200400"/>
          </a:xfrm>
        </p:spPr>
        <p:txBody>
          <a:bodyPr anchor="ctr">
            <a:noAutofit/>
          </a:bodyPr>
          <a:lstStyle>
            <a:lvl1pPr algn="l">
              <a:defRPr sz="3600" spc="150" baseline="0"/>
            </a:lvl1pPr>
          </a:lstStyle>
          <a:p>
            <a:r>
              <a:rPr lang="en-US" dirty="0"/>
              <a:t>CLICK TO add title</a:t>
            </a:r>
          </a:p>
        </p:txBody>
      </p:sp>
      <p:pic>
        <p:nvPicPr>
          <p:cNvPr id="8" name="Graphic 7">
            <a:extLst>
              <a:ext uri="{FF2B5EF4-FFF2-40B4-BE49-F238E27FC236}">
                <a16:creationId xmlns:a16="http://schemas.microsoft.com/office/drawing/2014/main" id="{A04F1E16-9A84-4D0E-9706-79C396AF6AE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1776826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1">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1" y="895350"/>
            <a:ext cx="3247662" cy="1917700"/>
          </a:xfrm>
        </p:spPr>
        <p:txBody>
          <a:bodyPr>
            <a:normAutofit/>
          </a:bodyPr>
          <a:lstStyle>
            <a:lvl1pPr algn="l">
              <a:defRPr lang="en-US" sz="24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A14C3057-3BCC-F9A2-98D8-17DDB36F1823}"/>
              </a:ext>
            </a:extLst>
          </p:cNvPr>
          <p:cNvSpPr>
            <a:spLocks noGrp="1"/>
          </p:cNvSpPr>
          <p:nvPr>
            <p:ph sz="half" idx="16" hasCustomPrompt="1"/>
          </p:nvPr>
        </p:nvSpPr>
        <p:spPr>
          <a:xfrm>
            <a:off x="838200" y="2813049"/>
            <a:ext cx="3247662" cy="323849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4216396" y="895927"/>
            <a:ext cx="7137404" cy="5115889"/>
          </a:xfrm>
        </p:spPr>
        <p:txBody>
          <a:bodyPr>
            <a:normAutofit/>
          </a:bodyPr>
          <a:lstStyle>
            <a:lvl1pPr marL="0" indent="0" algn="ctr">
              <a:buNone/>
              <a:defRPr sz="2000"/>
            </a:lvl1pPr>
          </a:lstStyle>
          <a:p>
            <a:r>
              <a:rPr lang="en-US"/>
              <a:t>Click icon to add table</a:t>
            </a:r>
            <a:endParaRPr lang="en-US" dirty="0"/>
          </a:p>
        </p:txBody>
      </p:sp>
      <p:sp>
        <p:nvSpPr>
          <p:cNvPr id="10" name="Footer Placeholder 4">
            <a:extLst>
              <a:ext uri="{FF2B5EF4-FFF2-40B4-BE49-F238E27FC236}">
                <a16:creationId xmlns:a16="http://schemas.microsoft.com/office/drawing/2014/main" id="{5F91997C-538B-C8B9-14D7-31A1932F69C3}"/>
              </a:ext>
            </a:extLst>
          </p:cNvPr>
          <p:cNvSpPr>
            <a:spLocks noGrp="1"/>
          </p:cNvSpPr>
          <p:nvPr>
            <p:ph type="ftr" sz="quarter" idx="11"/>
          </p:nvPr>
        </p:nvSpPr>
        <p:spPr>
          <a:xfrm>
            <a:off x="731615" y="6356349"/>
            <a:ext cx="3819228" cy="365125"/>
          </a:xfrm>
        </p:spPr>
        <p:txBody>
          <a:bodyPr/>
          <a:lstStyle>
            <a:lvl1pPr algn="l">
              <a:defRPr sz="900"/>
            </a:lvl1pPr>
          </a:lstStyle>
          <a:p>
            <a:r>
              <a:rPr lang="en-US" dirty="0"/>
              <a:t>PRESENTATION TITLE</a:t>
            </a:r>
          </a:p>
        </p:txBody>
      </p:sp>
      <p:sp>
        <p:nvSpPr>
          <p:cNvPr id="11" name="Slide Number Placeholder 5">
            <a:extLst>
              <a:ext uri="{FF2B5EF4-FFF2-40B4-BE49-F238E27FC236}">
                <a16:creationId xmlns:a16="http://schemas.microsoft.com/office/drawing/2014/main" id="{1F777EF4-982E-9337-7E82-31DC723C1273}"/>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grpSp>
        <p:nvGrpSpPr>
          <p:cNvPr id="14" name="Group 13">
            <a:extLst>
              <a:ext uri="{FF2B5EF4-FFF2-40B4-BE49-F238E27FC236}">
                <a16:creationId xmlns:a16="http://schemas.microsoft.com/office/drawing/2014/main" id="{E34303BA-AFB6-0E22-486F-785994E3B7B1}"/>
              </a:ext>
              <a:ext uri="{C183D7F6-B498-43B3-948B-1728B52AA6E4}">
                <adec:decorative xmlns:adec="http://schemas.microsoft.com/office/drawing/2017/decorative" val="1"/>
              </a:ext>
            </a:extLst>
          </p:cNvPr>
          <p:cNvGrpSpPr/>
          <p:nvPr userDrawn="1"/>
        </p:nvGrpSpPr>
        <p:grpSpPr>
          <a:xfrm>
            <a:off x="0" y="0"/>
            <a:ext cx="2327564" cy="1505528"/>
            <a:chOff x="0" y="0"/>
            <a:chExt cx="2238376" cy="3105150"/>
          </a:xfrm>
        </p:grpSpPr>
        <p:cxnSp>
          <p:nvCxnSpPr>
            <p:cNvPr id="15" name="Straight Connector 14">
              <a:extLst>
                <a:ext uri="{FF2B5EF4-FFF2-40B4-BE49-F238E27FC236}">
                  <a16:creationId xmlns:a16="http://schemas.microsoft.com/office/drawing/2014/main" id="{F66E3A08-02EB-7B54-5089-E7A7F19FD725}"/>
                </a:ext>
              </a:extLst>
            </p:cNvPr>
            <p:cNvCxnSpPr>
              <a:cxnSpLocks/>
            </p:cNvCxnSpPr>
            <p:nvPr userDrawn="1"/>
          </p:nvCxnSpPr>
          <p:spPr>
            <a:xfrm flipH="1">
              <a:off x="0" y="0"/>
              <a:ext cx="1238250" cy="310515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4F9BE5-00B2-ADDF-771C-AB098B36C820}"/>
                </a:ext>
              </a:extLst>
            </p:cNvPr>
            <p:cNvCxnSpPr>
              <a:cxnSpLocks/>
            </p:cNvCxnSpPr>
            <p:nvPr userDrawn="1"/>
          </p:nvCxnSpPr>
          <p:spPr>
            <a:xfrm flipH="1">
              <a:off x="0" y="0"/>
              <a:ext cx="2238376" cy="24765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2808163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838200" y="337192"/>
            <a:ext cx="5655197" cy="199786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2705177"/>
            <a:ext cx="5733772" cy="448990"/>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4" name="Content Placeholder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199" y="3154166"/>
            <a:ext cx="5733773" cy="3032733"/>
          </a:xfrm>
        </p:spPr>
        <p:txBody>
          <a:bodyPr>
            <a:normAutofit/>
          </a:bodyPr>
          <a:lstStyle>
            <a:lvl1pPr marL="285750" indent="-285750">
              <a:lnSpc>
                <a:spcPct val="100000"/>
              </a:lnSpc>
              <a:buFont typeface="Arial" panose="020B0604020202020204" pitchFamily="34" charset="0"/>
              <a:buChar char="•"/>
              <a:defRPr sz="1800" spc="50" baseline="0"/>
            </a:lvl1pPr>
            <a:lvl2pPr marL="742950" indent="-285750">
              <a:lnSpc>
                <a:spcPct val="100000"/>
              </a:lnSpc>
              <a:buFont typeface="Arial" panose="020B0604020202020204" pitchFamily="34" charset="0"/>
              <a:buChar char="•"/>
              <a:defRPr sz="1800" spc="50" baseline="0"/>
            </a:lvl2pPr>
            <a:lvl3pPr marL="1200150" indent="-285750">
              <a:lnSpc>
                <a:spcPct val="100000"/>
              </a:lnSpc>
              <a:buFont typeface="Arial" panose="020B0604020202020204" pitchFamily="34" charset="0"/>
              <a:buChar char="•"/>
              <a:defRPr sz="1800" spc="50" baseline="0"/>
            </a:lvl3pPr>
            <a:lvl4pPr marL="1657350" indent="-285750">
              <a:lnSpc>
                <a:spcPct val="100000"/>
              </a:lnSpc>
              <a:buFont typeface="Arial" panose="020B0604020202020204" pitchFamily="34" charset="0"/>
              <a:buChar char="•"/>
              <a:defRPr sz="1800" spc="50" baseline="0"/>
            </a:lvl4pPr>
            <a:lvl5pPr marL="2114550" indent="-285750">
              <a:lnSpc>
                <a:spcPct val="100000"/>
              </a:lnSpc>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887108" y="2705177"/>
            <a:ext cx="3943627" cy="448989"/>
          </a:xfrm>
        </p:spPr>
        <p:txBody>
          <a:bodyPr anchor="ctr">
            <a:no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120DFF5-B64A-9744-4500-1D7BBA19BF1C}"/>
              </a:ext>
            </a:extLst>
          </p:cNvPr>
          <p:cNvSpPr>
            <a:spLocks noGrp="1"/>
          </p:cNvSpPr>
          <p:nvPr>
            <p:ph sz="half" idx="14" hasCustomPrompt="1"/>
          </p:nvPr>
        </p:nvSpPr>
        <p:spPr>
          <a:xfrm>
            <a:off x="7887107" y="3164867"/>
            <a:ext cx="3943627" cy="3032733"/>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CBE560E3-F935-488F-8F0E-191D7B6B54B8}"/>
              </a:ext>
            </a:extLst>
          </p:cNvPr>
          <p:cNvSpPr>
            <a:spLocks noGrp="1"/>
          </p:cNvSpPr>
          <p:nvPr>
            <p:ph type="ftr" sz="quarter" idx="11"/>
          </p:nvPr>
        </p:nvSpPr>
        <p:spPr>
          <a:xfrm>
            <a:off x="843986" y="6356350"/>
            <a:ext cx="4114800" cy="365125"/>
          </a:xfrm>
        </p:spPr>
        <p:txBody>
          <a:bodyPr/>
          <a:lstStyle>
            <a:lvl1pPr algn="l">
              <a:defRPr sz="900"/>
            </a:lvl1pPr>
          </a:lstStyle>
          <a:p>
            <a:r>
              <a:rPr lang="en-US" dirty="0"/>
              <a:t>PRESENTATION TITLE</a:t>
            </a:r>
          </a:p>
        </p:txBody>
      </p:sp>
      <p:sp>
        <p:nvSpPr>
          <p:cNvPr id="9" name="Slide Number Placeholder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a:lstStyle>
            <a:lvl1pPr>
              <a:defRPr sz="900"/>
            </a:lvl1pPr>
          </a:lstStyle>
          <a:p>
            <a:fld id="{A49DFD55-3C28-40EF-9E31-A92D2E4017FF}" type="slidenum">
              <a:rPr lang="en-US" smtClean="0"/>
              <a:pPr/>
              <a:t>‹#›</a:t>
            </a:fld>
            <a:endParaRPr lang="en-US" dirty="0"/>
          </a:p>
        </p:txBody>
      </p:sp>
      <p:pic>
        <p:nvPicPr>
          <p:cNvPr id="13" name="Graphic 12">
            <a:extLst>
              <a:ext uri="{FF2B5EF4-FFF2-40B4-BE49-F238E27FC236}">
                <a16:creationId xmlns:a16="http://schemas.microsoft.com/office/drawing/2014/main" id="{E0588715-35AD-8BE1-A5FC-E28BDD3854A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8645" t="319" r="28732" b="73496"/>
          <a:stretch/>
        </p:blipFill>
        <p:spPr>
          <a:xfrm rot="10800000" flipH="1">
            <a:off x="6308436" y="-11"/>
            <a:ext cx="5883564" cy="2366424"/>
          </a:xfrm>
          <a:prstGeom prst="rect">
            <a:avLst/>
          </a:prstGeom>
        </p:spPr>
      </p:pic>
    </p:spTree>
    <p:extLst>
      <p:ext uri="{BB962C8B-B14F-4D97-AF65-F5344CB8AC3E}">
        <p14:creationId xmlns:p14="http://schemas.microsoft.com/office/powerpoint/2010/main" val="243245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2">
    <p:bg>
      <p:bgRef idx="1001">
        <a:schemeClr val="bg1"/>
      </p:bgRef>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544E9C70-0200-3C21-7766-CB9EA5FBFA88}"/>
              </a:ext>
              <a:ext uri="{C183D7F6-B498-43B3-948B-1728B52AA6E4}">
                <adec:decorative xmlns:adec="http://schemas.microsoft.com/office/drawing/2017/decorative" val="1"/>
              </a:ext>
            </a:extLst>
          </p:cNvPr>
          <p:cNvGrpSpPr/>
          <p:nvPr userDrawn="1"/>
        </p:nvGrpSpPr>
        <p:grpSpPr>
          <a:xfrm>
            <a:off x="0" y="0"/>
            <a:ext cx="2590800" cy="1027906"/>
            <a:chOff x="0" y="0"/>
            <a:chExt cx="2590800" cy="1027906"/>
          </a:xfrm>
        </p:grpSpPr>
        <p:cxnSp>
          <p:nvCxnSpPr>
            <p:cNvPr id="11" name="Straight Connector 10">
              <a:extLst>
                <a:ext uri="{FF2B5EF4-FFF2-40B4-BE49-F238E27FC236}">
                  <a16:creationId xmlns:a16="http://schemas.microsoft.com/office/drawing/2014/main" id="{1D5E4B16-2071-DEE9-BE53-F35AFBEFCA57}"/>
                </a:ext>
              </a:extLst>
            </p:cNvPr>
            <p:cNvCxnSpPr>
              <a:cxnSpLocks/>
            </p:cNvCxnSpPr>
            <p:nvPr userDrawn="1"/>
          </p:nvCxnSpPr>
          <p:spPr>
            <a:xfrm flipV="1">
              <a:off x="0" y="0"/>
              <a:ext cx="259080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CB2B071-0355-D550-18A8-9D515CA16987}"/>
                </a:ext>
              </a:extLst>
            </p:cNvPr>
            <p:cNvCxnSpPr>
              <a:cxnSpLocks/>
            </p:cNvCxnSpPr>
            <p:nvPr userDrawn="1"/>
          </p:nvCxnSpPr>
          <p:spPr>
            <a:xfrm flipH="1">
              <a:off x="0" y="0"/>
              <a:ext cx="704850" cy="10279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EE5C4E19-B78B-4E39-B661-7E6A2E6C5002}"/>
              </a:ext>
            </a:extLst>
          </p:cNvPr>
          <p:cNvSpPr>
            <a:spLocks noGrp="1"/>
          </p:cNvSpPr>
          <p:nvPr>
            <p:ph type="title" hasCustomPrompt="1"/>
          </p:nvPr>
        </p:nvSpPr>
        <p:spPr>
          <a:xfrm>
            <a:off x="838200" y="353550"/>
            <a:ext cx="10515600" cy="1325563"/>
          </a:xfrm>
        </p:spPr>
        <p:txBody>
          <a:bodyPr anchor="b">
            <a:normAutofit/>
          </a:bodyPr>
          <a:lstStyle>
            <a:lvl1pPr algn="ctr">
              <a:defRPr lang="en-US" sz="2800" kern="1200" spc="150" baseline="0" dirty="0">
                <a:solidFill>
                  <a:schemeClr val="tx1"/>
                </a:solidFill>
                <a:latin typeface="+mj-lt"/>
                <a:ea typeface="+mj-ea"/>
                <a:cs typeface="+mj-cs"/>
              </a:defRPr>
            </a:lvl1pPr>
          </a:lstStyle>
          <a:p>
            <a:r>
              <a:rPr lang="en-US" dirty="0"/>
              <a:t>CLICK TO add title</a:t>
            </a:r>
          </a:p>
        </p:txBody>
      </p:sp>
      <p:sp>
        <p:nvSpPr>
          <p:cNvPr id="8" name="Table Placeholder 7">
            <a:extLst>
              <a:ext uri="{FF2B5EF4-FFF2-40B4-BE49-F238E27FC236}">
                <a16:creationId xmlns:a16="http://schemas.microsoft.com/office/drawing/2014/main" id="{C3975522-461E-4D79-B5B9-BF9471B54688}"/>
              </a:ext>
            </a:extLst>
          </p:cNvPr>
          <p:cNvSpPr>
            <a:spLocks noGrp="1"/>
          </p:cNvSpPr>
          <p:nvPr>
            <p:ph type="tbl" sz="quarter" idx="14"/>
          </p:nvPr>
        </p:nvSpPr>
        <p:spPr>
          <a:xfrm>
            <a:off x="838200" y="2111381"/>
            <a:ext cx="10515600" cy="3570963"/>
          </a:xfrm>
        </p:spPr>
        <p:txBody>
          <a:bodyPr>
            <a:normAutofit/>
          </a:bodyPr>
          <a:lstStyle>
            <a:lvl1pPr marL="0" indent="0" algn="ctr">
              <a:buNone/>
              <a:defRPr sz="2000"/>
            </a:lvl1pPr>
          </a:lstStyle>
          <a:p>
            <a:r>
              <a:rPr lang="en-US"/>
              <a:t>Click icon to add table</a:t>
            </a:r>
            <a:endParaRPr lang="en-US" dirty="0"/>
          </a:p>
        </p:txBody>
      </p:sp>
      <p:sp>
        <p:nvSpPr>
          <p:cNvPr id="6" name="Footer Placeholder 4">
            <a:extLst>
              <a:ext uri="{FF2B5EF4-FFF2-40B4-BE49-F238E27FC236}">
                <a16:creationId xmlns:a16="http://schemas.microsoft.com/office/drawing/2014/main" id="{BFB554B2-4C33-2975-9F27-94B8AE71DF13}"/>
              </a:ext>
            </a:extLst>
          </p:cNvPr>
          <p:cNvSpPr>
            <a:spLocks noGrp="1"/>
          </p:cNvSpPr>
          <p:nvPr>
            <p:ph type="ftr" sz="quarter" idx="11"/>
          </p:nvPr>
        </p:nvSpPr>
        <p:spPr>
          <a:xfrm>
            <a:off x="838200" y="6356349"/>
            <a:ext cx="3819228" cy="365125"/>
          </a:xfrm>
        </p:spPr>
        <p:txBody>
          <a:bodyPr/>
          <a:lstStyle>
            <a:lvl1pPr algn="l">
              <a:defRPr sz="900"/>
            </a:lvl1pPr>
          </a:lstStyle>
          <a:p>
            <a:r>
              <a:rPr lang="en-US" dirty="0"/>
              <a:t>PRESENTATION TITLE</a:t>
            </a:r>
          </a:p>
        </p:txBody>
      </p:sp>
      <p:sp>
        <p:nvSpPr>
          <p:cNvPr id="7" name="Slide Number Placeholder 5">
            <a:extLst>
              <a:ext uri="{FF2B5EF4-FFF2-40B4-BE49-F238E27FC236}">
                <a16:creationId xmlns:a16="http://schemas.microsoft.com/office/drawing/2014/main" id="{503C6776-E983-2BA3-1054-75996FE0FD22}"/>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3370680036"/>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anchor="b">
            <a:noAutofit/>
          </a:bodyPr>
          <a:lstStyle>
            <a:lvl1pPr algn="l">
              <a:defRPr sz="3600" spc="15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55457758-A125-4CEA-A3D5-CBD010417BD2}"/>
              </a:ext>
            </a:extLst>
          </p:cNvPr>
          <p:cNvSpPr>
            <a:spLocks noGrp="1"/>
          </p:cNvSpPr>
          <p:nvPr>
            <p:ph type="subTitle" idx="1" hasCustomPrompt="1"/>
          </p:nvPr>
        </p:nvSpPr>
        <p:spPr>
          <a:xfrm>
            <a:off x="4267200" y="3238103"/>
            <a:ext cx="4179570" cy="2850181"/>
          </a:xfrm>
        </p:spPr>
        <p:txBody>
          <a:bodyPr>
            <a:normAutofit/>
          </a:bodyPr>
          <a:lstStyle>
            <a:lvl1pPr marL="0" indent="0" algn="l">
              <a:lnSpc>
                <a:spcPct val="150000"/>
              </a:lnSpc>
              <a:buNone/>
              <a:defRPr sz="1800"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6" name="Graphic 5">
            <a:extLst>
              <a:ext uri="{FF2B5EF4-FFF2-40B4-BE49-F238E27FC236}">
                <a16:creationId xmlns:a16="http://schemas.microsoft.com/office/drawing/2014/main" id="{ED3361C9-310A-4255-A94E-B77588962D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10" name="Footer Placeholder 7">
            <a:extLst>
              <a:ext uri="{FF2B5EF4-FFF2-40B4-BE49-F238E27FC236}">
                <a16:creationId xmlns:a16="http://schemas.microsoft.com/office/drawing/2014/main" id="{6026D44C-0B39-4DE1-A0FC-5615DDAAE3CE}"/>
              </a:ext>
            </a:extLst>
          </p:cNvPr>
          <p:cNvSpPr>
            <a:spLocks noGrp="1"/>
          </p:cNvSpPr>
          <p:nvPr>
            <p:ph type="ftr" sz="quarter" idx="11"/>
          </p:nvPr>
        </p:nvSpPr>
        <p:spPr>
          <a:xfrm>
            <a:off x="4267200" y="6356350"/>
            <a:ext cx="4179570" cy="365125"/>
          </a:xfrm>
        </p:spPr>
        <p:txBody>
          <a:bodyPr/>
          <a:lstStyle>
            <a:lvl1pPr algn="l">
              <a:defRPr sz="900"/>
            </a:lvl1pPr>
          </a:lstStyle>
          <a:p>
            <a:r>
              <a:rPr lang="en-US" dirty="0"/>
              <a:t>PRESENTATION TITLE</a:t>
            </a:r>
          </a:p>
        </p:txBody>
      </p:sp>
      <p:sp>
        <p:nvSpPr>
          <p:cNvPr id="11" name="Slide Number Placeholder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1291140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D514C6BF-376E-43E8-881D-2E767426990A}"/>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28341" b="23071"/>
          <a:stretch/>
        </p:blipFill>
        <p:spPr>
          <a:xfrm>
            <a:off x="4229100" y="0"/>
            <a:ext cx="7962901" cy="6858000"/>
          </a:xfrm>
          <a:prstGeom prst="rect">
            <a:avLst/>
          </a:prstGeom>
        </p:spPr>
      </p:pic>
      <p:sp>
        <p:nvSpPr>
          <p:cNvPr id="2" name="Title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500" y="1020445"/>
            <a:ext cx="2895600" cy="1325563"/>
          </a:xfrm>
        </p:spPr>
        <p:txBody>
          <a:bodyPr anchor="b">
            <a:normAutofit/>
          </a:bodyPr>
          <a:lstStyle>
            <a:lvl1pPr>
              <a:defRPr sz="2800" spc="150" baseline="0">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2DA41CE6-5A88-4C5C-B2A4-6A5D2153B16F}"/>
              </a:ext>
            </a:extLst>
          </p:cNvPr>
          <p:cNvSpPr>
            <a:spLocks noGrp="1"/>
          </p:cNvSpPr>
          <p:nvPr>
            <p:ph idx="1" hasCustomPrompt="1"/>
          </p:nvPr>
        </p:nvSpPr>
        <p:spPr>
          <a:xfrm>
            <a:off x="1333500" y="2674013"/>
            <a:ext cx="2895600" cy="3269589"/>
          </a:xfrm>
        </p:spPr>
        <p:txBody>
          <a:bodyPr>
            <a:normAutofit/>
          </a:bodyPr>
          <a:lstStyle>
            <a:lvl1pPr marL="0" indent="0">
              <a:lnSpc>
                <a:spcPct val="140000"/>
              </a:lnSpc>
              <a:spcBef>
                <a:spcPts val="1000"/>
              </a:spcBef>
              <a:buNone/>
              <a:defRPr sz="1800">
                <a:solidFill>
                  <a:schemeClr val="bg1"/>
                </a:solidFill>
              </a:defRPr>
            </a:lvl1pPr>
            <a:lvl2pPr marL="457200" indent="0">
              <a:lnSpc>
                <a:spcPct val="140000"/>
              </a:lnSpc>
              <a:spcBef>
                <a:spcPts val="1000"/>
              </a:spcBef>
              <a:buNone/>
              <a:defRPr sz="1800">
                <a:solidFill>
                  <a:schemeClr val="bg1"/>
                </a:solidFill>
              </a:defRPr>
            </a:lvl2pPr>
            <a:lvl3pPr marL="914400" indent="0">
              <a:lnSpc>
                <a:spcPct val="140000"/>
              </a:lnSpc>
              <a:spcBef>
                <a:spcPts val="1000"/>
              </a:spcBef>
              <a:buNone/>
              <a:defRPr sz="1800">
                <a:solidFill>
                  <a:schemeClr val="bg1"/>
                </a:solidFill>
              </a:defRPr>
            </a:lvl3pPr>
            <a:lvl4pPr marL="1371600" indent="0">
              <a:lnSpc>
                <a:spcPct val="140000"/>
              </a:lnSpc>
              <a:spcBef>
                <a:spcPts val="1000"/>
              </a:spcBef>
              <a:buNone/>
              <a:defRPr sz="1800">
                <a:solidFill>
                  <a:schemeClr val="bg1"/>
                </a:solidFill>
              </a:defRPr>
            </a:lvl4pPr>
            <a:lvl5pPr marL="1828800" indent="0">
              <a:lnSpc>
                <a:spcPct val="140000"/>
              </a:lnSpc>
              <a:spcBef>
                <a:spcPts val="1000"/>
              </a:spcBef>
              <a:buNone/>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727F11D-8AF8-44D6-A48B-D8C7779B8B08}"/>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6" name="Slide Number Placeholder 5">
            <a:extLst>
              <a:ext uri="{FF2B5EF4-FFF2-40B4-BE49-F238E27FC236}">
                <a16:creationId xmlns:a16="http://schemas.microsoft.com/office/drawing/2014/main" id="{658C0879-6B0F-4AF6-A997-EC61DA8964AE}"/>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982124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1">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018"/>
            <a:ext cx="4179570" cy="3377354"/>
          </a:xfrm>
        </p:spPr>
        <p:txBody>
          <a:bodyPr anchor="b">
            <a:noAutofit/>
          </a:bodyPr>
          <a:lstStyle>
            <a:lvl1pPr algn="l">
              <a:defRPr sz="3600" spc="150" baseline="0">
                <a:solidFill>
                  <a:schemeClr val="tx1"/>
                </a:solidFill>
              </a:defRPr>
            </a:lvl1pPr>
          </a:lstStyle>
          <a:p>
            <a:r>
              <a:rPr lang="en-US" dirty="0"/>
              <a:t>CLICK TO add title</a:t>
            </a:r>
          </a:p>
        </p:txBody>
      </p:sp>
      <p:grpSp>
        <p:nvGrpSpPr>
          <p:cNvPr id="4" name="Group 3">
            <a:extLst>
              <a:ext uri="{FF2B5EF4-FFF2-40B4-BE49-F238E27FC236}">
                <a16:creationId xmlns:a16="http://schemas.microsoft.com/office/drawing/2014/main" id="{4A96E214-6A61-C8A7-B1DB-C8C260C13441}"/>
              </a:ext>
              <a:ext uri="{C183D7F6-B498-43B3-948B-1728B52AA6E4}">
                <adec:decorative xmlns:adec="http://schemas.microsoft.com/office/drawing/2017/decorative" val="1"/>
              </a:ext>
            </a:extLst>
          </p:cNvPr>
          <p:cNvGrpSpPr/>
          <p:nvPr userDrawn="1"/>
        </p:nvGrpSpPr>
        <p:grpSpPr>
          <a:xfrm>
            <a:off x="0" y="0"/>
            <a:ext cx="6557818" cy="6858000"/>
            <a:chOff x="0" y="0"/>
            <a:chExt cx="4762501" cy="5186363"/>
          </a:xfrm>
        </p:grpSpPr>
        <p:cxnSp>
          <p:nvCxnSpPr>
            <p:cNvPr id="5" name="Straight Connector 4">
              <a:extLst>
                <a:ext uri="{FF2B5EF4-FFF2-40B4-BE49-F238E27FC236}">
                  <a16:creationId xmlns:a16="http://schemas.microsoft.com/office/drawing/2014/main" id="{A18BC1BC-99D6-D9F4-19F9-AAE722E2AE61}"/>
                </a:ext>
              </a:extLst>
            </p:cNvPr>
            <p:cNvCxnSpPr>
              <a:cxnSpLocks/>
            </p:cNvCxnSpPr>
            <p:nvPr userDrawn="1"/>
          </p:nvCxnSpPr>
          <p:spPr>
            <a:xfrm flipH="1" flipV="1">
              <a:off x="0" y="876300"/>
              <a:ext cx="4762500" cy="1628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816F797-248B-2C75-29B9-DB65A809D47B}"/>
                </a:ext>
              </a:extLst>
            </p:cNvPr>
            <p:cNvCxnSpPr>
              <a:cxnSpLocks/>
            </p:cNvCxnSpPr>
            <p:nvPr userDrawn="1"/>
          </p:nvCxnSpPr>
          <p:spPr>
            <a:xfrm flipH="1" flipV="1">
              <a:off x="2638425" y="0"/>
              <a:ext cx="2124076" cy="51863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250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87680"/>
            <a:ext cx="4179570" cy="3376691"/>
          </a:xfrm>
        </p:spPr>
        <p:txBody>
          <a:bodyPr anchor="b">
            <a:noAutofit/>
          </a:bodyPr>
          <a:lstStyle>
            <a:lvl1pPr algn="l">
              <a:defRPr sz="3600" spc="150" baseline="0">
                <a:solidFill>
                  <a:schemeClr val="bg1"/>
                </a:solidFill>
              </a:defRPr>
            </a:lvl1pPr>
          </a:lstStyle>
          <a:p>
            <a:r>
              <a:rPr lang="en-US" dirty="0"/>
              <a:t>CLICK TO add title</a:t>
            </a:r>
          </a:p>
        </p:txBody>
      </p:sp>
      <p:cxnSp>
        <p:nvCxnSpPr>
          <p:cNvPr id="7" name="Straight Connector 6">
            <a:extLst>
              <a:ext uri="{FF2B5EF4-FFF2-40B4-BE49-F238E27FC236}">
                <a16:creationId xmlns:a16="http://schemas.microsoft.com/office/drawing/2014/main" id="{5D8E94DD-0F7B-3F92-58EA-5F06D557BF40}"/>
              </a:ext>
              <a:ext uri="{C183D7F6-B498-43B3-948B-1728B52AA6E4}">
                <adec:decorative xmlns:adec="http://schemas.microsoft.com/office/drawing/2017/decorative" val="1"/>
              </a:ext>
            </a:extLst>
          </p:cNvPr>
          <p:cNvCxnSpPr>
            <a:cxnSpLocks/>
          </p:cNvCxnSpPr>
          <p:nvPr userDrawn="1"/>
        </p:nvCxnSpPr>
        <p:spPr>
          <a:xfrm>
            <a:off x="3990667" y="0"/>
            <a:ext cx="1126278" cy="251229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8">
            <a:extLst>
              <a:ext uri="{FF2B5EF4-FFF2-40B4-BE49-F238E27FC236}">
                <a16:creationId xmlns:a16="http://schemas.microsoft.com/office/drawing/2014/main" id="{419F5397-34DB-BC88-ADF5-AA470A06FE50}"/>
              </a:ext>
            </a:extLst>
          </p:cNvPr>
          <p:cNvSpPr>
            <a:spLocks noGrp="1"/>
          </p:cNvSpPr>
          <p:nvPr>
            <p:ph type="pic" sz="quarter" idx="10"/>
          </p:nvPr>
        </p:nvSpPr>
        <p:spPr>
          <a:xfrm>
            <a:off x="0" y="-5080"/>
            <a:ext cx="6576291" cy="6872605"/>
          </a:xfrm>
          <a:custGeom>
            <a:avLst/>
            <a:gdLst>
              <a:gd name="connsiteX0" fmla="*/ 0 w 6576291"/>
              <a:gd name="connsiteY0" fmla="*/ 0 h 6867525"/>
              <a:gd name="connsiteX1" fmla="*/ 6576291 w 6576291"/>
              <a:gd name="connsiteY1" fmla="*/ 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044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 name="connsiteX0" fmla="*/ 0 w 6576291"/>
              <a:gd name="connsiteY0" fmla="*/ 0 h 6867525"/>
              <a:gd name="connsiteX1" fmla="*/ 3624811 w 6576291"/>
              <a:gd name="connsiteY1" fmla="*/ 10160 h 6867525"/>
              <a:gd name="connsiteX2" fmla="*/ 6576291 w 6576291"/>
              <a:gd name="connsiteY2" fmla="*/ 6867525 h 6867525"/>
              <a:gd name="connsiteX3" fmla="*/ 0 w 6576291"/>
              <a:gd name="connsiteY3" fmla="*/ 6867525 h 6867525"/>
              <a:gd name="connsiteX4" fmla="*/ 0 w 6576291"/>
              <a:gd name="connsiteY4" fmla="*/ 0 h 6867525"/>
              <a:gd name="connsiteX0" fmla="*/ 0 w 6576291"/>
              <a:gd name="connsiteY0" fmla="*/ 5080 h 6872605"/>
              <a:gd name="connsiteX1" fmla="*/ 3629891 w 6576291"/>
              <a:gd name="connsiteY1" fmla="*/ 0 h 6872605"/>
              <a:gd name="connsiteX2" fmla="*/ 6576291 w 6576291"/>
              <a:gd name="connsiteY2" fmla="*/ 6872605 h 6872605"/>
              <a:gd name="connsiteX3" fmla="*/ 0 w 6576291"/>
              <a:gd name="connsiteY3" fmla="*/ 6872605 h 6872605"/>
              <a:gd name="connsiteX4" fmla="*/ 0 w 6576291"/>
              <a:gd name="connsiteY4" fmla="*/ 5080 h 687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6291" h="6872605">
                <a:moveTo>
                  <a:pt x="0" y="5080"/>
                </a:moveTo>
                <a:lnTo>
                  <a:pt x="3629891" y="0"/>
                </a:lnTo>
                <a:lnTo>
                  <a:pt x="6576291" y="6872605"/>
                </a:lnTo>
                <a:lnTo>
                  <a:pt x="0" y="6872605"/>
                </a:lnTo>
                <a:lnTo>
                  <a:pt x="0" y="5080"/>
                </a:lnTo>
                <a:close/>
              </a:path>
            </a:pathLst>
          </a:custGeom>
        </p:spPr>
        <p:txBody>
          <a:bodyPr lIns="182880" tIns="182880" bIns="91440">
            <a:normAutofit/>
          </a:bodyPr>
          <a:lstStyle>
            <a:lvl1pPr marL="0" indent="0">
              <a:buNone/>
              <a:defRPr sz="20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3754018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1322318" y="268360"/>
            <a:ext cx="7288282" cy="2121177"/>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Content Placeholder 3">
            <a:extLst>
              <a:ext uri="{FF2B5EF4-FFF2-40B4-BE49-F238E27FC236}">
                <a16:creationId xmlns:a16="http://schemas.microsoft.com/office/drawing/2014/main" id="{EAC9D25F-5B3D-F5B2-5D02-C6BC6AA8987B}"/>
              </a:ext>
            </a:extLst>
          </p:cNvPr>
          <p:cNvSpPr>
            <a:spLocks noGrp="1"/>
          </p:cNvSpPr>
          <p:nvPr>
            <p:ph sz="half" idx="2" hasCustomPrompt="1"/>
          </p:nvPr>
        </p:nvSpPr>
        <p:spPr>
          <a:xfrm>
            <a:off x="1322388" y="2763078"/>
            <a:ext cx="7288212" cy="3407051"/>
          </a:xfrm>
        </p:spPr>
        <p:txBody>
          <a:bodyPr>
            <a:normAutofit/>
          </a:bodyPr>
          <a:lstStyle>
            <a:lvl1pPr marL="0" indent="0">
              <a:lnSpc>
                <a:spcPct val="100000"/>
              </a:lnSpc>
              <a:buFont typeface="Arial" panose="020B0604020202020204" pitchFamily="34" charset="0"/>
              <a:buNone/>
              <a:defRPr sz="1800" b="1"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18E16CF1-2502-F2F0-2C27-2DD7979033E2}"/>
              </a:ext>
              <a:ext uri="{C183D7F6-B498-43B3-948B-1728B52AA6E4}">
                <adec:decorative xmlns:adec="http://schemas.microsoft.com/office/drawing/2017/decorative" val="1"/>
              </a:ext>
            </a:extLst>
          </p:cNvPr>
          <p:cNvGrpSpPr/>
          <p:nvPr userDrawn="1"/>
        </p:nvGrpSpPr>
        <p:grpSpPr>
          <a:xfrm>
            <a:off x="9096374" y="-25401"/>
            <a:ext cx="3095625" cy="6883401"/>
            <a:chOff x="9096375" y="-25401"/>
            <a:chExt cx="3095625" cy="6883401"/>
          </a:xfrm>
        </p:grpSpPr>
        <p:cxnSp>
          <p:nvCxnSpPr>
            <p:cNvPr id="10" name="Straight Connector 9">
              <a:extLst>
                <a:ext uri="{FF2B5EF4-FFF2-40B4-BE49-F238E27FC236}">
                  <a16:creationId xmlns:a16="http://schemas.microsoft.com/office/drawing/2014/main" id="{6322A6FB-333C-65AE-23D8-08BCEA174D43}"/>
                </a:ext>
              </a:extLst>
            </p:cNvPr>
            <p:cNvCxnSpPr/>
            <p:nvPr userDrawn="1"/>
          </p:nvCxnSpPr>
          <p:spPr>
            <a:xfrm>
              <a:off x="9096375" y="1497012"/>
              <a:ext cx="3095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62BB247-4598-A983-DEBF-6F042C1DB0BC}"/>
                </a:ext>
              </a:extLst>
            </p:cNvPr>
            <p:cNvCxnSpPr>
              <a:cxnSpLocks/>
            </p:cNvCxnSpPr>
            <p:nvPr userDrawn="1"/>
          </p:nvCxnSpPr>
          <p:spPr>
            <a:xfrm flipH="1">
              <a:off x="9381744" y="-25401"/>
              <a:ext cx="2810256" cy="68834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34E84FEE-D475-A71D-7996-5925602ECF9A}"/>
              </a:ext>
              <a:ext uri="{C183D7F6-B498-43B3-948B-1728B52AA6E4}">
                <adec:decorative xmlns:adec="http://schemas.microsoft.com/office/drawing/2017/decorative" val="1"/>
              </a:ext>
            </a:extLst>
          </p:cNvPr>
          <p:cNvCxnSpPr>
            <a:cxnSpLocks/>
          </p:cNvCxnSpPr>
          <p:nvPr userDrawn="1"/>
        </p:nvCxnSpPr>
        <p:spPr>
          <a:xfrm rot="10800000" flipH="1">
            <a:off x="-1" y="-25403"/>
            <a:ext cx="1210573" cy="20481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oter Placeholder 4">
            <a:extLst>
              <a:ext uri="{FF2B5EF4-FFF2-40B4-BE49-F238E27FC236}">
                <a16:creationId xmlns:a16="http://schemas.microsoft.com/office/drawing/2014/main" id="{7459776D-4049-CB00-C321-0627C169BC51}"/>
              </a:ext>
            </a:extLst>
          </p:cNvPr>
          <p:cNvSpPr>
            <a:spLocks noGrp="1"/>
          </p:cNvSpPr>
          <p:nvPr>
            <p:ph type="ftr" sz="quarter" idx="11"/>
          </p:nvPr>
        </p:nvSpPr>
        <p:spPr>
          <a:xfrm>
            <a:off x="1333500" y="6356349"/>
            <a:ext cx="3819228" cy="365125"/>
          </a:xfrm>
        </p:spPr>
        <p:txBody>
          <a:bodyPr/>
          <a:lstStyle>
            <a:lvl1pPr algn="l">
              <a:defRPr sz="900"/>
            </a:lvl1pPr>
          </a:lstStyle>
          <a:p>
            <a:r>
              <a:rPr lang="en-US" dirty="0"/>
              <a:t>PRESENTATION TITLE</a:t>
            </a:r>
          </a:p>
        </p:txBody>
      </p:sp>
      <p:sp>
        <p:nvSpPr>
          <p:cNvPr id="16" name="Slide Number Placeholder 5">
            <a:extLst>
              <a:ext uri="{FF2B5EF4-FFF2-40B4-BE49-F238E27FC236}">
                <a16:creationId xmlns:a16="http://schemas.microsoft.com/office/drawing/2014/main" id="{EDE114AF-34C6-A062-7340-858BC27DA264}"/>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4249735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Break 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406400"/>
            <a:ext cx="4179570" cy="3457971"/>
          </a:xfrm>
        </p:spPr>
        <p:txBody>
          <a:bodyPr anchor="b">
            <a:noAutofit/>
          </a:bodyPr>
          <a:lstStyle>
            <a:lvl1pPr algn="l">
              <a:defRPr sz="3600" spc="150" baseline="0">
                <a:solidFill>
                  <a:schemeClr val="bg1"/>
                </a:solidFill>
              </a:defRPr>
            </a:lvl1pPr>
          </a:lstStyle>
          <a:p>
            <a:r>
              <a:rPr lang="en-US" dirty="0"/>
              <a:t>CLICK TO add title</a:t>
            </a:r>
          </a:p>
        </p:txBody>
      </p:sp>
      <p:pic>
        <p:nvPicPr>
          <p:cNvPr id="4" name="Graphic 3">
            <a:extLst>
              <a:ext uri="{FF2B5EF4-FFF2-40B4-BE49-F238E27FC236}">
                <a16:creationId xmlns:a16="http://schemas.microsoft.com/office/drawing/2014/main" id="{5E045004-3604-59DC-13E0-7A0B2DF78C4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440329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955F7B05-9431-1FBA-415D-6CF2DF562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093633" cy="3912394"/>
          </a:xfrm>
          <a:prstGeom prst="rect">
            <a:avLst/>
          </a:prstGeom>
        </p:spPr>
      </p:pic>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568961"/>
            <a:ext cx="8420100"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3" name="Text Placeholder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97255"/>
            <a:ext cx="3924300"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7" name="Content Placeholder 3">
            <a:extLst>
              <a:ext uri="{FF2B5EF4-FFF2-40B4-BE49-F238E27FC236}">
                <a16:creationId xmlns:a16="http://schemas.microsoft.com/office/drawing/2014/main" id="{07FF22E3-5928-787E-B062-FA18127D3BD9}"/>
              </a:ext>
            </a:extLst>
          </p:cNvPr>
          <p:cNvSpPr>
            <a:spLocks noGrp="1"/>
          </p:cNvSpPr>
          <p:nvPr>
            <p:ph sz="half" idx="13" hasCustomPrompt="1"/>
          </p:nvPr>
        </p:nvSpPr>
        <p:spPr>
          <a:xfrm>
            <a:off x="2933700" y="3251596"/>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97255"/>
            <a:ext cx="3943627" cy="464499"/>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9" name="Content Placeholder 3">
            <a:extLst>
              <a:ext uri="{FF2B5EF4-FFF2-40B4-BE49-F238E27FC236}">
                <a16:creationId xmlns:a16="http://schemas.microsoft.com/office/drawing/2014/main" id="{178E4D0B-96F1-45F3-6B2A-5FA31A37257F}"/>
              </a:ext>
            </a:extLst>
          </p:cNvPr>
          <p:cNvSpPr>
            <a:spLocks noGrp="1"/>
          </p:cNvSpPr>
          <p:nvPr>
            <p:ph sz="half" idx="14" hasCustomPrompt="1"/>
          </p:nvPr>
        </p:nvSpPr>
        <p:spPr>
          <a:xfrm>
            <a:off x="7410173" y="3251595"/>
            <a:ext cx="3943627" cy="3234264"/>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a:extLst>
              <a:ext uri="{FF2B5EF4-FFF2-40B4-BE49-F238E27FC236}">
                <a16:creationId xmlns:a16="http://schemas.microsoft.com/office/drawing/2014/main" id="{5F41582C-9AD2-F126-40F3-D43E77D158C8}"/>
              </a:ext>
            </a:extLst>
          </p:cNvPr>
          <p:cNvSpPr>
            <a:spLocks noGrp="1"/>
          </p:cNvSpPr>
          <p:nvPr>
            <p:ph type="ftr" sz="quarter" idx="11"/>
          </p:nvPr>
        </p:nvSpPr>
        <p:spPr>
          <a:xfrm>
            <a:off x="2969260" y="6356349"/>
            <a:ext cx="3819228" cy="365125"/>
          </a:xfrm>
        </p:spPr>
        <p:txBody>
          <a:bodyPr/>
          <a:lstStyle>
            <a:lvl1pPr algn="l">
              <a:defRPr sz="900"/>
            </a:lvl1pPr>
          </a:lstStyle>
          <a:p>
            <a:r>
              <a:rPr lang="en-US" dirty="0"/>
              <a:t>PRESENTATION TITLE</a:t>
            </a:r>
          </a:p>
        </p:txBody>
      </p:sp>
      <p:sp>
        <p:nvSpPr>
          <p:cNvPr id="14" name="Slide Number Placeholder 5">
            <a:extLst>
              <a:ext uri="{FF2B5EF4-FFF2-40B4-BE49-F238E27FC236}">
                <a16:creationId xmlns:a16="http://schemas.microsoft.com/office/drawing/2014/main" id="{341F76B1-7BEF-7A88-1394-1164BFF082E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84012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3B5C-31C4-46BA-9FAD-72DF917A84DA}"/>
              </a:ext>
            </a:extLst>
          </p:cNvPr>
          <p:cNvSpPr>
            <a:spLocks noGrp="1"/>
          </p:cNvSpPr>
          <p:nvPr>
            <p:ph type="title" hasCustomPrompt="1"/>
          </p:nvPr>
        </p:nvSpPr>
        <p:spPr>
          <a:xfrm>
            <a:off x="1341120" y="558801"/>
            <a:ext cx="9953308" cy="1780860"/>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grpSp>
        <p:nvGrpSpPr>
          <p:cNvPr id="10" name="Group 9">
            <a:extLst>
              <a:ext uri="{FF2B5EF4-FFF2-40B4-BE49-F238E27FC236}">
                <a16:creationId xmlns:a16="http://schemas.microsoft.com/office/drawing/2014/main" id="{6A217F83-0BDB-C70B-29FE-2651DE191533}"/>
              </a:ext>
              <a:ext uri="{C183D7F6-B498-43B3-948B-1728B52AA6E4}">
                <adec:decorative xmlns:adec="http://schemas.microsoft.com/office/drawing/2017/decorative" val="1"/>
              </a:ext>
            </a:extLst>
          </p:cNvPr>
          <p:cNvGrpSpPr/>
          <p:nvPr userDrawn="1"/>
        </p:nvGrpSpPr>
        <p:grpSpPr>
          <a:xfrm>
            <a:off x="4429817" y="0"/>
            <a:ext cx="7762183" cy="2754814"/>
            <a:chOff x="7334250" y="0"/>
            <a:chExt cx="4857750" cy="1724025"/>
          </a:xfrm>
        </p:grpSpPr>
        <p:cxnSp>
          <p:nvCxnSpPr>
            <p:cNvPr id="11" name="Straight Connector 10">
              <a:extLst>
                <a:ext uri="{FF2B5EF4-FFF2-40B4-BE49-F238E27FC236}">
                  <a16:creationId xmlns:a16="http://schemas.microsoft.com/office/drawing/2014/main" id="{E0C62368-3F79-C078-7086-B23D2F5A09F8}"/>
                </a:ext>
              </a:extLst>
            </p:cNvPr>
            <p:cNvCxnSpPr/>
            <p:nvPr userDrawn="1"/>
          </p:nvCxnSpPr>
          <p:spPr>
            <a:xfrm flipH="1" flipV="1">
              <a:off x="7334250" y="0"/>
              <a:ext cx="4857750" cy="7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09BDD71-BF2E-BDB0-A625-D8371AEA1CAB}"/>
                </a:ext>
              </a:extLst>
            </p:cNvPr>
            <p:cNvCxnSpPr>
              <a:cxnSpLocks/>
            </p:cNvCxnSpPr>
            <p:nvPr userDrawn="1"/>
          </p:nvCxnSpPr>
          <p:spPr>
            <a:xfrm>
              <a:off x="11487150" y="0"/>
              <a:ext cx="704850" cy="1724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 name="Text Placeholder 2">
            <a:extLst>
              <a:ext uri="{FF2B5EF4-FFF2-40B4-BE49-F238E27FC236}">
                <a16:creationId xmlns:a16="http://schemas.microsoft.com/office/drawing/2014/main" id="{83354B96-CD25-BE1C-8CA2-3825F820B759}"/>
              </a:ext>
            </a:extLst>
          </p:cNvPr>
          <p:cNvSpPr>
            <a:spLocks noGrp="1"/>
          </p:cNvSpPr>
          <p:nvPr>
            <p:ph type="body" idx="1" hasCustomPrompt="1"/>
          </p:nvPr>
        </p:nvSpPr>
        <p:spPr>
          <a:xfrm>
            <a:off x="1341120" y="2960877"/>
            <a:ext cx="2722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5" name="Content Placeholder 3">
            <a:extLst>
              <a:ext uri="{FF2B5EF4-FFF2-40B4-BE49-F238E27FC236}">
                <a16:creationId xmlns:a16="http://schemas.microsoft.com/office/drawing/2014/main" id="{CDD81865-54C7-7674-4B2E-041D05C1D146}"/>
              </a:ext>
            </a:extLst>
          </p:cNvPr>
          <p:cNvSpPr>
            <a:spLocks noGrp="1"/>
          </p:cNvSpPr>
          <p:nvPr>
            <p:ph sz="half" idx="15" hasCustomPrompt="1"/>
          </p:nvPr>
        </p:nvSpPr>
        <p:spPr>
          <a:xfrm>
            <a:off x="1341120" y="3392035"/>
            <a:ext cx="2722880" cy="2907164"/>
          </a:xfrm>
        </p:spPr>
        <p:txBody>
          <a:bodyPr tIns="0">
            <a:normAutofit/>
          </a:bodyPr>
          <a:lstStyle>
            <a:lvl1pPr marL="283464" indent="-283464">
              <a:lnSpc>
                <a:spcPct val="100000"/>
              </a:lnSpc>
              <a:buFont typeface="+mj-lt"/>
              <a:buAutoNum type="arabicPeriod"/>
              <a:defRPr sz="1800" b="0" spc="50" baseline="0"/>
            </a:lvl1pPr>
            <a:lvl2pPr marL="566928" indent="-342900">
              <a:lnSpc>
                <a:spcPct val="100000"/>
              </a:lnSpc>
              <a:spcBef>
                <a:spcPts val="1000"/>
              </a:spcBef>
              <a:buFont typeface="+mj-lt"/>
              <a:buAutoNum type="alphaLcPeriod"/>
              <a:defRPr sz="1800" spc="50" baseline="0"/>
            </a:lvl2pPr>
            <a:lvl3pPr marL="850392" indent="-342900">
              <a:lnSpc>
                <a:spcPct val="100000"/>
              </a:lnSpc>
              <a:spcBef>
                <a:spcPts val="1000"/>
              </a:spcBef>
              <a:buFont typeface="+mj-lt"/>
              <a:buAutoNum type="arabicParenR"/>
              <a:defRPr sz="1800" spc="50" baseline="0"/>
            </a:lvl3pPr>
            <a:lvl4pPr marL="1042416" indent="-342900">
              <a:lnSpc>
                <a:spcPct val="100000"/>
              </a:lnSpc>
              <a:spcBef>
                <a:spcPts val="1000"/>
              </a:spcBef>
              <a:buFont typeface="+mj-lt"/>
              <a:buAutoNum type="alphaLcParenR"/>
              <a:defRPr sz="1800" spc="50" baseline="0"/>
            </a:lvl4pPr>
            <a:lvl5pPr marL="1074420" indent="-400050">
              <a:lnSpc>
                <a:spcPct val="100000"/>
              </a:lnSpc>
              <a:spcBef>
                <a:spcPts val="1000"/>
              </a:spcBef>
              <a:buFont typeface="+mj-lt"/>
              <a:buAutoNum type="romanLcPeriod"/>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p:txBody>
      </p:sp>
      <p:sp>
        <p:nvSpPr>
          <p:cNvPr id="17" name="Text Placeholder 2">
            <a:extLst>
              <a:ext uri="{FF2B5EF4-FFF2-40B4-BE49-F238E27FC236}">
                <a16:creationId xmlns:a16="http://schemas.microsoft.com/office/drawing/2014/main" id="{6F39BA57-7F1C-623F-BC7F-B689C5AC33EA}"/>
              </a:ext>
            </a:extLst>
          </p:cNvPr>
          <p:cNvSpPr>
            <a:spLocks noGrp="1"/>
          </p:cNvSpPr>
          <p:nvPr>
            <p:ph type="body" idx="10" hasCustomPrompt="1"/>
          </p:nvPr>
        </p:nvSpPr>
        <p:spPr>
          <a:xfrm>
            <a:off x="4754881" y="2960877"/>
            <a:ext cx="5516880" cy="351284"/>
          </a:xfrm>
        </p:spPr>
        <p:txBody>
          <a:bodyPr anchor="t">
            <a:normAutofit/>
          </a:bodyPr>
          <a:lstStyle>
            <a:lvl1pPr marL="0" indent="0">
              <a:buNone/>
              <a:defRPr lang="en-US" sz="1800" b="1" kern="1200" spc="50" baseline="0" dirty="0" smtClean="0">
                <a:solidFill>
                  <a:schemeClr val="tx1"/>
                </a:solidFill>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text</a:t>
            </a:r>
          </a:p>
        </p:txBody>
      </p:sp>
      <p:sp>
        <p:nvSpPr>
          <p:cNvPr id="3" name="Content Placeholder 3">
            <a:extLst>
              <a:ext uri="{FF2B5EF4-FFF2-40B4-BE49-F238E27FC236}">
                <a16:creationId xmlns:a16="http://schemas.microsoft.com/office/drawing/2014/main" id="{94BF07A4-5A33-0B3C-A378-AB2435F1D5FF}"/>
              </a:ext>
            </a:extLst>
          </p:cNvPr>
          <p:cNvSpPr>
            <a:spLocks noGrp="1"/>
          </p:cNvSpPr>
          <p:nvPr>
            <p:ph sz="half" idx="14" hasCustomPrompt="1"/>
          </p:nvPr>
        </p:nvSpPr>
        <p:spPr>
          <a:xfrm>
            <a:off x="4754881" y="3324859"/>
            <a:ext cx="5506720" cy="3031489"/>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43000"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a:extLst>
              <a:ext uri="{FF2B5EF4-FFF2-40B4-BE49-F238E27FC236}">
                <a16:creationId xmlns:a16="http://schemas.microsoft.com/office/drawing/2014/main" id="{63DC63A6-41FE-6C2D-9A53-0AE4A6DBF39B}"/>
              </a:ext>
            </a:extLst>
          </p:cNvPr>
          <p:cNvSpPr>
            <a:spLocks noGrp="1"/>
          </p:cNvSpPr>
          <p:nvPr>
            <p:ph type="ftr" sz="quarter" idx="12"/>
          </p:nvPr>
        </p:nvSpPr>
        <p:spPr>
          <a:xfrm>
            <a:off x="1333500" y="6356349"/>
            <a:ext cx="3819228" cy="365125"/>
          </a:xfrm>
        </p:spPr>
        <p:txBody>
          <a:bodyPr/>
          <a:lstStyle>
            <a:lvl1pPr algn="l">
              <a:defRPr sz="900"/>
            </a:lvl1pPr>
          </a:lstStyle>
          <a:p>
            <a:r>
              <a:rPr lang="en-US" dirty="0"/>
              <a:t>PRESENTATION TITLE</a:t>
            </a:r>
          </a:p>
        </p:txBody>
      </p:sp>
      <p:sp>
        <p:nvSpPr>
          <p:cNvPr id="20" name="Slide Number Placeholder 5">
            <a:extLst>
              <a:ext uri="{FF2B5EF4-FFF2-40B4-BE49-F238E27FC236}">
                <a16:creationId xmlns:a16="http://schemas.microsoft.com/office/drawing/2014/main" id="{0B5130EC-B05B-5489-FBEC-DBEB6D1E737D}"/>
              </a:ext>
            </a:extLst>
          </p:cNvPr>
          <p:cNvSpPr>
            <a:spLocks noGrp="1"/>
          </p:cNvSpPr>
          <p:nvPr>
            <p:ph type="sldNum" sz="quarter" idx="13"/>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Tree>
    <p:extLst>
      <p:ext uri="{BB962C8B-B14F-4D97-AF65-F5344CB8AC3E}">
        <p14:creationId xmlns:p14="http://schemas.microsoft.com/office/powerpoint/2010/main" val="2112085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3B2CC92D-F90A-CB67-4860-D6939AC29566}"/>
              </a:ext>
              <a:ext uri="{C183D7F6-B498-43B3-948B-1728B52AA6E4}">
                <adec:decorative xmlns:adec="http://schemas.microsoft.com/office/drawing/2017/decorative" val="1"/>
              </a:ext>
            </a:extLst>
          </p:cNvPr>
          <p:cNvCxnSpPr>
            <a:cxnSpLocks/>
          </p:cNvCxnSpPr>
          <p:nvPr userDrawn="1"/>
        </p:nvCxnSpPr>
        <p:spPr>
          <a:xfrm flipH="1" flipV="1">
            <a:off x="3094182" y="0"/>
            <a:ext cx="1745673" cy="38977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4" y="1671639"/>
            <a:ext cx="5884027" cy="1204912"/>
          </a:xfrm>
        </p:spPr>
        <p:txBody>
          <a:bodyPr anchor="b">
            <a:normAutofit/>
          </a:bodyPr>
          <a:lstStyle>
            <a:lvl1pPr>
              <a:defRPr lang="en-US" sz="2800" kern="1200" spc="150" baseline="0" dirty="0">
                <a:solidFill>
                  <a:schemeClr val="tx1"/>
                </a:solidFill>
                <a:latin typeface="+mj-lt"/>
                <a:ea typeface="+mj-ea"/>
                <a:cs typeface="+mj-cs"/>
              </a:defRPr>
            </a:lvl1pPr>
          </a:lstStyle>
          <a:p>
            <a:r>
              <a:rPr lang="en-US" dirty="0"/>
              <a:t>CLICK TO add title</a:t>
            </a:r>
          </a:p>
        </p:txBody>
      </p:sp>
      <p:sp>
        <p:nvSpPr>
          <p:cNvPr id="13" name="Picture Placeholder 12">
            <a:extLst>
              <a:ext uri="{FF2B5EF4-FFF2-40B4-BE49-F238E27FC236}">
                <a16:creationId xmlns:a16="http://schemas.microsoft.com/office/drawing/2014/main" id="{4C376638-5C5B-8E5B-0C26-8F63B98EA417}"/>
              </a:ext>
            </a:extLst>
          </p:cNvPr>
          <p:cNvSpPr>
            <a:spLocks noGrp="1"/>
          </p:cNvSpPr>
          <p:nvPr>
            <p:ph type="pic" sz="quarter" idx="13"/>
          </p:nvPr>
        </p:nvSpPr>
        <p:spPr>
          <a:xfrm>
            <a:off x="-28230" y="-9144"/>
            <a:ext cx="5481955" cy="6876288"/>
          </a:xfrm>
          <a:custGeom>
            <a:avLst/>
            <a:gdLst>
              <a:gd name="connsiteX0" fmla="*/ 0 w 5476875"/>
              <a:gd name="connsiteY0" fmla="*/ 0 h 6858000"/>
              <a:gd name="connsiteX1" fmla="*/ 547687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0 w 5476875"/>
              <a:gd name="connsiteY0" fmla="*/ 0 h 6858000"/>
              <a:gd name="connsiteX1" fmla="*/ 2520315 w 5476875"/>
              <a:gd name="connsiteY1" fmla="*/ 0 h 6858000"/>
              <a:gd name="connsiteX2" fmla="*/ 5476875 w 5476875"/>
              <a:gd name="connsiteY2" fmla="*/ 6858000 h 6858000"/>
              <a:gd name="connsiteX3" fmla="*/ 0 w 5476875"/>
              <a:gd name="connsiteY3" fmla="*/ 6858000 h 6858000"/>
              <a:gd name="connsiteX4" fmla="*/ 0 w 5476875"/>
              <a:gd name="connsiteY4" fmla="*/ 0 h 6858000"/>
              <a:gd name="connsiteX0" fmla="*/ 5080 w 5481955"/>
              <a:gd name="connsiteY0" fmla="*/ 0 h 6858000"/>
              <a:gd name="connsiteX1" fmla="*/ 2525395 w 5481955"/>
              <a:gd name="connsiteY1" fmla="*/ 0 h 6858000"/>
              <a:gd name="connsiteX2" fmla="*/ 5481955 w 5481955"/>
              <a:gd name="connsiteY2" fmla="*/ 6858000 h 6858000"/>
              <a:gd name="connsiteX3" fmla="*/ 5080 w 5481955"/>
              <a:gd name="connsiteY3" fmla="*/ 6858000 h 6858000"/>
              <a:gd name="connsiteX4" fmla="*/ 0 w 5481955"/>
              <a:gd name="connsiteY4" fmla="*/ 4805680 h 6858000"/>
              <a:gd name="connsiteX5" fmla="*/ 5080 w 5481955"/>
              <a:gd name="connsiteY5" fmla="*/ 0 h 685800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80568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 name="connsiteX0" fmla="*/ 5080 w 5481955"/>
              <a:gd name="connsiteY0" fmla="*/ 0 h 6863080"/>
              <a:gd name="connsiteX1" fmla="*/ 2525395 w 5481955"/>
              <a:gd name="connsiteY1" fmla="*/ 0 h 6863080"/>
              <a:gd name="connsiteX2" fmla="*/ 5481955 w 5481955"/>
              <a:gd name="connsiteY2" fmla="*/ 6858000 h 6863080"/>
              <a:gd name="connsiteX3" fmla="*/ 899160 w 5481955"/>
              <a:gd name="connsiteY3" fmla="*/ 6863080 h 6863080"/>
              <a:gd name="connsiteX4" fmla="*/ 0 w 5481955"/>
              <a:gd name="connsiteY4" fmla="*/ 4759960 h 6863080"/>
              <a:gd name="connsiteX5" fmla="*/ 5080 w 5481955"/>
              <a:gd name="connsiteY5" fmla="*/ 0 h 686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1955" h="6863080">
                <a:moveTo>
                  <a:pt x="5080" y="0"/>
                </a:moveTo>
                <a:lnTo>
                  <a:pt x="2525395" y="0"/>
                </a:lnTo>
                <a:lnTo>
                  <a:pt x="5481955" y="6858000"/>
                </a:lnTo>
                <a:lnTo>
                  <a:pt x="899160" y="6863080"/>
                </a:lnTo>
                <a:cubicBezTo>
                  <a:pt x="506307" y="5933440"/>
                  <a:pt x="413173" y="5720080"/>
                  <a:pt x="0" y="4759960"/>
                </a:cubicBezTo>
                <a:cubicBezTo>
                  <a:pt x="1693" y="3158067"/>
                  <a:pt x="3387" y="1601893"/>
                  <a:pt x="5080" y="0"/>
                </a:cubicBezTo>
                <a:close/>
              </a:path>
            </a:pathLst>
          </a:custGeom>
        </p:spPr>
        <p:txBody>
          <a:bodyPr lIns="274320" tIns="91440" bIns="91440">
            <a:normAutofit/>
          </a:bodyPr>
          <a:lstStyle>
            <a:lvl1pPr marL="0" indent="0" algn="l">
              <a:buNone/>
              <a:defRPr sz="2000">
                <a:solidFill>
                  <a:schemeClr val="tx1"/>
                </a:solidFill>
              </a:defRPr>
            </a:lvl1pPr>
          </a:lstStyle>
          <a:p>
            <a:r>
              <a:rPr lang="en-US"/>
              <a:t>Click icon to add picture</a:t>
            </a:r>
            <a:endParaRPr lang="en-US" dirty="0"/>
          </a:p>
        </p:txBody>
      </p:sp>
      <p:sp>
        <p:nvSpPr>
          <p:cNvPr id="4" name="Footer Placeholder 4">
            <a:extLst>
              <a:ext uri="{FF2B5EF4-FFF2-40B4-BE49-F238E27FC236}">
                <a16:creationId xmlns:a16="http://schemas.microsoft.com/office/drawing/2014/main" id="{04569D00-2037-2A8D-943B-22FAC1C0B690}"/>
              </a:ext>
            </a:extLst>
          </p:cNvPr>
          <p:cNvSpPr>
            <a:spLocks noGrp="1"/>
          </p:cNvSpPr>
          <p:nvPr>
            <p:ph type="ftr" sz="quarter" idx="11"/>
          </p:nvPr>
        </p:nvSpPr>
        <p:spPr>
          <a:xfrm>
            <a:off x="825500" y="6356349"/>
            <a:ext cx="3819228" cy="365125"/>
          </a:xfrm>
        </p:spPr>
        <p:txBody>
          <a:bodyPr/>
          <a:lstStyle>
            <a:lvl1pPr algn="l">
              <a:defRPr sz="900"/>
            </a:lvl1pPr>
          </a:lstStyle>
          <a:p>
            <a:r>
              <a:rPr lang="en-US" dirty="0"/>
              <a:t>PRESENTATION TITLE</a:t>
            </a:r>
          </a:p>
        </p:txBody>
      </p:sp>
      <p:sp>
        <p:nvSpPr>
          <p:cNvPr id="5" name="Slide Number Placeholder 5">
            <a:extLst>
              <a:ext uri="{FF2B5EF4-FFF2-40B4-BE49-F238E27FC236}">
                <a16:creationId xmlns:a16="http://schemas.microsoft.com/office/drawing/2014/main" id="{75967A9D-0B53-4F3F-0872-495C23A33235}"/>
              </a:ext>
            </a:extLst>
          </p:cNvPr>
          <p:cNvSpPr>
            <a:spLocks noGrp="1"/>
          </p:cNvSpPr>
          <p:nvPr>
            <p:ph type="sldNum" sz="quarter" idx="12"/>
          </p:nvPr>
        </p:nvSpPr>
        <p:spPr>
          <a:xfrm>
            <a:off x="10373350" y="6356349"/>
            <a:ext cx="987552" cy="365125"/>
          </a:xfrm>
        </p:spPr>
        <p:txBody>
          <a:bodyPr/>
          <a:lstStyle>
            <a:lvl1pPr>
              <a:defRPr sz="900"/>
            </a:lvl1pPr>
          </a:lstStyle>
          <a:p>
            <a:fld id="{A49DFD55-3C28-40EF-9E31-A92D2E4017FF}" type="slidenum">
              <a:rPr lang="en-US" smtClean="0"/>
              <a:pPr/>
              <a:t>‹#›</a:t>
            </a:fld>
            <a:endParaRPr lang="en-US" dirty="0"/>
          </a:p>
        </p:txBody>
      </p:sp>
      <p:sp>
        <p:nvSpPr>
          <p:cNvPr id="8" name="Content Placeholder 3">
            <a:extLst>
              <a:ext uri="{FF2B5EF4-FFF2-40B4-BE49-F238E27FC236}">
                <a16:creationId xmlns:a16="http://schemas.microsoft.com/office/drawing/2014/main" id="{643B0E9A-A777-8745-6A36-0A79CB5E036B}"/>
              </a:ext>
            </a:extLst>
          </p:cNvPr>
          <p:cNvSpPr>
            <a:spLocks noGrp="1"/>
          </p:cNvSpPr>
          <p:nvPr>
            <p:ph sz="half" idx="14" hasCustomPrompt="1"/>
          </p:nvPr>
        </p:nvSpPr>
        <p:spPr>
          <a:xfrm>
            <a:off x="5453725" y="3660774"/>
            <a:ext cx="5907176" cy="2536826"/>
          </a:xfrm>
        </p:spPr>
        <p:txBody>
          <a:bodyPr tIns="0">
            <a:normAutofit/>
          </a:bodyPr>
          <a:lstStyle>
            <a:lvl1pPr marL="0" indent="0">
              <a:lnSpc>
                <a:spcPct val="100000"/>
              </a:lnSpc>
              <a:buFont typeface="Arial" panose="020B0604020202020204" pitchFamily="34" charset="0"/>
              <a:buNone/>
              <a:defRPr sz="1800" b="0" spc="50" baseline="0"/>
            </a:lvl1pPr>
            <a:lvl2pPr marL="283464" indent="-285750">
              <a:lnSpc>
                <a:spcPct val="100000"/>
              </a:lnSpc>
              <a:spcBef>
                <a:spcPts val="1000"/>
              </a:spcBef>
              <a:buFont typeface="Arial" panose="020B0604020202020204" pitchFamily="34" charset="0"/>
              <a:buChar char="•"/>
              <a:defRPr sz="1800" spc="50" baseline="0"/>
            </a:lvl2pPr>
            <a:lvl3pPr marL="566928" indent="-285750">
              <a:lnSpc>
                <a:spcPct val="100000"/>
              </a:lnSpc>
              <a:spcBef>
                <a:spcPts val="1000"/>
              </a:spcBef>
              <a:buFont typeface="Arial" panose="020B0604020202020204" pitchFamily="34" charset="0"/>
              <a:buChar char="•"/>
              <a:defRPr sz="1800" spc="50" baseline="0"/>
            </a:lvl3pPr>
            <a:lvl4pPr marL="859536" indent="-285750">
              <a:lnSpc>
                <a:spcPct val="100000"/>
              </a:lnSpc>
              <a:spcBef>
                <a:spcPts val="1000"/>
              </a:spcBef>
              <a:buFont typeface="Arial" panose="020B0604020202020204" pitchFamily="34" charset="0"/>
              <a:buChar char="•"/>
              <a:defRPr sz="1800" spc="50" baseline="0"/>
            </a:lvl4pPr>
            <a:lvl5pPr marL="1152144" indent="-285750">
              <a:lnSpc>
                <a:spcPct val="100000"/>
              </a:lnSpc>
              <a:spcBef>
                <a:spcPts val="1000"/>
              </a:spcBef>
              <a:buFont typeface="Arial" panose="020B0604020202020204" pitchFamily="34" charset="0"/>
              <a:buChar char="•"/>
              <a:defRPr sz="1800" spc="50" baseline="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7780591"/>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DFD55-3C28-40EF-9E31-A92D2E4017FF}" type="slidenum">
              <a:rPr lang="en-US" smtClean="0"/>
              <a:t>‹#›</a:t>
            </a:fld>
            <a:endParaRPr lang="en-US" dirty="0"/>
          </a:p>
        </p:txBody>
      </p:sp>
    </p:spTree>
    <p:extLst>
      <p:ext uri="{BB962C8B-B14F-4D97-AF65-F5344CB8AC3E}">
        <p14:creationId xmlns:p14="http://schemas.microsoft.com/office/powerpoint/2010/main" val="2319061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9" r:id="rId3"/>
    <p:sldLayoutId id="2147483670" r:id="rId4"/>
    <p:sldLayoutId id="2147483651" r:id="rId5"/>
    <p:sldLayoutId id="2147483671" r:id="rId6"/>
    <p:sldLayoutId id="2147483672" r:id="rId7"/>
    <p:sldLayoutId id="2147483673" r:id="rId8"/>
    <p:sldLayoutId id="2147483664" r:id="rId9"/>
    <p:sldLayoutId id="2147483674" r:id="rId10"/>
    <p:sldLayoutId id="2147483653" r:id="rId11"/>
    <p:sldLayoutId id="2147483667" r:id="rId12"/>
    <p:sldLayoutId id="2147483665" r:id="rId13"/>
  </p:sldLayoutIdLst>
  <p:hf hdr="0" ftr="0" dt="0"/>
  <p:txStyles>
    <p:title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2.jp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8DBD1-DB29-D44F-FD5A-3071BB37EF37}"/>
              </a:ext>
            </a:extLst>
          </p:cNvPr>
          <p:cNvSpPr>
            <a:spLocks noGrp="1"/>
          </p:cNvSpPr>
          <p:nvPr>
            <p:ph type="ctrTitle"/>
          </p:nvPr>
        </p:nvSpPr>
        <p:spPr>
          <a:xfrm>
            <a:off x="3688080" y="3982720"/>
            <a:ext cx="8371840" cy="2611120"/>
          </a:xfrm>
        </p:spPr>
        <p:txBody>
          <a:bodyPr/>
          <a:lstStyle/>
          <a:p>
            <a:pPr algn="r"/>
            <a:r>
              <a:rPr lang="en-US" dirty="0"/>
              <a:t>family medicine thrives with team support</a:t>
            </a:r>
            <a:br>
              <a:rPr lang="en-US" dirty="0"/>
            </a:br>
            <a:br>
              <a:rPr lang="en-US" dirty="0"/>
            </a:br>
            <a:r>
              <a:rPr lang="en-US" dirty="0"/>
              <a:t>- a story of an </a:t>
            </a:r>
            <a:r>
              <a:rPr lang="en-US" dirty="0" err="1"/>
              <a:t>Aledade</a:t>
            </a:r>
            <a:br>
              <a:rPr lang="en-US" dirty="0"/>
            </a:br>
            <a:r>
              <a:rPr lang="en-US" dirty="0"/>
              <a:t>ACO Practice</a:t>
            </a:r>
            <a:br>
              <a:rPr lang="en-US" dirty="0"/>
            </a:br>
            <a:br>
              <a:rPr lang="en-US" dirty="0"/>
            </a:br>
            <a:r>
              <a:rPr lang="en-US" dirty="0"/>
              <a:t>Samuel L Church, MD, MPH, FAAFP</a:t>
            </a:r>
            <a:br>
              <a:rPr lang="en-US" dirty="0"/>
            </a:br>
            <a:r>
              <a:rPr lang="en-US" dirty="0"/>
              <a:t>Synergy Health, Inc</a:t>
            </a:r>
            <a:br>
              <a:rPr lang="en-US" dirty="0"/>
            </a:br>
            <a:r>
              <a:rPr lang="en-US" dirty="0"/>
              <a:t>Hiawassee, GA</a:t>
            </a:r>
            <a:br>
              <a:rPr lang="en-US" dirty="0"/>
            </a:br>
            <a:br>
              <a:rPr lang="en-US" dirty="0"/>
            </a:br>
            <a:endParaRPr lang="en-US" dirty="0"/>
          </a:p>
        </p:txBody>
      </p:sp>
      <p:pic>
        <p:nvPicPr>
          <p:cNvPr id="5" name="Picture 4" descr="A blue and yellow hands shaking&#10;&#10;Description automatically generated">
            <a:extLst>
              <a:ext uri="{FF2B5EF4-FFF2-40B4-BE49-F238E27FC236}">
                <a16:creationId xmlns:a16="http://schemas.microsoft.com/office/drawing/2014/main" id="{610779A1-915A-3E14-9AEC-18811A18CFC1}"/>
              </a:ext>
            </a:extLst>
          </p:cNvPr>
          <p:cNvPicPr>
            <a:picLocks noChangeAspect="1"/>
          </p:cNvPicPr>
          <p:nvPr/>
        </p:nvPicPr>
        <p:blipFill>
          <a:blip r:embed="rId3"/>
          <a:stretch>
            <a:fillRect/>
          </a:stretch>
        </p:blipFill>
        <p:spPr>
          <a:xfrm>
            <a:off x="300319" y="1215614"/>
            <a:ext cx="3377901" cy="3377901"/>
          </a:xfrm>
          <a:prstGeom prst="rect">
            <a:avLst/>
          </a:prstGeom>
        </p:spPr>
      </p:pic>
    </p:spTree>
    <p:extLst>
      <p:ext uri="{BB962C8B-B14F-4D97-AF65-F5344CB8AC3E}">
        <p14:creationId xmlns:p14="http://schemas.microsoft.com/office/powerpoint/2010/main" val="608796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4B8313-9270-4128-8674-3A3E42B806BC}"/>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10</a:t>
            </a:fld>
            <a:endParaRPr lang="en-US" dirty="0"/>
          </a:p>
        </p:txBody>
      </p:sp>
      <p:pic>
        <p:nvPicPr>
          <p:cNvPr id="18" name="Picture Placeholder 17" descr="A person and person standing next to a train&#10;&#10;Description automatically generated">
            <a:extLst>
              <a:ext uri="{FF2B5EF4-FFF2-40B4-BE49-F238E27FC236}">
                <a16:creationId xmlns:a16="http://schemas.microsoft.com/office/drawing/2014/main" id="{71FB1FB6-2E67-9B71-8914-E560F3539967}"/>
              </a:ext>
            </a:extLst>
          </p:cNvPr>
          <p:cNvPicPr>
            <a:picLocks noGrp="1" noChangeAspect="1"/>
          </p:cNvPicPr>
          <p:nvPr>
            <p:ph type="pic" sz="quarter" idx="13"/>
          </p:nvPr>
        </p:nvPicPr>
        <p:blipFill>
          <a:blip r:embed="rId3"/>
          <a:srcRect l="19097" r="19097"/>
          <a:stretch>
            <a:fillRect/>
          </a:stretch>
        </p:blipFill>
        <p:spPr/>
      </p:pic>
      <p:pic>
        <p:nvPicPr>
          <p:cNvPr id="3" name="Content Placeholder 2" descr="A diagram of a personal development&#10;&#10;Description automatically generated with medium confidence">
            <a:extLst>
              <a:ext uri="{FF2B5EF4-FFF2-40B4-BE49-F238E27FC236}">
                <a16:creationId xmlns:a16="http://schemas.microsoft.com/office/drawing/2014/main" id="{6E1AA463-9744-C12C-B533-D9EEFAC52EEA}"/>
              </a:ext>
            </a:extLst>
          </p:cNvPr>
          <p:cNvPicPr>
            <a:picLocks noGrp="1" noChangeAspect="1"/>
          </p:cNvPicPr>
          <p:nvPr>
            <p:ph sz="half" idx="14"/>
          </p:nvPr>
        </p:nvPicPr>
        <p:blipFill>
          <a:blip r:embed="rId4"/>
          <a:stretch>
            <a:fillRect/>
          </a:stretch>
        </p:blipFill>
        <p:spPr>
          <a:xfrm>
            <a:off x="7679355" y="1561344"/>
            <a:ext cx="3704695" cy="3735312"/>
          </a:xfrm>
        </p:spPr>
      </p:pic>
      <p:sp>
        <p:nvSpPr>
          <p:cNvPr id="25" name="Title 24">
            <a:extLst>
              <a:ext uri="{FF2B5EF4-FFF2-40B4-BE49-F238E27FC236}">
                <a16:creationId xmlns:a16="http://schemas.microsoft.com/office/drawing/2014/main" id="{547A9540-4365-BA8D-6F28-BA50F301BC39}"/>
              </a:ext>
            </a:extLst>
          </p:cNvPr>
          <p:cNvSpPr>
            <a:spLocks noGrp="1"/>
          </p:cNvSpPr>
          <p:nvPr>
            <p:ph type="title"/>
          </p:nvPr>
        </p:nvSpPr>
        <p:spPr/>
        <p:txBody>
          <a:bodyPr/>
          <a:lstStyle/>
          <a:p>
            <a:endParaRPr lang="en-US"/>
          </a:p>
        </p:txBody>
      </p:sp>
      <p:sp>
        <p:nvSpPr>
          <p:cNvPr id="26" name="Title 1">
            <a:extLst>
              <a:ext uri="{FF2B5EF4-FFF2-40B4-BE49-F238E27FC236}">
                <a16:creationId xmlns:a16="http://schemas.microsoft.com/office/drawing/2014/main" id="{803C5E08-92CD-81AC-CEDA-D3921B670861}"/>
              </a:ext>
            </a:extLst>
          </p:cNvPr>
          <p:cNvSpPr txBox="1">
            <a:spLocks/>
          </p:cNvSpPr>
          <p:nvPr/>
        </p:nvSpPr>
        <p:spPr>
          <a:xfrm>
            <a:off x="4246880" y="117110"/>
            <a:ext cx="7548880" cy="120491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800" kern="1200" cap="all" spc="150" baseline="0" dirty="0">
                <a:solidFill>
                  <a:schemeClr val="tx1"/>
                </a:solidFill>
                <a:latin typeface="+mj-lt"/>
                <a:ea typeface="+mj-ea"/>
                <a:cs typeface="+mj-cs"/>
              </a:defRPr>
            </a:lvl1pPr>
          </a:lstStyle>
          <a:p>
            <a:r>
              <a:rPr lang="en-US"/>
              <a:t>Become a “train Daddy” for Medicine</a:t>
            </a:r>
          </a:p>
        </p:txBody>
      </p:sp>
      <p:pic>
        <p:nvPicPr>
          <p:cNvPr id="27" name="Content Placeholder 19" descr="A book cover with green text&#10;&#10;Description automatically generated">
            <a:extLst>
              <a:ext uri="{FF2B5EF4-FFF2-40B4-BE49-F238E27FC236}">
                <a16:creationId xmlns:a16="http://schemas.microsoft.com/office/drawing/2014/main" id="{498BF84E-C250-CEC3-EECD-D281A6BE4393}"/>
              </a:ext>
            </a:extLst>
          </p:cNvPr>
          <p:cNvPicPr>
            <a:picLocks noChangeAspect="1"/>
          </p:cNvPicPr>
          <p:nvPr/>
        </p:nvPicPr>
        <p:blipFill>
          <a:blip r:embed="rId5"/>
          <a:stretch>
            <a:fillRect/>
          </a:stretch>
        </p:blipFill>
        <p:spPr>
          <a:xfrm>
            <a:off x="4878468" y="1553079"/>
            <a:ext cx="2435063" cy="3659249"/>
          </a:xfrm>
          <a:prstGeom prst="rect">
            <a:avLst/>
          </a:prstGeom>
        </p:spPr>
      </p:pic>
    </p:spTree>
    <p:extLst>
      <p:ext uri="{BB962C8B-B14F-4D97-AF65-F5344CB8AC3E}">
        <p14:creationId xmlns:p14="http://schemas.microsoft.com/office/powerpoint/2010/main" val="174286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F1EDE-5423-435C-B149-87AB1BC22B83}"/>
              </a:ext>
            </a:extLst>
          </p:cNvPr>
          <p:cNvSpPr>
            <a:spLocks noGrp="1"/>
          </p:cNvSpPr>
          <p:nvPr>
            <p:ph type="ctrTitle"/>
          </p:nvPr>
        </p:nvSpPr>
        <p:spPr>
          <a:xfrm>
            <a:off x="4267200" y="1615736"/>
            <a:ext cx="4179570" cy="1524735"/>
          </a:xfrm>
        </p:spPr>
        <p:txBody>
          <a:bodyPr/>
          <a:lstStyle/>
          <a:p>
            <a:r>
              <a:rPr lang="en-US" dirty="0"/>
              <a:t>THANK YOU</a:t>
            </a:r>
          </a:p>
        </p:txBody>
      </p:sp>
      <p:sp>
        <p:nvSpPr>
          <p:cNvPr id="3" name="Subtitle 2">
            <a:extLst>
              <a:ext uri="{FF2B5EF4-FFF2-40B4-BE49-F238E27FC236}">
                <a16:creationId xmlns:a16="http://schemas.microsoft.com/office/drawing/2014/main" id="{AF64C29E-DF30-4DC6-AB95-2016F9A703B6}"/>
              </a:ext>
            </a:extLst>
          </p:cNvPr>
          <p:cNvSpPr>
            <a:spLocks noGrp="1"/>
          </p:cNvSpPr>
          <p:nvPr>
            <p:ph type="subTitle" idx="1"/>
          </p:nvPr>
        </p:nvSpPr>
        <p:spPr>
          <a:xfrm>
            <a:off x="4267200" y="3238103"/>
            <a:ext cx="5110480" cy="2850181"/>
          </a:xfrm>
        </p:spPr>
        <p:txBody>
          <a:bodyPr>
            <a:noAutofit/>
          </a:bodyPr>
          <a:lstStyle/>
          <a:p>
            <a:r>
              <a:rPr lang="en-US" dirty="0"/>
              <a:t>Samuel L Church, MD, MPH, CPC-I, CRC, FAAFP</a:t>
            </a:r>
          </a:p>
          <a:p>
            <a:r>
              <a:rPr lang="en-US" dirty="0"/>
              <a:t>706.835.8962 c</a:t>
            </a:r>
          </a:p>
          <a:p>
            <a:r>
              <a:rPr lang="en-US" dirty="0"/>
              <a:t>schurch@synergymd.org</a:t>
            </a:r>
          </a:p>
        </p:txBody>
      </p:sp>
      <p:sp>
        <p:nvSpPr>
          <p:cNvPr id="6" name="Slide Number Placeholder 5">
            <a:extLst>
              <a:ext uri="{FF2B5EF4-FFF2-40B4-BE49-F238E27FC236}">
                <a16:creationId xmlns:a16="http://schemas.microsoft.com/office/drawing/2014/main" id="{4C127D99-645F-4FCF-9573-FDFE2A344FA9}"/>
              </a:ext>
            </a:extLst>
          </p:cNvPr>
          <p:cNvSpPr>
            <a:spLocks noGrp="1"/>
          </p:cNvSpPr>
          <p:nvPr>
            <p:ph type="sldNum" sz="quarter" idx="12"/>
          </p:nvPr>
        </p:nvSpPr>
        <p:spPr>
          <a:xfrm>
            <a:off x="9579428" y="6356350"/>
            <a:ext cx="1774371" cy="365125"/>
          </a:xfrm>
        </p:spPr>
        <p:txBody>
          <a:bodyPr/>
          <a:lstStyle/>
          <a:p>
            <a:fld id="{A49DFD55-3C28-40EF-9E31-A92D2E4017FF}" type="slidenum">
              <a:rPr lang="en-US" smtClean="0"/>
              <a:pPr/>
              <a:t>11</a:t>
            </a:fld>
            <a:endParaRPr lang="en-US" dirty="0"/>
          </a:p>
        </p:txBody>
      </p:sp>
    </p:spTree>
    <p:extLst>
      <p:ext uri="{BB962C8B-B14F-4D97-AF65-F5344CB8AC3E}">
        <p14:creationId xmlns:p14="http://schemas.microsoft.com/office/powerpoint/2010/main" val="1969787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FA5E-469B-2BFC-9D4E-BD1EC6E48CA0}"/>
              </a:ext>
            </a:extLst>
          </p:cNvPr>
          <p:cNvSpPr>
            <a:spLocks noGrp="1"/>
          </p:cNvSpPr>
          <p:nvPr>
            <p:ph type="ctrTitle"/>
          </p:nvPr>
        </p:nvSpPr>
        <p:spPr>
          <a:xfrm>
            <a:off x="6576291" y="487680"/>
            <a:ext cx="4594629" cy="3393440"/>
          </a:xfrm>
        </p:spPr>
        <p:txBody>
          <a:bodyPr/>
          <a:lstStyle/>
          <a:p>
            <a:r>
              <a:rPr lang="en-US" dirty="0"/>
              <a:t>Practice Profile</a:t>
            </a:r>
          </a:p>
        </p:txBody>
      </p:sp>
      <p:cxnSp>
        <p:nvCxnSpPr>
          <p:cNvPr id="21" name="Straight Connector 20">
            <a:extLst>
              <a:ext uri="{FF2B5EF4-FFF2-40B4-BE49-F238E27FC236}">
                <a16:creationId xmlns:a16="http://schemas.microsoft.com/office/drawing/2014/main" id="{944268F6-A361-9907-F87F-9C4377ECAE6D}"/>
              </a:ext>
              <a:ext uri="{C183D7F6-B498-43B3-948B-1728B52AA6E4}">
                <adec:decorative xmlns:adec="http://schemas.microsoft.com/office/drawing/2017/decorative" val="1"/>
              </a:ext>
            </a:extLst>
          </p:cNvPr>
          <p:cNvCxnSpPr>
            <a:cxnSpLocks/>
          </p:cNvCxnSpPr>
          <p:nvPr/>
        </p:nvCxnSpPr>
        <p:spPr>
          <a:xfrm flipH="1" flipV="1">
            <a:off x="0" y="254643"/>
            <a:ext cx="6096000" cy="8557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Placeholder 7" descr="A cartoon of a clinic">
            <a:extLst>
              <a:ext uri="{FF2B5EF4-FFF2-40B4-BE49-F238E27FC236}">
                <a16:creationId xmlns:a16="http://schemas.microsoft.com/office/drawing/2014/main" id="{3149D159-2E8E-3D91-901E-20E4E4C4FF72}"/>
              </a:ext>
            </a:extLst>
          </p:cNvPr>
          <p:cNvPicPr>
            <a:picLocks noGrp="1" noChangeAspect="1"/>
          </p:cNvPicPr>
          <p:nvPr>
            <p:ph type="pic" sz="quarter" idx="10"/>
          </p:nvPr>
        </p:nvPicPr>
        <p:blipFill>
          <a:blip r:embed="rId3"/>
          <a:srcRect t="828" b="828"/>
          <a:stretch>
            <a:fillRect/>
          </a:stretch>
        </p:blipFill>
        <p:spPr/>
      </p:pic>
    </p:spTree>
    <p:extLst>
      <p:ext uri="{BB962C8B-B14F-4D97-AF65-F5344CB8AC3E}">
        <p14:creationId xmlns:p14="http://schemas.microsoft.com/office/powerpoint/2010/main" val="224145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2731C-311B-46F7-A865-6C3AF6B09A47}"/>
              </a:ext>
            </a:extLst>
          </p:cNvPr>
          <p:cNvSpPr>
            <a:spLocks noGrp="1"/>
          </p:cNvSpPr>
          <p:nvPr>
            <p:ph type="title"/>
          </p:nvPr>
        </p:nvSpPr>
        <p:spPr>
          <a:xfrm>
            <a:off x="1322318" y="268360"/>
            <a:ext cx="7288282" cy="2121177"/>
          </a:xfrm>
        </p:spPr>
        <p:txBody>
          <a:bodyPr/>
          <a:lstStyle/>
          <a:p>
            <a:r>
              <a:rPr lang="en-US" dirty="0"/>
              <a:t>Synergy Health at a glance</a:t>
            </a:r>
          </a:p>
        </p:txBody>
      </p:sp>
      <p:sp>
        <p:nvSpPr>
          <p:cNvPr id="3" name="Text Placeholder 2">
            <a:extLst>
              <a:ext uri="{FF2B5EF4-FFF2-40B4-BE49-F238E27FC236}">
                <a16:creationId xmlns:a16="http://schemas.microsoft.com/office/drawing/2014/main" id="{9D5232F9-FD00-464A-9F17-619C91AEF8F3}"/>
              </a:ext>
            </a:extLst>
          </p:cNvPr>
          <p:cNvSpPr>
            <a:spLocks noGrp="1"/>
          </p:cNvSpPr>
          <p:nvPr>
            <p:ph sz="half" idx="2"/>
          </p:nvPr>
        </p:nvSpPr>
        <p:spPr>
          <a:xfrm>
            <a:off x="1322388" y="2763078"/>
            <a:ext cx="7288212" cy="3407051"/>
          </a:xfrm>
        </p:spPr>
        <p:txBody>
          <a:bodyPr>
            <a:normAutofit/>
          </a:bodyPr>
          <a:lstStyle/>
          <a:p>
            <a:pPr lvl="1"/>
            <a:r>
              <a:rPr lang="en-US" dirty="0"/>
              <a:t>Rural HPSA Practice, service area includes 4 counties </a:t>
            </a:r>
          </a:p>
          <a:p>
            <a:pPr lvl="1"/>
            <a:r>
              <a:rPr lang="en-US" dirty="0"/>
              <a:t>1 physician, 2 PAs, 2 part-time specialists, ~20 staff</a:t>
            </a:r>
          </a:p>
          <a:p>
            <a:pPr lvl="1"/>
            <a:r>
              <a:rPr lang="en-US" dirty="0"/>
              <a:t>Medicaid Provider, 80% Medicare, ~2000 patients</a:t>
            </a:r>
          </a:p>
          <a:p>
            <a:pPr lvl="1"/>
            <a:r>
              <a:rPr lang="en-US" dirty="0"/>
              <a:t>Serve 6 counties for child maltreatment evaluation</a:t>
            </a:r>
          </a:p>
          <a:p>
            <a:pPr lvl="1"/>
            <a:r>
              <a:rPr lang="en-US" dirty="0"/>
              <a:t>Office and hospital practice, full scope (no OB), house calls</a:t>
            </a:r>
          </a:p>
          <a:p>
            <a:pPr lvl="1"/>
            <a:r>
              <a:rPr lang="en-US" dirty="0"/>
              <a:t>Medical students and FM residents most of the time</a:t>
            </a:r>
          </a:p>
          <a:p>
            <a:pPr lvl="1"/>
            <a:r>
              <a:rPr lang="en-US" dirty="0"/>
              <a:t>Work commute ~10 minutes</a:t>
            </a:r>
          </a:p>
        </p:txBody>
      </p:sp>
      <p:sp>
        <p:nvSpPr>
          <p:cNvPr id="14" name="Slide Number Placeholder 5">
            <a:extLst>
              <a:ext uri="{FF2B5EF4-FFF2-40B4-BE49-F238E27FC236}">
                <a16:creationId xmlns:a16="http://schemas.microsoft.com/office/drawing/2014/main" id="{ECE635A2-70B8-3EAB-6A18-952B02EBAA1E}"/>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3</a:t>
            </a:fld>
            <a:endParaRPr lang="en-US" dirty="0"/>
          </a:p>
        </p:txBody>
      </p:sp>
    </p:spTree>
    <p:extLst>
      <p:ext uri="{BB962C8B-B14F-4D97-AF65-F5344CB8AC3E}">
        <p14:creationId xmlns:p14="http://schemas.microsoft.com/office/powerpoint/2010/main" val="3571516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C97BE-403B-122E-90D1-2788978A0B6F}"/>
              </a:ext>
            </a:extLst>
          </p:cNvPr>
          <p:cNvSpPr>
            <a:spLocks noGrp="1"/>
          </p:cNvSpPr>
          <p:nvPr>
            <p:ph type="ctrTitle"/>
          </p:nvPr>
        </p:nvSpPr>
        <p:spPr>
          <a:xfrm>
            <a:off x="6991350" y="406400"/>
            <a:ext cx="4179570" cy="3457971"/>
          </a:xfrm>
        </p:spPr>
        <p:txBody>
          <a:bodyPr/>
          <a:lstStyle/>
          <a:p>
            <a:r>
              <a:rPr lang="en-US" dirty="0"/>
              <a:t>Value-based care Journey</a:t>
            </a:r>
          </a:p>
        </p:txBody>
      </p:sp>
    </p:spTree>
    <p:extLst>
      <p:ext uri="{BB962C8B-B14F-4D97-AF65-F5344CB8AC3E}">
        <p14:creationId xmlns:p14="http://schemas.microsoft.com/office/powerpoint/2010/main" val="334696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19617-F528-7481-87E5-6F9C306412FA}"/>
              </a:ext>
            </a:extLst>
          </p:cNvPr>
          <p:cNvSpPr>
            <a:spLocks noGrp="1"/>
          </p:cNvSpPr>
          <p:nvPr>
            <p:ph sz="half" idx="2"/>
          </p:nvPr>
        </p:nvSpPr>
        <p:spPr>
          <a:xfrm>
            <a:off x="426720" y="2651318"/>
            <a:ext cx="1654492" cy="2121177"/>
          </a:xfrm>
        </p:spPr>
        <p:txBody>
          <a:bodyPr/>
          <a:lstStyle/>
          <a:p>
            <a:r>
              <a:rPr lang="en-US" dirty="0"/>
              <a:t>Doctor does most all work</a:t>
            </a:r>
          </a:p>
          <a:p>
            <a:r>
              <a:rPr lang="en-US" dirty="0"/>
              <a:t>Clerical staff support</a:t>
            </a:r>
          </a:p>
          <a:p>
            <a:r>
              <a:rPr lang="en-US" dirty="0"/>
              <a:t>Paper Charts</a:t>
            </a:r>
          </a:p>
          <a:p>
            <a:r>
              <a:rPr lang="en-US" dirty="0"/>
              <a:t>Efficient?</a:t>
            </a:r>
          </a:p>
        </p:txBody>
      </p:sp>
      <p:cxnSp>
        <p:nvCxnSpPr>
          <p:cNvPr id="6" name="Straight Arrow Connector 5">
            <a:extLst>
              <a:ext uri="{FF2B5EF4-FFF2-40B4-BE49-F238E27FC236}">
                <a16:creationId xmlns:a16="http://schemas.microsoft.com/office/drawing/2014/main" id="{CA0F1796-3EB5-4AC3-19E1-BC178E7983C7}"/>
              </a:ext>
            </a:extLst>
          </p:cNvPr>
          <p:cNvCxnSpPr>
            <a:cxnSpLocks/>
          </p:cNvCxnSpPr>
          <p:nvPr/>
        </p:nvCxnSpPr>
        <p:spPr>
          <a:xfrm>
            <a:off x="426720" y="943087"/>
            <a:ext cx="11492753" cy="0"/>
          </a:xfrm>
          <a:prstGeom prst="straightConnector1">
            <a:avLst/>
          </a:prstGeom>
          <a:ln w="95250">
            <a:tailEnd type="triangle"/>
          </a:ln>
          <a:effectLst>
            <a:glow rad="228600">
              <a:schemeClr val="accent5">
                <a:satMod val="175000"/>
                <a:alpha val="40000"/>
              </a:schemeClr>
            </a:glow>
            <a:outerShdw blurRad="152400" dist="317500" dir="5400000" sx="90000" sy="-19000" rotWithShape="0">
              <a:prstClr val="black">
                <a:alpha val="15000"/>
              </a:prstClr>
            </a:outerShdw>
          </a:effectLst>
        </p:spPr>
        <p:style>
          <a:lnRef idx="1">
            <a:schemeClr val="dk1"/>
          </a:lnRef>
          <a:fillRef idx="0">
            <a:schemeClr val="dk1"/>
          </a:fillRef>
          <a:effectRef idx="0">
            <a:schemeClr val="dk1"/>
          </a:effectRef>
          <a:fontRef idx="minor">
            <a:schemeClr val="tx1"/>
          </a:fontRef>
        </p:style>
      </p:cxnSp>
      <p:sp>
        <p:nvSpPr>
          <p:cNvPr id="13" name="Content Placeholder 2">
            <a:extLst>
              <a:ext uri="{FF2B5EF4-FFF2-40B4-BE49-F238E27FC236}">
                <a16:creationId xmlns:a16="http://schemas.microsoft.com/office/drawing/2014/main" id="{1B400500-185C-FC69-58CF-9D4CA336A017}"/>
              </a:ext>
            </a:extLst>
          </p:cNvPr>
          <p:cNvSpPr txBox="1">
            <a:spLocks/>
          </p:cNvSpPr>
          <p:nvPr/>
        </p:nvSpPr>
        <p:spPr>
          <a:xfrm>
            <a:off x="2479040" y="2651318"/>
            <a:ext cx="1788160" cy="324148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EHR</a:t>
            </a:r>
          </a:p>
          <a:p>
            <a:r>
              <a:rPr lang="en-US" dirty="0"/>
              <a:t>Expansion of support roles</a:t>
            </a:r>
          </a:p>
          <a:p>
            <a:r>
              <a:rPr lang="en-US" dirty="0"/>
              <a:t>Incentive/ Penalty based care delivery (</a:t>
            </a:r>
            <a:r>
              <a:rPr lang="en-US" dirty="0" err="1"/>
              <a:t>eg</a:t>
            </a:r>
            <a:r>
              <a:rPr lang="en-US" dirty="0"/>
              <a:t> depression screening)</a:t>
            </a:r>
          </a:p>
          <a:p>
            <a:r>
              <a:rPr lang="en-US" dirty="0"/>
              <a:t>Scribes, unique workflow</a:t>
            </a:r>
          </a:p>
          <a:p>
            <a:endParaRPr lang="en-US" dirty="0"/>
          </a:p>
          <a:p>
            <a:endParaRPr lang="en-US" dirty="0"/>
          </a:p>
        </p:txBody>
      </p:sp>
      <p:sp>
        <p:nvSpPr>
          <p:cNvPr id="14" name="Content Placeholder 2">
            <a:extLst>
              <a:ext uri="{FF2B5EF4-FFF2-40B4-BE49-F238E27FC236}">
                <a16:creationId xmlns:a16="http://schemas.microsoft.com/office/drawing/2014/main" id="{21C76F57-4A04-52FA-1C67-63DF90A9F5B8}"/>
              </a:ext>
            </a:extLst>
          </p:cNvPr>
          <p:cNvSpPr txBox="1">
            <a:spLocks/>
          </p:cNvSpPr>
          <p:nvPr/>
        </p:nvSpPr>
        <p:spPr>
          <a:xfrm>
            <a:off x="4665028" y="2650875"/>
            <a:ext cx="1654492" cy="3938765"/>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Hospitals expanding footprint</a:t>
            </a:r>
          </a:p>
          <a:p>
            <a:r>
              <a:rPr lang="en-US" dirty="0"/>
              <a:t>QPP/MACRA</a:t>
            </a:r>
          </a:p>
          <a:p>
            <a:r>
              <a:rPr lang="en-US" dirty="0"/>
              <a:t>MIPS</a:t>
            </a:r>
          </a:p>
          <a:p>
            <a:r>
              <a:rPr lang="en-US" dirty="0"/>
              <a:t>PCMH</a:t>
            </a:r>
          </a:p>
          <a:p>
            <a:r>
              <a:rPr lang="en-US" dirty="0"/>
              <a:t>Chronic Care Management codes</a:t>
            </a:r>
          </a:p>
          <a:p>
            <a:r>
              <a:rPr lang="en-US" dirty="0"/>
              <a:t>Ongoing practice flexibility</a:t>
            </a:r>
          </a:p>
        </p:txBody>
      </p:sp>
      <p:sp>
        <p:nvSpPr>
          <p:cNvPr id="15" name="Content Placeholder 2">
            <a:extLst>
              <a:ext uri="{FF2B5EF4-FFF2-40B4-BE49-F238E27FC236}">
                <a16:creationId xmlns:a16="http://schemas.microsoft.com/office/drawing/2014/main" id="{F8F8D8E0-8B20-A7D5-AADA-78C141A02FE1}"/>
              </a:ext>
            </a:extLst>
          </p:cNvPr>
          <p:cNvSpPr txBox="1">
            <a:spLocks/>
          </p:cNvSpPr>
          <p:nvPr/>
        </p:nvSpPr>
        <p:spPr>
          <a:xfrm>
            <a:off x="6717348" y="2661036"/>
            <a:ext cx="1654492" cy="2662804"/>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PTN</a:t>
            </a:r>
          </a:p>
          <a:p>
            <a:r>
              <a:rPr lang="en-US" dirty="0"/>
              <a:t>MIPS Bonus Pessimism</a:t>
            </a:r>
          </a:p>
          <a:p>
            <a:r>
              <a:rPr lang="en-US" dirty="0"/>
              <a:t>Expansion of team leadership</a:t>
            </a:r>
          </a:p>
          <a:p>
            <a:r>
              <a:rPr lang="en-US" dirty="0"/>
              <a:t>Quest for data</a:t>
            </a:r>
          </a:p>
          <a:p>
            <a:endParaRPr lang="en-US" dirty="0"/>
          </a:p>
          <a:p>
            <a:endParaRPr lang="en-US" dirty="0"/>
          </a:p>
        </p:txBody>
      </p:sp>
      <p:sp>
        <p:nvSpPr>
          <p:cNvPr id="20" name="Content Placeholder 2">
            <a:extLst>
              <a:ext uri="{FF2B5EF4-FFF2-40B4-BE49-F238E27FC236}">
                <a16:creationId xmlns:a16="http://schemas.microsoft.com/office/drawing/2014/main" id="{451000D0-27FA-55B2-6944-D26915564EC8}"/>
              </a:ext>
            </a:extLst>
          </p:cNvPr>
          <p:cNvSpPr txBox="1">
            <a:spLocks/>
          </p:cNvSpPr>
          <p:nvPr/>
        </p:nvSpPr>
        <p:spPr>
          <a:xfrm>
            <a:off x="8769668" y="2661035"/>
            <a:ext cx="1654492" cy="4196963"/>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a:t>Aledade</a:t>
            </a:r>
            <a:endParaRPr lang="en-US" dirty="0"/>
          </a:p>
          <a:p>
            <a:r>
              <a:rPr lang="en-US" dirty="0"/>
              <a:t>Revealing and improved data</a:t>
            </a:r>
          </a:p>
          <a:p>
            <a:r>
              <a:rPr lang="en-US" dirty="0"/>
              <a:t>Data driven care</a:t>
            </a:r>
          </a:p>
          <a:p>
            <a:r>
              <a:rPr lang="en-US" dirty="0"/>
              <a:t>ADT Feeds/HIE</a:t>
            </a:r>
          </a:p>
          <a:p>
            <a:r>
              <a:rPr lang="en-US" dirty="0"/>
              <a:t>Proactive training for docs and team</a:t>
            </a:r>
          </a:p>
          <a:p>
            <a:r>
              <a:rPr lang="en-US" dirty="0" err="1"/>
              <a:t>Adovacy</a:t>
            </a:r>
            <a:r>
              <a:rPr lang="en-US" dirty="0"/>
              <a:t> with CMS</a:t>
            </a:r>
          </a:p>
          <a:p>
            <a:endParaRPr lang="en-US" dirty="0"/>
          </a:p>
        </p:txBody>
      </p:sp>
      <p:cxnSp>
        <p:nvCxnSpPr>
          <p:cNvPr id="10" name="Straight Connector 9">
            <a:extLst>
              <a:ext uri="{FF2B5EF4-FFF2-40B4-BE49-F238E27FC236}">
                <a16:creationId xmlns:a16="http://schemas.microsoft.com/office/drawing/2014/main" id="{12B2EABF-1431-2B0B-FADA-2E3EBF1054AD}"/>
              </a:ext>
            </a:extLst>
          </p:cNvPr>
          <p:cNvCxnSpPr>
            <a:cxnSpLocks/>
          </p:cNvCxnSpPr>
          <p:nvPr/>
        </p:nvCxnSpPr>
        <p:spPr>
          <a:xfrm>
            <a:off x="1108038" y="943087"/>
            <a:ext cx="0" cy="15742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00EB57-AE5D-B5D1-901F-8B57678342A4}"/>
              </a:ext>
            </a:extLst>
          </p:cNvPr>
          <p:cNvCxnSpPr>
            <a:cxnSpLocks/>
          </p:cNvCxnSpPr>
          <p:nvPr/>
        </p:nvCxnSpPr>
        <p:spPr>
          <a:xfrm>
            <a:off x="3342640" y="943087"/>
            <a:ext cx="0" cy="15742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377CF94-2566-E8FF-900C-E78600D76694}"/>
              </a:ext>
            </a:extLst>
          </p:cNvPr>
          <p:cNvCxnSpPr>
            <a:cxnSpLocks/>
          </p:cNvCxnSpPr>
          <p:nvPr/>
        </p:nvCxnSpPr>
        <p:spPr>
          <a:xfrm>
            <a:off x="5294555" y="943087"/>
            <a:ext cx="0" cy="15742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095696A-D8E7-4419-3B83-1D096418E223}"/>
              </a:ext>
            </a:extLst>
          </p:cNvPr>
          <p:cNvCxnSpPr>
            <a:cxnSpLocks/>
          </p:cNvCxnSpPr>
          <p:nvPr/>
        </p:nvCxnSpPr>
        <p:spPr>
          <a:xfrm>
            <a:off x="7544594" y="943087"/>
            <a:ext cx="0" cy="15742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78626F-C5BD-9FF0-C2FC-1B5867E4BF29}"/>
              </a:ext>
            </a:extLst>
          </p:cNvPr>
          <p:cNvCxnSpPr>
            <a:cxnSpLocks/>
          </p:cNvCxnSpPr>
          <p:nvPr/>
        </p:nvCxnSpPr>
        <p:spPr>
          <a:xfrm>
            <a:off x="9414734" y="943087"/>
            <a:ext cx="0" cy="15742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35D720D2-D096-C3D5-7B3A-9137D783E074}"/>
              </a:ext>
            </a:extLst>
          </p:cNvPr>
          <p:cNvSpPr>
            <a:spLocks noGrp="1"/>
          </p:cNvSpPr>
          <p:nvPr>
            <p:ph type="title"/>
          </p:nvPr>
        </p:nvSpPr>
        <p:spPr/>
        <p:txBody>
          <a:bodyPr/>
          <a:lstStyle/>
          <a:p>
            <a:endParaRPr lang="en-US"/>
          </a:p>
        </p:txBody>
      </p:sp>
      <p:pic>
        <p:nvPicPr>
          <p:cNvPr id="7" name="Picture 6" descr="Arrows pointing arrows on a blackboard&#10;&#10;Description automatically generated">
            <a:extLst>
              <a:ext uri="{FF2B5EF4-FFF2-40B4-BE49-F238E27FC236}">
                <a16:creationId xmlns:a16="http://schemas.microsoft.com/office/drawing/2014/main" id="{65084EA2-64A4-11F4-1D0B-43A0786579C4}"/>
              </a:ext>
            </a:extLst>
          </p:cNvPr>
          <p:cNvPicPr>
            <a:picLocks noChangeAspect="1"/>
          </p:cNvPicPr>
          <p:nvPr/>
        </p:nvPicPr>
        <p:blipFill rotWithShape="1">
          <a:blip r:embed="rId3"/>
          <a:srcRect t="8438" r="11916" b="52734"/>
          <a:stretch/>
        </p:blipFill>
        <p:spPr>
          <a:xfrm>
            <a:off x="1624039" y="38410"/>
            <a:ext cx="2721791" cy="886262"/>
          </a:xfrm>
          <a:prstGeom prst="rect">
            <a:avLst/>
          </a:prstGeom>
        </p:spPr>
      </p:pic>
      <p:pic>
        <p:nvPicPr>
          <p:cNvPr id="9" name="Picture 8" descr="Arrows pointing arrows on a blackboard">
            <a:extLst>
              <a:ext uri="{FF2B5EF4-FFF2-40B4-BE49-F238E27FC236}">
                <a16:creationId xmlns:a16="http://schemas.microsoft.com/office/drawing/2014/main" id="{96DF8587-B9BB-B0FC-D56D-7708B2EC3C74}"/>
              </a:ext>
            </a:extLst>
          </p:cNvPr>
          <p:cNvPicPr>
            <a:picLocks noChangeAspect="1"/>
          </p:cNvPicPr>
          <p:nvPr/>
        </p:nvPicPr>
        <p:blipFill rotWithShape="1">
          <a:blip r:embed="rId3"/>
          <a:srcRect l="11224" t="48808" r="830" b="12364"/>
          <a:stretch/>
        </p:blipFill>
        <p:spPr>
          <a:xfrm>
            <a:off x="7767309" y="-3139"/>
            <a:ext cx="2800652" cy="913365"/>
          </a:xfrm>
          <a:prstGeom prst="rect">
            <a:avLst/>
          </a:prstGeom>
        </p:spPr>
      </p:pic>
    </p:spTree>
    <p:extLst>
      <p:ext uri="{BB962C8B-B14F-4D97-AF65-F5344CB8AC3E}">
        <p14:creationId xmlns:p14="http://schemas.microsoft.com/office/powerpoint/2010/main" val="1814121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E19617-F528-7481-87E5-6F9C306412FA}"/>
              </a:ext>
            </a:extLst>
          </p:cNvPr>
          <p:cNvSpPr>
            <a:spLocks noGrp="1"/>
          </p:cNvSpPr>
          <p:nvPr>
            <p:ph sz="half" idx="2"/>
          </p:nvPr>
        </p:nvSpPr>
        <p:spPr>
          <a:xfrm>
            <a:off x="426720" y="2651318"/>
            <a:ext cx="1654492" cy="2121177"/>
          </a:xfrm>
        </p:spPr>
        <p:txBody>
          <a:bodyPr/>
          <a:lstStyle/>
          <a:p>
            <a:r>
              <a:rPr lang="en-US" dirty="0"/>
              <a:t>Doctor does most all work</a:t>
            </a:r>
          </a:p>
          <a:p>
            <a:r>
              <a:rPr lang="en-US" dirty="0"/>
              <a:t>Clerical staff support</a:t>
            </a:r>
          </a:p>
          <a:p>
            <a:r>
              <a:rPr lang="en-US" dirty="0"/>
              <a:t>Paper Charts</a:t>
            </a:r>
          </a:p>
          <a:p>
            <a:r>
              <a:rPr lang="en-US" dirty="0"/>
              <a:t>Efficient?</a:t>
            </a:r>
          </a:p>
        </p:txBody>
      </p:sp>
      <p:sp>
        <p:nvSpPr>
          <p:cNvPr id="4" name="Slide Number Placeholder 3">
            <a:extLst>
              <a:ext uri="{FF2B5EF4-FFF2-40B4-BE49-F238E27FC236}">
                <a16:creationId xmlns:a16="http://schemas.microsoft.com/office/drawing/2014/main" id="{1EA2840C-5074-0D87-748C-C9D31851CA9B}"/>
              </a:ext>
            </a:extLst>
          </p:cNvPr>
          <p:cNvSpPr>
            <a:spLocks noGrp="1"/>
          </p:cNvSpPr>
          <p:nvPr>
            <p:ph type="sldNum" sz="quarter" idx="12"/>
          </p:nvPr>
        </p:nvSpPr>
        <p:spPr/>
        <p:txBody>
          <a:bodyPr/>
          <a:lstStyle/>
          <a:p>
            <a:fld id="{A49DFD55-3C28-40EF-9E31-A92D2E4017FF}" type="slidenum">
              <a:rPr lang="en-US" smtClean="0"/>
              <a:pPr/>
              <a:t>6</a:t>
            </a:fld>
            <a:endParaRPr lang="en-US" dirty="0"/>
          </a:p>
        </p:txBody>
      </p:sp>
      <p:sp>
        <p:nvSpPr>
          <p:cNvPr id="13" name="Content Placeholder 2">
            <a:extLst>
              <a:ext uri="{FF2B5EF4-FFF2-40B4-BE49-F238E27FC236}">
                <a16:creationId xmlns:a16="http://schemas.microsoft.com/office/drawing/2014/main" id="{1B400500-185C-FC69-58CF-9D4CA336A017}"/>
              </a:ext>
            </a:extLst>
          </p:cNvPr>
          <p:cNvSpPr txBox="1">
            <a:spLocks/>
          </p:cNvSpPr>
          <p:nvPr/>
        </p:nvSpPr>
        <p:spPr>
          <a:xfrm>
            <a:off x="2479040" y="2651318"/>
            <a:ext cx="1788160" cy="324148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EHR</a:t>
            </a:r>
          </a:p>
          <a:p>
            <a:r>
              <a:rPr lang="en-US" dirty="0">
                <a:highlight>
                  <a:srgbClr val="FFFF00"/>
                </a:highlight>
              </a:rPr>
              <a:t>Expansion of support roles</a:t>
            </a:r>
          </a:p>
          <a:p>
            <a:r>
              <a:rPr lang="en-US" dirty="0"/>
              <a:t>Incentive/ Penalty based care delivery (</a:t>
            </a:r>
            <a:r>
              <a:rPr lang="en-US" dirty="0" err="1"/>
              <a:t>eg</a:t>
            </a:r>
            <a:r>
              <a:rPr lang="en-US" dirty="0"/>
              <a:t> depression screening)</a:t>
            </a:r>
          </a:p>
          <a:p>
            <a:r>
              <a:rPr lang="en-US" dirty="0"/>
              <a:t>Scribes, unique workflow</a:t>
            </a:r>
          </a:p>
          <a:p>
            <a:endParaRPr lang="en-US" dirty="0"/>
          </a:p>
          <a:p>
            <a:endParaRPr lang="en-US" dirty="0"/>
          </a:p>
        </p:txBody>
      </p:sp>
      <p:sp>
        <p:nvSpPr>
          <p:cNvPr id="14" name="Content Placeholder 2">
            <a:extLst>
              <a:ext uri="{FF2B5EF4-FFF2-40B4-BE49-F238E27FC236}">
                <a16:creationId xmlns:a16="http://schemas.microsoft.com/office/drawing/2014/main" id="{21C76F57-4A04-52FA-1C67-63DF90A9F5B8}"/>
              </a:ext>
            </a:extLst>
          </p:cNvPr>
          <p:cNvSpPr txBox="1">
            <a:spLocks/>
          </p:cNvSpPr>
          <p:nvPr/>
        </p:nvSpPr>
        <p:spPr>
          <a:xfrm>
            <a:off x="4665028" y="2650875"/>
            <a:ext cx="1918652" cy="3705474"/>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Hospitals expanding footprint</a:t>
            </a:r>
          </a:p>
          <a:p>
            <a:r>
              <a:rPr lang="en-US" dirty="0"/>
              <a:t>QPP/MACRA</a:t>
            </a:r>
          </a:p>
          <a:p>
            <a:r>
              <a:rPr lang="en-US" dirty="0"/>
              <a:t>MIPS</a:t>
            </a:r>
          </a:p>
          <a:p>
            <a:r>
              <a:rPr lang="en-US" dirty="0"/>
              <a:t>PCMH</a:t>
            </a:r>
          </a:p>
          <a:p>
            <a:r>
              <a:rPr lang="en-US" dirty="0">
                <a:highlight>
                  <a:srgbClr val="FFFF00"/>
                </a:highlight>
              </a:rPr>
              <a:t>Chronic Care Management codes</a:t>
            </a:r>
          </a:p>
          <a:p>
            <a:r>
              <a:rPr lang="en-US" dirty="0">
                <a:highlight>
                  <a:srgbClr val="FFFF00"/>
                </a:highlight>
              </a:rPr>
              <a:t>Ongoing practice flexibility</a:t>
            </a:r>
          </a:p>
          <a:p>
            <a:endParaRPr lang="en-US" dirty="0">
              <a:highlight>
                <a:srgbClr val="FFFF00"/>
              </a:highlight>
            </a:endParaRPr>
          </a:p>
        </p:txBody>
      </p:sp>
      <p:sp>
        <p:nvSpPr>
          <p:cNvPr id="15" name="Content Placeholder 2">
            <a:extLst>
              <a:ext uri="{FF2B5EF4-FFF2-40B4-BE49-F238E27FC236}">
                <a16:creationId xmlns:a16="http://schemas.microsoft.com/office/drawing/2014/main" id="{F8F8D8E0-8B20-A7D5-AADA-78C141A02FE1}"/>
              </a:ext>
            </a:extLst>
          </p:cNvPr>
          <p:cNvSpPr txBox="1">
            <a:spLocks/>
          </p:cNvSpPr>
          <p:nvPr/>
        </p:nvSpPr>
        <p:spPr>
          <a:xfrm>
            <a:off x="6717348" y="2661036"/>
            <a:ext cx="1654492" cy="2662804"/>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PTN</a:t>
            </a:r>
          </a:p>
          <a:p>
            <a:r>
              <a:rPr lang="en-US" dirty="0"/>
              <a:t>MIPS Bonus Pessimism</a:t>
            </a:r>
          </a:p>
          <a:p>
            <a:r>
              <a:rPr lang="en-US" dirty="0">
                <a:highlight>
                  <a:srgbClr val="FFFF00"/>
                </a:highlight>
              </a:rPr>
              <a:t>Expansion of team leadership</a:t>
            </a:r>
          </a:p>
          <a:p>
            <a:r>
              <a:rPr lang="en-US" dirty="0"/>
              <a:t>Quest for data</a:t>
            </a:r>
          </a:p>
          <a:p>
            <a:endParaRPr lang="en-US" dirty="0"/>
          </a:p>
          <a:p>
            <a:endParaRPr lang="en-US" dirty="0"/>
          </a:p>
        </p:txBody>
      </p:sp>
      <p:sp>
        <p:nvSpPr>
          <p:cNvPr id="20" name="Content Placeholder 2">
            <a:extLst>
              <a:ext uri="{FF2B5EF4-FFF2-40B4-BE49-F238E27FC236}">
                <a16:creationId xmlns:a16="http://schemas.microsoft.com/office/drawing/2014/main" id="{451000D0-27FA-55B2-6944-D26915564EC8}"/>
              </a:ext>
            </a:extLst>
          </p:cNvPr>
          <p:cNvSpPr txBox="1">
            <a:spLocks/>
          </p:cNvSpPr>
          <p:nvPr/>
        </p:nvSpPr>
        <p:spPr>
          <a:xfrm>
            <a:off x="8769668" y="2661035"/>
            <a:ext cx="1654492" cy="4196963"/>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sz="1800" b="1" kern="1200" spc="50" baseline="0">
                <a:solidFill>
                  <a:schemeClr val="tx1"/>
                </a:solidFill>
                <a:latin typeface="+mn-lt"/>
                <a:ea typeface="+mn-ea"/>
                <a:cs typeface="+mn-cs"/>
              </a:defRPr>
            </a:lvl1pPr>
            <a:lvl2pPr marL="283464"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2pPr>
            <a:lvl3pPr marL="566928"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3pPr>
            <a:lvl4pPr marL="859536"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4pPr>
            <a:lvl5pPr marL="1143000" indent="-285750" algn="l" defTabSz="914400" rtl="0" eaLnBrk="1" latinLnBrk="0" hangingPunct="1">
              <a:lnSpc>
                <a:spcPct val="100000"/>
              </a:lnSpc>
              <a:spcBef>
                <a:spcPts val="10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u="sng" dirty="0" err="1"/>
              <a:t>Aledade</a:t>
            </a:r>
            <a:r>
              <a:rPr lang="en-US" u="sng" dirty="0"/>
              <a:t> ACO</a:t>
            </a:r>
          </a:p>
          <a:p>
            <a:r>
              <a:rPr lang="en-US" dirty="0">
                <a:highlight>
                  <a:srgbClr val="FFFF00"/>
                </a:highlight>
              </a:rPr>
              <a:t>Revealing and improved data</a:t>
            </a:r>
          </a:p>
          <a:p>
            <a:r>
              <a:rPr lang="en-US" dirty="0">
                <a:highlight>
                  <a:srgbClr val="FFFF00"/>
                </a:highlight>
              </a:rPr>
              <a:t>Data driven care</a:t>
            </a:r>
          </a:p>
          <a:p>
            <a:r>
              <a:rPr lang="en-US" dirty="0">
                <a:highlight>
                  <a:srgbClr val="FFFF00"/>
                </a:highlight>
              </a:rPr>
              <a:t>ADT Feeds/HIE</a:t>
            </a:r>
          </a:p>
          <a:p>
            <a:r>
              <a:rPr lang="en-US" dirty="0">
                <a:highlight>
                  <a:srgbClr val="FFFF00"/>
                </a:highlight>
              </a:rPr>
              <a:t>Proactive training for docs and team</a:t>
            </a:r>
          </a:p>
          <a:p>
            <a:r>
              <a:rPr lang="en-US" dirty="0" err="1">
                <a:highlight>
                  <a:srgbClr val="FFFF00"/>
                </a:highlight>
              </a:rPr>
              <a:t>Adovacy</a:t>
            </a:r>
            <a:r>
              <a:rPr lang="en-US" dirty="0">
                <a:highlight>
                  <a:srgbClr val="FFFF00"/>
                </a:highlight>
              </a:rPr>
              <a:t> with CMS</a:t>
            </a:r>
          </a:p>
          <a:p>
            <a:endParaRPr lang="en-US" dirty="0">
              <a:highlight>
                <a:srgbClr val="FFFF00"/>
              </a:highlight>
            </a:endParaRPr>
          </a:p>
          <a:p>
            <a:endParaRPr lang="en-US" dirty="0"/>
          </a:p>
        </p:txBody>
      </p:sp>
      <p:cxnSp>
        <p:nvCxnSpPr>
          <p:cNvPr id="5" name="Straight Arrow Connector 4">
            <a:extLst>
              <a:ext uri="{FF2B5EF4-FFF2-40B4-BE49-F238E27FC236}">
                <a16:creationId xmlns:a16="http://schemas.microsoft.com/office/drawing/2014/main" id="{69CAF15A-4FDC-C77A-3B84-273EEFD2E5E1}"/>
              </a:ext>
            </a:extLst>
          </p:cNvPr>
          <p:cNvCxnSpPr>
            <a:cxnSpLocks/>
          </p:cNvCxnSpPr>
          <p:nvPr/>
        </p:nvCxnSpPr>
        <p:spPr>
          <a:xfrm>
            <a:off x="426720" y="943087"/>
            <a:ext cx="11492753" cy="0"/>
          </a:xfrm>
          <a:prstGeom prst="straightConnector1">
            <a:avLst/>
          </a:prstGeom>
          <a:ln w="95250">
            <a:tailEnd type="triangle"/>
          </a:ln>
          <a:effectLst>
            <a:glow rad="228600">
              <a:schemeClr val="accent5">
                <a:satMod val="175000"/>
                <a:alpha val="40000"/>
              </a:schemeClr>
            </a:glow>
            <a:outerShdw blurRad="152400" dist="317500" dir="5400000" sx="90000" sy="-19000" rotWithShape="0">
              <a:prstClr val="black">
                <a:alpha val="15000"/>
              </a:prstClr>
            </a:outerShdw>
          </a:effectLst>
        </p:spPr>
        <p:style>
          <a:lnRef idx="1">
            <a:schemeClr val="dk1"/>
          </a:lnRef>
          <a:fillRef idx="0">
            <a:schemeClr val="dk1"/>
          </a:fillRef>
          <a:effectRef idx="0">
            <a:schemeClr val="dk1"/>
          </a:effectRef>
          <a:fontRef idx="minor">
            <a:schemeClr val="tx1"/>
          </a:fontRef>
        </p:style>
      </p:cxnSp>
      <p:pic>
        <p:nvPicPr>
          <p:cNvPr id="7" name="Picture 6" descr="A blue question mark on a white background&#10;&#10;Description automatically generated">
            <a:extLst>
              <a:ext uri="{FF2B5EF4-FFF2-40B4-BE49-F238E27FC236}">
                <a16:creationId xmlns:a16="http://schemas.microsoft.com/office/drawing/2014/main" id="{E7BEABE0-1B12-E2DB-1974-6D6E9AAF0881}"/>
              </a:ext>
            </a:extLst>
          </p:cNvPr>
          <p:cNvPicPr>
            <a:picLocks noChangeAspect="1"/>
          </p:cNvPicPr>
          <p:nvPr/>
        </p:nvPicPr>
        <p:blipFill>
          <a:blip r:embed="rId3"/>
          <a:stretch>
            <a:fillRect/>
          </a:stretch>
        </p:blipFill>
        <p:spPr>
          <a:xfrm>
            <a:off x="10821988" y="3429000"/>
            <a:ext cx="1070213" cy="1866451"/>
          </a:xfrm>
          <a:prstGeom prst="rect">
            <a:avLst/>
          </a:prstGeom>
        </p:spPr>
      </p:pic>
      <p:cxnSp>
        <p:nvCxnSpPr>
          <p:cNvPr id="8" name="Straight Connector 7">
            <a:extLst>
              <a:ext uri="{FF2B5EF4-FFF2-40B4-BE49-F238E27FC236}">
                <a16:creationId xmlns:a16="http://schemas.microsoft.com/office/drawing/2014/main" id="{20194AE8-712A-112C-F2C7-B707DD2049AC}"/>
              </a:ext>
            </a:extLst>
          </p:cNvPr>
          <p:cNvCxnSpPr>
            <a:cxnSpLocks/>
          </p:cNvCxnSpPr>
          <p:nvPr/>
        </p:nvCxnSpPr>
        <p:spPr>
          <a:xfrm>
            <a:off x="1108038" y="943087"/>
            <a:ext cx="0" cy="15742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318126-BED9-A4DB-B208-1719C6F083C1}"/>
              </a:ext>
            </a:extLst>
          </p:cNvPr>
          <p:cNvCxnSpPr>
            <a:cxnSpLocks/>
          </p:cNvCxnSpPr>
          <p:nvPr/>
        </p:nvCxnSpPr>
        <p:spPr>
          <a:xfrm>
            <a:off x="3342640" y="943087"/>
            <a:ext cx="0" cy="15742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5CC100B-2B2C-2C39-81E8-6E8D36E4F38C}"/>
              </a:ext>
            </a:extLst>
          </p:cNvPr>
          <p:cNvCxnSpPr>
            <a:cxnSpLocks/>
          </p:cNvCxnSpPr>
          <p:nvPr/>
        </p:nvCxnSpPr>
        <p:spPr>
          <a:xfrm>
            <a:off x="5294555" y="943087"/>
            <a:ext cx="0" cy="15742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3D0210B4-2D0E-B248-B125-BEDDF6C30579}"/>
              </a:ext>
            </a:extLst>
          </p:cNvPr>
          <p:cNvCxnSpPr>
            <a:cxnSpLocks/>
          </p:cNvCxnSpPr>
          <p:nvPr/>
        </p:nvCxnSpPr>
        <p:spPr>
          <a:xfrm>
            <a:off x="7544594" y="943087"/>
            <a:ext cx="0" cy="15742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A4E87C-7775-F21F-B999-B45A8535850F}"/>
              </a:ext>
            </a:extLst>
          </p:cNvPr>
          <p:cNvCxnSpPr>
            <a:cxnSpLocks/>
          </p:cNvCxnSpPr>
          <p:nvPr/>
        </p:nvCxnSpPr>
        <p:spPr>
          <a:xfrm>
            <a:off x="9414734" y="943087"/>
            <a:ext cx="0" cy="15742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4785DF6-29A7-92D5-229B-52719EF5ED16}"/>
              </a:ext>
            </a:extLst>
          </p:cNvPr>
          <p:cNvCxnSpPr>
            <a:cxnSpLocks/>
          </p:cNvCxnSpPr>
          <p:nvPr/>
        </p:nvCxnSpPr>
        <p:spPr>
          <a:xfrm>
            <a:off x="11357094" y="943087"/>
            <a:ext cx="0" cy="157420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descr="Arrows pointing arrows on a blackboard&#10;&#10;Description automatically generated">
            <a:extLst>
              <a:ext uri="{FF2B5EF4-FFF2-40B4-BE49-F238E27FC236}">
                <a16:creationId xmlns:a16="http://schemas.microsoft.com/office/drawing/2014/main" id="{C817A1BC-D74B-7DD9-4A27-48C47FF89FD3}"/>
              </a:ext>
            </a:extLst>
          </p:cNvPr>
          <p:cNvPicPr>
            <a:picLocks noChangeAspect="1"/>
          </p:cNvPicPr>
          <p:nvPr/>
        </p:nvPicPr>
        <p:blipFill rotWithShape="1">
          <a:blip r:embed="rId4"/>
          <a:srcRect t="8438" r="11916" b="52734"/>
          <a:stretch/>
        </p:blipFill>
        <p:spPr>
          <a:xfrm>
            <a:off x="1687647" y="20296"/>
            <a:ext cx="2721791" cy="886262"/>
          </a:xfrm>
          <a:prstGeom prst="rect">
            <a:avLst/>
          </a:prstGeom>
        </p:spPr>
      </p:pic>
      <p:pic>
        <p:nvPicPr>
          <p:cNvPr id="19" name="Picture 18" descr="Arrows pointing arrows on a blackboard">
            <a:extLst>
              <a:ext uri="{FF2B5EF4-FFF2-40B4-BE49-F238E27FC236}">
                <a16:creationId xmlns:a16="http://schemas.microsoft.com/office/drawing/2014/main" id="{A5453991-7AFB-35FE-05CE-E437C0412C35}"/>
              </a:ext>
            </a:extLst>
          </p:cNvPr>
          <p:cNvPicPr>
            <a:picLocks noChangeAspect="1"/>
          </p:cNvPicPr>
          <p:nvPr/>
        </p:nvPicPr>
        <p:blipFill rotWithShape="1">
          <a:blip r:embed="rId4"/>
          <a:srcRect l="11224" t="48808" r="830" b="12364"/>
          <a:stretch/>
        </p:blipFill>
        <p:spPr>
          <a:xfrm>
            <a:off x="8250865" y="11457"/>
            <a:ext cx="2800652" cy="913365"/>
          </a:xfrm>
          <a:prstGeom prst="rect">
            <a:avLst/>
          </a:prstGeom>
        </p:spPr>
      </p:pic>
      <p:sp>
        <p:nvSpPr>
          <p:cNvPr id="22" name="Title 21">
            <a:extLst>
              <a:ext uri="{FF2B5EF4-FFF2-40B4-BE49-F238E27FC236}">
                <a16:creationId xmlns:a16="http://schemas.microsoft.com/office/drawing/2014/main" id="{0591D373-AD5C-E045-B327-759DCA5DDA46}"/>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21487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E2E6A-35EC-1B8E-0FD7-8C67870ACA64}"/>
              </a:ext>
            </a:extLst>
          </p:cNvPr>
          <p:cNvSpPr>
            <a:spLocks noGrp="1"/>
          </p:cNvSpPr>
          <p:nvPr>
            <p:ph type="title"/>
          </p:nvPr>
        </p:nvSpPr>
        <p:spPr>
          <a:xfrm>
            <a:off x="2933700" y="568961"/>
            <a:ext cx="8420100" cy="833119"/>
          </a:xfrm>
        </p:spPr>
        <p:txBody>
          <a:bodyPr/>
          <a:lstStyle/>
          <a:p>
            <a:r>
              <a:rPr lang="en-US" dirty="0" err="1"/>
              <a:t>Aledade</a:t>
            </a:r>
            <a:r>
              <a:rPr lang="en-US" dirty="0"/>
              <a:t> Impact….by the numbers</a:t>
            </a:r>
          </a:p>
        </p:txBody>
      </p:sp>
      <p:sp>
        <p:nvSpPr>
          <p:cNvPr id="8" name="Slide Number Placeholder 7">
            <a:extLst>
              <a:ext uri="{FF2B5EF4-FFF2-40B4-BE49-F238E27FC236}">
                <a16:creationId xmlns:a16="http://schemas.microsoft.com/office/drawing/2014/main" id="{8F44A959-C2BB-9170-C99C-1A2EDB71B994}"/>
              </a:ext>
            </a:extLst>
          </p:cNvPr>
          <p:cNvSpPr>
            <a:spLocks noGrp="1"/>
          </p:cNvSpPr>
          <p:nvPr>
            <p:ph type="sldNum" sz="quarter" idx="12"/>
          </p:nvPr>
        </p:nvSpPr>
        <p:spPr>
          <a:xfrm>
            <a:off x="10373350" y="6356349"/>
            <a:ext cx="987552" cy="365125"/>
          </a:xfrm>
        </p:spPr>
        <p:txBody>
          <a:bodyPr/>
          <a:lstStyle/>
          <a:p>
            <a:fld id="{A49DFD55-3C28-40EF-9E31-A92D2E4017FF}" type="slidenum">
              <a:rPr lang="en-US" smtClean="0"/>
              <a:pPr/>
              <a:t>7</a:t>
            </a:fld>
            <a:endParaRPr lang="en-US" dirty="0"/>
          </a:p>
        </p:txBody>
      </p:sp>
      <p:sp>
        <p:nvSpPr>
          <p:cNvPr id="4" name="Text Placeholder 3">
            <a:extLst>
              <a:ext uri="{FF2B5EF4-FFF2-40B4-BE49-F238E27FC236}">
                <a16:creationId xmlns:a16="http://schemas.microsoft.com/office/drawing/2014/main" id="{B4D6CB4B-353D-4E41-5565-C8424FF272F9}"/>
              </a:ext>
            </a:extLst>
          </p:cNvPr>
          <p:cNvSpPr>
            <a:spLocks noGrp="1"/>
          </p:cNvSpPr>
          <p:nvPr>
            <p:ph type="body" idx="1"/>
          </p:nvPr>
        </p:nvSpPr>
        <p:spPr>
          <a:xfrm>
            <a:off x="2933700" y="2106820"/>
            <a:ext cx="3924300" cy="464499"/>
          </a:xfrm>
        </p:spPr>
        <p:txBody>
          <a:bodyPr/>
          <a:lstStyle/>
          <a:p>
            <a:r>
              <a:rPr lang="en-US" dirty="0"/>
              <a:t>Annual Wellness visits</a:t>
            </a:r>
          </a:p>
        </p:txBody>
      </p:sp>
      <p:sp>
        <p:nvSpPr>
          <p:cNvPr id="9" name="Text Placeholder 8">
            <a:extLst>
              <a:ext uri="{FF2B5EF4-FFF2-40B4-BE49-F238E27FC236}">
                <a16:creationId xmlns:a16="http://schemas.microsoft.com/office/drawing/2014/main" id="{9233EC12-2D5D-14E6-D58A-65C0B75EBA0F}"/>
              </a:ext>
            </a:extLst>
          </p:cNvPr>
          <p:cNvSpPr>
            <a:spLocks noGrp="1"/>
          </p:cNvSpPr>
          <p:nvPr>
            <p:ph type="body" sz="quarter" idx="3"/>
          </p:nvPr>
        </p:nvSpPr>
        <p:spPr>
          <a:xfrm>
            <a:off x="7908013" y="2141344"/>
            <a:ext cx="3943627" cy="464499"/>
          </a:xfrm>
        </p:spPr>
        <p:txBody>
          <a:bodyPr/>
          <a:lstStyle/>
          <a:p>
            <a:r>
              <a:rPr lang="en-US" dirty="0"/>
              <a:t>Transition of Care Visits</a:t>
            </a:r>
          </a:p>
        </p:txBody>
      </p:sp>
      <p:pic>
        <p:nvPicPr>
          <p:cNvPr id="15" name="Picture 14">
            <a:extLst>
              <a:ext uri="{FF2B5EF4-FFF2-40B4-BE49-F238E27FC236}">
                <a16:creationId xmlns:a16="http://schemas.microsoft.com/office/drawing/2014/main" id="{B7C81B48-3764-B7F0-EF9C-FC38AA32955E}"/>
              </a:ext>
            </a:extLst>
          </p:cNvPr>
          <p:cNvPicPr>
            <a:picLocks noChangeAspect="1"/>
          </p:cNvPicPr>
          <p:nvPr/>
        </p:nvPicPr>
        <p:blipFill rotWithShape="1">
          <a:blip r:embed="rId3"/>
          <a:srcRect t="10927"/>
          <a:stretch/>
        </p:blipFill>
        <p:spPr>
          <a:xfrm>
            <a:off x="949104" y="2622965"/>
            <a:ext cx="5928223" cy="3440111"/>
          </a:xfrm>
          <a:prstGeom prst="rect">
            <a:avLst/>
          </a:prstGeom>
        </p:spPr>
      </p:pic>
      <p:pic>
        <p:nvPicPr>
          <p:cNvPr id="19" name="Picture 18">
            <a:extLst>
              <a:ext uri="{FF2B5EF4-FFF2-40B4-BE49-F238E27FC236}">
                <a16:creationId xmlns:a16="http://schemas.microsoft.com/office/drawing/2014/main" id="{083B53E5-E969-96D4-2A5A-E876C11A0F10}"/>
              </a:ext>
            </a:extLst>
          </p:cNvPr>
          <p:cNvPicPr>
            <a:picLocks noChangeAspect="1"/>
          </p:cNvPicPr>
          <p:nvPr/>
        </p:nvPicPr>
        <p:blipFill>
          <a:blip r:embed="rId4"/>
          <a:stretch>
            <a:fillRect/>
          </a:stretch>
        </p:blipFill>
        <p:spPr>
          <a:xfrm>
            <a:off x="8281221" y="2610331"/>
            <a:ext cx="1954158" cy="3452745"/>
          </a:xfrm>
          <a:prstGeom prst="rect">
            <a:avLst/>
          </a:prstGeom>
        </p:spPr>
      </p:pic>
    </p:spTree>
    <p:extLst>
      <p:ext uri="{BB962C8B-B14F-4D97-AF65-F5344CB8AC3E}">
        <p14:creationId xmlns:p14="http://schemas.microsoft.com/office/powerpoint/2010/main" val="1034587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1E761-49AA-FEC1-2A13-F8B68179A553}"/>
              </a:ext>
            </a:extLst>
          </p:cNvPr>
          <p:cNvSpPr>
            <a:spLocks noGrp="1"/>
          </p:cNvSpPr>
          <p:nvPr>
            <p:ph type="title"/>
          </p:nvPr>
        </p:nvSpPr>
        <p:spPr>
          <a:xfrm>
            <a:off x="1341120" y="558801"/>
            <a:ext cx="9953308" cy="467359"/>
          </a:xfrm>
        </p:spPr>
        <p:txBody>
          <a:bodyPr>
            <a:normAutofit fontScale="90000"/>
          </a:bodyPr>
          <a:lstStyle/>
          <a:p>
            <a:r>
              <a:rPr lang="en-US" dirty="0"/>
              <a:t>Keys Practice to success</a:t>
            </a:r>
          </a:p>
        </p:txBody>
      </p:sp>
      <p:sp>
        <p:nvSpPr>
          <p:cNvPr id="7" name="Slide Number Placeholder 6">
            <a:extLst>
              <a:ext uri="{FF2B5EF4-FFF2-40B4-BE49-F238E27FC236}">
                <a16:creationId xmlns:a16="http://schemas.microsoft.com/office/drawing/2014/main" id="{F5CF4987-FACB-8E4E-F843-76FDE983955B}"/>
              </a:ext>
            </a:extLst>
          </p:cNvPr>
          <p:cNvSpPr>
            <a:spLocks noGrp="1"/>
          </p:cNvSpPr>
          <p:nvPr>
            <p:ph type="sldNum" sz="quarter" idx="13"/>
          </p:nvPr>
        </p:nvSpPr>
        <p:spPr/>
        <p:txBody>
          <a:bodyPr/>
          <a:lstStyle/>
          <a:p>
            <a:fld id="{A49DFD55-3C28-40EF-9E31-A92D2E4017FF}" type="slidenum">
              <a:rPr lang="en-US" smtClean="0"/>
              <a:pPr/>
              <a:t>8</a:t>
            </a:fld>
            <a:endParaRPr lang="en-US" dirty="0"/>
          </a:p>
        </p:txBody>
      </p:sp>
      <p:graphicFrame>
        <p:nvGraphicFramePr>
          <p:cNvPr id="11" name="Content Placeholder 10">
            <a:extLst>
              <a:ext uri="{FF2B5EF4-FFF2-40B4-BE49-F238E27FC236}">
                <a16:creationId xmlns:a16="http://schemas.microsoft.com/office/drawing/2014/main" id="{E6BDE1B0-FF52-7546-60EA-9331F16B1676}"/>
              </a:ext>
            </a:extLst>
          </p:cNvPr>
          <p:cNvGraphicFramePr>
            <a:graphicFrameLocks noGrp="1"/>
          </p:cNvGraphicFramePr>
          <p:nvPr>
            <p:ph sz="half" idx="14"/>
            <p:extLst>
              <p:ext uri="{D42A27DB-BD31-4B8C-83A1-F6EECF244321}">
                <p14:modId xmlns:p14="http://schemas.microsoft.com/office/powerpoint/2010/main" val="1955704734"/>
              </p:ext>
            </p:extLst>
          </p:nvPr>
        </p:nvGraphicFramePr>
        <p:xfrm>
          <a:off x="1120934" y="736600"/>
          <a:ext cx="10393679" cy="5909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2679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D9B3-B64F-656A-0D99-161A6C0F518F}"/>
              </a:ext>
            </a:extLst>
          </p:cNvPr>
          <p:cNvSpPr>
            <a:spLocks noGrp="1"/>
          </p:cNvSpPr>
          <p:nvPr>
            <p:ph type="title"/>
          </p:nvPr>
        </p:nvSpPr>
        <p:spPr>
          <a:xfrm>
            <a:off x="1341120" y="558801"/>
            <a:ext cx="9953308" cy="1780860"/>
          </a:xfrm>
        </p:spPr>
        <p:txBody>
          <a:bodyPr/>
          <a:lstStyle/>
          <a:p>
            <a:r>
              <a:rPr lang="en-US" dirty="0"/>
              <a:t>Summary of </a:t>
            </a:r>
            <a:r>
              <a:rPr lang="en-US" dirty="0" err="1"/>
              <a:t>Aledade</a:t>
            </a:r>
            <a:r>
              <a:rPr lang="en-US" dirty="0"/>
              <a:t> support</a:t>
            </a:r>
          </a:p>
        </p:txBody>
      </p:sp>
      <p:sp>
        <p:nvSpPr>
          <p:cNvPr id="13" name="Text Placeholder 12">
            <a:extLst>
              <a:ext uri="{FF2B5EF4-FFF2-40B4-BE49-F238E27FC236}">
                <a16:creationId xmlns:a16="http://schemas.microsoft.com/office/drawing/2014/main" id="{7E5B6E40-3A7D-ACF7-AA38-25977D322D81}"/>
              </a:ext>
            </a:extLst>
          </p:cNvPr>
          <p:cNvSpPr>
            <a:spLocks noGrp="1"/>
          </p:cNvSpPr>
          <p:nvPr>
            <p:ph type="body" idx="1"/>
          </p:nvPr>
        </p:nvSpPr>
        <p:spPr>
          <a:xfrm>
            <a:off x="4074160" y="2903728"/>
            <a:ext cx="2722880" cy="351284"/>
          </a:xfrm>
        </p:spPr>
        <p:txBody>
          <a:bodyPr/>
          <a:lstStyle/>
          <a:p>
            <a:r>
              <a:rPr lang="en-US" dirty="0"/>
              <a:t>Physician</a:t>
            </a:r>
          </a:p>
        </p:txBody>
      </p:sp>
      <p:sp>
        <p:nvSpPr>
          <p:cNvPr id="36" name="Content Placeholder 35">
            <a:extLst>
              <a:ext uri="{FF2B5EF4-FFF2-40B4-BE49-F238E27FC236}">
                <a16:creationId xmlns:a16="http://schemas.microsoft.com/office/drawing/2014/main" id="{E71298F0-74F1-FECA-0F02-495F9A2EBA7B}"/>
              </a:ext>
            </a:extLst>
          </p:cNvPr>
          <p:cNvSpPr>
            <a:spLocks noGrp="1"/>
          </p:cNvSpPr>
          <p:nvPr>
            <p:ph sz="half" idx="15"/>
          </p:nvPr>
        </p:nvSpPr>
        <p:spPr>
          <a:xfrm>
            <a:off x="4074160" y="3334886"/>
            <a:ext cx="2722880" cy="2907164"/>
          </a:xfrm>
        </p:spPr>
        <p:txBody>
          <a:bodyPr>
            <a:normAutofit/>
          </a:bodyPr>
          <a:lstStyle/>
          <a:p>
            <a:r>
              <a:rPr lang="en-US" dirty="0"/>
              <a:t>Targeted education by peers, regularly</a:t>
            </a:r>
          </a:p>
          <a:p>
            <a:r>
              <a:rPr lang="en-US" dirty="0"/>
              <a:t>Support not control by team</a:t>
            </a:r>
          </a:p>
          <a:p>
            <a:r>
              <a:rPr lang="en-US" dirty="0"/>
              <a:t>Patient-centered outcome emphasis</a:t>
            </a:r>
          </a:p>
          <a:p>
            <a:r>
              <a:rPr lang="en-US" dirty="0"/>
              <a:t>Valued</a:t>
            </a:r>
          </a:p>
          <a:p>
            <a:endParaRPr lang="en-US" dirty="0"/>
          </a:p>
        </p:txBody>
      </p:sp>
      <p:sp>
        <p:nvSpPr>
          <p:cNvPr id="15" name="Text Placeholder 14">
            <a:extLst>
              <a:ext uri="{FF2B5EF4-FFF2-40B4-BE49-F238E27FC236}">
                <a16:creationId xmlns:a16="http://schemas.microsoft.com/office/drawing/2014/main" id="{A536BD54-EFA1-25A2-9F04-4F22C36E2A5D}"/>
              </a:ext>
            </a:extLst>
          </p:cNvPr>
          <p:cNvSpPr>
            <a:spLocks noGrp="1"/>
          </p:cNvSpPr>
          <p:nvPr>
            <p:ph type="body" idx="10"/>
          </p:nvPr>
        </p:nvSpPr>
        <p:spPr>
          <a:xfrm>
            <a:off x="7244081" y="2903728"/>
            <a:ext cx="5516880" cy="351284"/>
          </a:xfrm>
        </p:spPr>
        <p:txBody>
          <a:bodyPr/>
          <a:lstStyle/>
          <a:p>
            <a:r>
              <a:rPr lang="en-US" dirty="0"/>
              <a:t>Practice</a:t>
            </a:r>
          </a:p>
          <a:p>
            <a:endParaRPr lang="en-US" dirty="0"/>
          </a:p>
        </p:txBody>
      </p:sp>
      <p:sp>
        <p:nvSpPr>
          <p:cNvPr id="14" name="Content Placeholder 13">
            <a:extLst>
              <a:ext uri="{FF2B5EF4-FFF2-40B4-BE49-F238E27FC236}">
                <a16:creationId xmlns:a16="http://schemas.microsoft.com/office/drawing/2014/main" id="{5112969F-EB84-49D5-7100-1FB28870FB30}"/>
              </a:ext>
            </a:extLst>
          </p:cNvPr>
          <p:cNvSpPr>
            <a:spLocks noGrp="1"/>
          </p:cNvSpPr>
          <p:nvPr>
            <p:ph sz="half" idx="14"/>
          </p:nvPr>
        </p:nvSpPr>
        <p:spPr>
          <a:xfrm>
            <a:off x="7244081" y="3267710"/>
            <a:ext cx="4317999" cy="3031489"/>
          </a:xfrm>
        </p:spPr>
        <p:txBody>
          <a:bodyPr>
            <a:normAutofit/>
          </a:bodyPr>
          <a:lstStyle/>
          <a:p>
            <a:pPr marL="342900" indent="-342900">
              <a:buAutoNum type="arabicPeriod"/>
            </a:pPr>
            <a:r>
              <a:rPr lang="en-US" dirty="0"/>
              <a:t>High value data analysis / AI Power</a:t>
            </a:r>
          </a:p>
          <a:p>
            <a:pPr marL="342900" indent="-342900">
              <a:buAutoNum type="arabicPeriod"/>
            </a:pPr>
            <a:r>
              <a:rPr lang="en-US" dirty="0"/>
              <a:t>Regular staff training</a:t>
            </a:r>
          </a:p>
          <a:p>
            <a:pPr marL="342900" indent="-342900">
              <a:buAutoNum type="arabicPeriod"/>
            </a:pPr>
            <a:r>
              <a:rPr lang="en-US" dirty="0"/>
              <a:t>Expanded staff support</a:t>
            </a:r>
          </a:p>
          <a:p>
            <a:pPr marL="342900" indent="-342900">
              <a:buAutoNum type="arabicPeriod"/>
            </a:pPr>
            <a:r>
              <a:rPr lang="en-US" dirty="0"/>
              <a:t>Workflow guidance/support</a:t>
            </a:r>
          </a:p>
          <a:p>
            <a:pPr marL="342900" indent="-342900">
              <a:buAutoNum type="arabicPeriod"/>
            </a:pPr>
            <a:r>
              <a:rPr lang="en-US" dirty="0"/>
              <a:t>Ongoing program expansion</a:t>
            </a:r>
          </a:p>
          <a:p>
            <a:pPr marL="342900" indent="-342900">
              <a:buAutoNum type="arabicPeriod"/>
            </a:pPr>
            <a:r>
              <a:rPr lang="en-US" dirty="0"/>
              <a:t>Dramatic  revenue stream unlock</a:t>
            </a:r>
          </a:p>
        </p:txBody>
      </p:sp>
      <p:sp>
        <p:nvSpPr>
          <p:cNvPr id="68" name="Slide Number Placeholder 67">
            <a:extLst>
              <a:ext uri="{FF2B5EF4-FFF2-40B4-BE49-F238E27FC236}">
                <a16:creationId xmlns:a16="http://schemas.microsoft.com/office/drawing/2014/main" id="{AA0ACADD-CC4E-851C-DA07-C22DB97FA23E}"/>
              </a:ext>
            </a:extLst>
          </p:cNvPr>
          <p:cNvSpPr>
            <a:spLocks noGrp="1"/>
          </p:cNvSpPr>
          <p:nvPr>
            <p:ph type="sldNum" sz="quarter" idx="13"/>
          </p:nvPr>
        </p:nvSpPr>
        <p:spPr>
          <a:xfrm>
            <a:off x="10373350" y="6356349"/>
            <a:ext cx="987552" cy="365125"/>
          </a:xfrm>
        </p:spPr>
        <p:txBody>
          <a:bodyPr/>
          <a:lstStyle/>
          <a:p>
            <a:fld id="{A49DFD55-3C28-40EF-9E31-A92D2E4017FF}" type="slidenum">
              <a:rPr lang="en-US" smtClean="0"/>
              <a:pPr/>
              <a:t>9</a:t>
            </a:fld>
            <a:endParaRPr lang="en-US" dirty="0"/>
          </a:p>
        </p:txBody>
      </p:sp>
      <p:sp>
        <p:nvSpPr>
          <p:cNvPr id="3" name="Text Placeholder 12">
            <a:extLst>
              <a:ext uri="{FF2B5EF4-FFF2-40B4-BE49-F238E27FC236}">
                <a16:creationId xmlns:a16="http://schemas.microsoft.com/office/drawing/2014/main" id="{E112EB6D-D892-7DD9-0613-E255DF8F64D0}"/>
              </a:ext>
            </a:extLst>
          </p:cNvPr>
          <p:cNvSpPr txBox="1">
            <a:spLocks/>
          </p:cNvSpPr>
          <p:nvPr/>
        </p:nvSpPr>
        <p:spPr>
          <a:xfrm>
            <a:off x="1341120" y="2916426"/>
            <a:ext cx="2722880" cy="35128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lang="en-US" sz="1800" b="1" kern="1200" spc="50" baseline="0" dirty="0" smtClean="0">
                <a:solidFill>
                  <a:schemeClr val="tx1"/>
                </a:solidFill>
                <a:latin typeface="+mj-lt"/>
                <a:ea typeface="+mj-ea"/>
                <a:cs typeface="+mj-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Patients</a:t>
            </a:r>
          </a:p>
        </p:txBody>
      </p:sp>
      <p:sp>
        <p:nvSpPr>
          <p:cNvPr id="4" name="Content Placeholder 35">
            <a:extLst>
              <a:ext uri="{FF2B5EF4-FFF2-40B4-BE49-F238E27FC236}">
                <a16:creationId xmlns:a16="http://schemas.microsoft.com/office/drawing/2014/main" id="{522941D4-AFC8-B47D-B399-578F68035798}"/>
              </a:ext>
            </a:extLst>
          </p:cNvPr>
          <p:cNvSpPr txBox="1">
            <a:spLocks/>
          </p:cNvSpPr>
          <p:nvPr/>
        </p:nvSpPr>
        <p:spPr>
          <a:xfrm>
            <a:off x="1341120" y="3347584"/>
            <a:ext cx="2722880" cy="2907164"/>
          </a:xfrm>
          <a:prstGeom prst="rect">
            <a:avLst/>
          </a:prstGeom>
        </p:spPr>
        <p:txBody>
          <a:bodyPr vert="horz" lIns="91440" tIns="0" rIns="91440" bIns="45720" rtlCol="0">
            <a:normAutofit/>
          </a:bodyPr>
          <a:lstStyle>
            <a:lvl1pPr marL="283464" indent="-283464" algn="l" defTabSz="914400" rtl="0" eaLnBrk="1" latinLnBrk="0" hangingPunct="1">
              <a:lnSpc>
                <a:spcPct val="100000"/>
              </a:lnSpc>
              <a:spcBef>
                <a:spcPts val="1000"/>
              </a:spcBef>
              <a:buFont typeface="+mj-lt"/>
              <a:buAutoNum type="arabicPeriod"/>
              <a:defRPr sz="1800" b="0" kern="1200" spc="50" baseline="0">
                <a:solidFill>
                  <a:schemeClr val="tx1"/>
                </a:solidFill>
                <a:latin typeface="+mn-lt"/>
                <a:ea typeface="+mn-ea"/>
                <a:cs typeface="+mn-cs"/>
              </a:defRPr>
            </a:lvl1pPr>
            <a:lvl2pPr marL="566928" indent="-342900" algn="l" defTabSz="914400" rtl="0" eaLnBrk="1" latinLnBrk="0" hangingPunct="1">
              <a:lnSpc>
                <a:spcPct val="100000"/>
              </a:lnSpc>
              <a:spcBef>
                <a:spcPts val="1000"/>
              </a:spcBef>
              <a:buFont typeface="+mj-lt"/>
              <a:buAutoNum type="alphaLcPeriod"/>
              <a:defRPr sz="1800" kern="1200" spc="50" baseline="0">
                <a:solidFill>
                  <a:schemeClr val="tx1"/>
                </a:solidFill>
                <a:latin typeface="+mn-lt"/>
                <a:ea typeface="+mn-ea"/>
                <a:cs typeface="+mn-cs"/>
              </a:defRPr>
            </a:lvl2pPr>
            <a:lvl3pPr marL="850392" indent="-342900" algn="l" defTabSz="914400" rtl="0" eaLnBrk="1" latinLnBrk="0" hangingPunct="1">
              <a:lnSpc>
                <a:spcPct val="100000"/>
              </a:lnSpc>
              <a:spcBef>
                <a:spcPts val="1000"/>
              </a:spcBef>
              <a:buFont typeface="+mj-lt"/>
              <a:buAutoNum type="arabicParenR"/>
              <a:defRPr sz="1800" kern="1200" spc="50" baseline="0">
                <a:solidFill>
                  <a:schemeClr val="tx1"/>
                </a:solidFill>
                <a:latin typeface="+mn-lt"/>
                <a:ea typeface="+mn-ea"/>
                <a:cs typeface="+mn-cs"/>
              </a:defRPr>
            </a:lvl3pPr>
            <a:lvl4pPr marL="1042416" indent="-342900" algn="l" defTabSz="914400" rtl="0" eaLnBrk="1" latinLnBrk="0" hangingPunct="1">
              <a:lnSpc>
                <a:spcPct val="100000"/>
              </a:lnSpc>
              <a:spcBef>
                <a:spcPts val="1000"/>
              </a:spcBef>
              <a:buFont typeface="+mj-lt"/>
              <a:buAutoNum type="alphaLcParenR"/>
              <a:defRPr sz="1800" kern="1200" spc="50" baseline="0">
                <a:solidFill>
                  <a:schemeClr val="tx1"/>
                </a:solidFill>
                <a:latin typeface="+mn-lt"/>
                <a:ea typeface="+mn-ea"/>
                <a:cs typeface="+mn-cs"/>
              </a:defRPr>
            </a:lvl4pPr>
            <a:lvl5pPr marL="1074420" indent="-400050" algn="l" defTabSz="914400" rtl="0" eaLnBrk="1" latinLnBrk="0" hangingPunct="1">
              <a:lnSpc>
                <a:spcPct val="100000"/>
              </a:lnSpc>
              <a:spcBef>
                <a:spcPts val="1000"/>
              </a:spcBef>
              <a:buFont typeface="+mj-lt"/>
              <a:buAutoNum type="romanLcPeriod"/>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Expanded outreach programs</a:t>
            </a:r>
          </a:p>
          <a:p>
            <a:r>
              <a:rPr lang="en-US" dirty="0"/>
              <a:t>Education / resource support</a:t>
            </a:r>
          </a:p>
          <a:p>
            <a:r>
              <a:rPr lang="en-US" dirty="0"/>
              <a:t>Improved communication</a:t>
            </a:r>
          </a:p>
          <a:p>
            <a:endParaRPr lang="en-US" dirty="0"/>
          </a:p>
        </p:txBody>
      </p:sp>
      <p:pic>
        <p:nvPicPr>
          <p:cNvPr id="6" name="Picture 5" descr="A logo with a red swoosh&#10;&#10;Description automatically generated">
            <a:extLst>
              <a:ext uri="{FF2B5EF4-FFF2-40B4-BE49-F238E27FC236}">
                <a16:creationId xmlns:a16="http://schemas.microsoft.com/office/drawing/2014/main" id="{B870490B-217B-15DC-E466-20B45B39A603}"/>
              </a:ext>
            </a:extLst>
          </p:cNvPr>
          <p:cNvPicPr>
            <a:picLocks noChangeAspect="1"/>
          </p:cNvPicPr>
          <p:nvPr/>
        </p:nvPicPr>
        <p:blipFill>
          <a:blip r:embed="rId3"/>
          <a:stretch>
            <a:fillRect/>
          </a:stretch>
        </p:blipFill>
        <p:spPr>
          <a:xfrm>
            <a:off x="7789545" y="1153795"/>
            <a:ext cx="2952750" cy="1543050"/>
          </a:xfrm>
          <a:prstGeom prst="rect">
            <a:avLst/>
          </a:prstGeom>
        </p:spPr>
      </p:pic>
    </p:spTree>
    <p:extLst>
      <p:ext uri="{BB962C8B-B14F-4D97-AF65-F5344CB8AC3E}">
        <p14:creationId xmlns:p14="http://schemas.microsoft.com/office/powerpoint/2010/main" val="636929804"/>
      </p:ext>
    </p:extLst>
  </p:cSld>
  <p:clrMapOvr>
    <a:masterClrMapping/>
  </p:clrMapOvr>
</p:sld>
</file>

<file path=ppt/theme/theme1.xml><?xml version="1.0" encoding="utf-8"?>
<a:theme xmlns:a="http://schemas.openxmlformats.org/drawingml/2006/main" name="Custom">
  <a:themeElements>
    <a:clrScheme name="Custom 149">
      <a:dk1>
        <a:sysClr val="windowText" lastClr="000000"/>
      </a:dk1>
      <a:lt1>
        <a:sysClr val="window" lastClr="FFFFFF"/>
      </a:lt1>
      <a:dk2>
        <a:srgbClr val="44546A"/>
      </a:dk2>
      <a:lt2>
        <a:srgbClr val="E7E6E6"/>
      </a:lt2>
      <a:accent1>
        <a:srgbClr val="E9E6DF"/>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ustom" id="{F85C13B5-8B75-4CB8-BA5E-9CAC0747196D}" vid="{617487EE-AB70-4C55-8A81-E6744CC4A2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168DCE-134F-4610-A6AA-88CEBE8D71D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CABF691C-888B-4061-8A6F-D5CE84A0254B}">
  <ds:schemaRefs>
    <ds:schemaRef ds:uri="http://schemas.microsoft.com/sharepoint/v3/contenttype/forms"/>
  </ds:schemaRefs>
</ds:datastoreItem>
</file>

<file path=customXml/itemProps3.xml><?xml version="1.0" encoding="utf-8"?>
<ds:datastoreItem xmlns:ds="http://schemas.openxmlformats.org/officeDocument/2006/customXml" ds:itemID="{5EDE3176-A15D-46A3-BDDB-64A0D7363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{004A61B5-36BA-4053-B049-4D701886E142}tf67328976_win32</Template>
  <TotalTime>7661</TotalTime>
  <Words>1231</Words>
  <Application>Microsoft Office PowerPoint</Application>
  <PresentationFormat>Widescreen</PresentationFormat>
  <Paragraphs>161</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Tenorite</vt:lpstr>
      <vt:lpstr>Custom</vt:lpstr>
      <vt:lpstr>family medicine thrives with team support  - a story of an Aledade ACO Practice  Samuel L Church, MD, MPH, FAAFP Synergy Health, Inc Hiawassee, GA  </vt:lpstr>
      <vt:lpstr>Practice Profile</vt:lpstr>
      <vt:lpstr>Synergy Health at a glance</vt:lpstr>
      <vt:lpstr>Value-based care Journey</vt:lpstr>
      <vt:lpstr>PowerPoint Presentation</vt:lpstr>
      <vt:lpstr>PowerPoint Presentation</vt:lpstr>
      <vt:lpstr>Aledade Impact….by the numbers</vt:lpstr>
      <vt:lpstr>Keys Practice to success</vt:lpstr>
      <vt:lpstr>Summary of Aledade support</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 Church</dc:creator>
  <cp:lastModifiedBy>Sam Church</cp:lastModifiedBy>
  <cp:revision>4</cp:revision>
  <dcterms:created xsi:type="dcterms:W3CDTF">2024-07-27T11:22:21Z</dcterms:created>
  <dcterms:modified xsi:type="dcterms:W3CDTF">2024-08-01T20:40:50Z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