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4"/>
    <p:sldMasterId id="2147483710" r:id="rId5"/>
    <p:sldMasterId id="2147483724" r:id="rId6"/>
    <p:sldMasterId id="2147483720" r:id="rId7"/>
    <p:sldMasterId id="2147483734" r:id="rId8"/>
    <p:sldMasterId id="2147483736" r:id="rId9"/>
  </p:sldMasterIdLst>
  <p:notesMasterIdLst>
    <p:notesMasterId r:id="rId27"/>
  </p:notesMasterIdLst>
  <p:handoutMasterIdLst>
    <p:handoutMasterId r:id="rId28"/>
  </p:handoutMasterIdLst>
  <p:sldIdLst>
    <p:sldId id="298" r:id="rId10"/>
    <p:sldId id="679" r:id="rId11"/>
    <p:sldId id="271" r:id="rId12"/>
    <p:sldId id="261" r:id="rId13"/>
    <p:sldId id="272" r:id="rId14"/>
    <p:sldId id="260" r:id="rId15"/>
    <p:sldId id="281" r:id="rId16"/>
    <p:sldId id="273" r:id="rId17"/>
    <p:sldId id="276" r:id="rId18"/>
    <p:sldId id="274" r:id="rId19"/>
    <p:sldId id="275" r:id="rId20"/>
    <p:sldId id="283" r:id="rId21"/>
    <p:sldId id="284" r:id="rId22"/>
    <p:sldId id="278" r:id="rId23"/>
    <p:sldId id="280" r:id="rId24"/>
    <p:sldId id="270" r:id="rId25"/>
    <p:sldId id="269"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20"/>
    <p:restoredTop sz="96654"/>
  </p:normalViewPr>
  <p:slideViewPr>
    <p:cSldViewPr snapToGrid="0" snapToObjects="1">
      <p:cViewPr varScale="1">
        <p:scale>
          <a:sx n="183" d="100"/>
          <a:sy n="183" d="100"/>
        </p:scale>
        <p:origin x="192" y="7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216B11-FBB9-49F7-B3CC-5CCD6BE16064}"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7B25C021-CFD4-4730-9EFB-7776F17B3F32}">
      <dgm:prSet/>
      <dgm:spPr/>
      <dgm:t>
        <a:bodyPr/>
        <a:lstStyle/>
        <a:p>
          <a:r>
            <a:rPr lang="en-US"/>
            <a:t>Identify ways that interdisciplinary work groups can enhance productivity, innovation and effective patient care</a:t>
          </a:r>
        </a:p>
      </dgm:t>
    </dgm:pt>
    <dgm:pt modelId="{02EE9AAB-F403-4BEE-B15C-4B4F1B3972C6}" type="parTrans" cxnId="{250D5680-16C9-4634-8B9F-9EC3B28864FC}">
      <dgm:prSet/>
      <dgm:spPr/>
      <dgm:t>
        <a:bodyPr/>
        <a:lstStyle/>
        <a:p>
          <a:endParaRPr lang="en-US"/>
        </a:p>
      </dgm:t>
    </dgm:pt>
    <dgm:pt modelId="{1C2A3A14-1235-49A6-BAEB-B5A44333E976}" type="sibTrans" cxnId="{250D5680-16C9-4634-8B9F-9EC3B28864FC}">
      <dgm:prSet phldrT="1" phldr="0"/>
      <dgm:spPr/>
      <dgm:t>
        <a:bodyPr/>
        <a:lstStyle/>
        <a:p>
          <a:r>
            <a:rPr lang="en-US"/>
            <a:t>1</a:t>
          </a:r>
        </a:p>
      </dgm:t>
    </dgm:pt>
    <dgm:pt modelId="{1CF88E9F-1865-424E-B494-BAE8A556EB3B}">
      <dgm:prSet/>
      <dgm:spPr/>
      <dgm:t>
        <a:bodyPr/>
        <a:lstStyle/>
        <a:p>
          <a:r>
            <a:rPr lang="en-US"/>
            <a:t>Describe common challenges that interdisciplinary teams face through a lens of equity and inclusion</a:t>
          </a:r>
        </a:p>
      </dgm:t>
    </dgm:pt>
    <dgm:pt modelId="{AED73FCB-3065-4239-9B0F-5A8EECA29DE1}" type="parTrans" cxnId="{AB30B56F-0821-45E2-B4B0-825345E58341}">
      <dgm:prSet/>
      <dgm:spPr/>
      <dgm:t>
        <a:bodyPr/>
        <a:lstStyle/>
        <a:p>
          <a:endParaRPr lang="en-US"/>
        </a:p>
      </dgm:t>
    </dgm:pt>
    <dgm:pt modelId="{852C8874-8EDA-4C4A-99C6-B366CC6EA573}" type="sibTrans" cxnId="{AB30B56F-0821-45E2-B4B0-825345E58341}">
      <dgm:prSet phldrT="2" phldr="0"/>
      <dgm:spPr/>
      <dgm:t>
        <a:bodyPr/>
        <a:lstStyle/>
        <a:p>
          <a:r>
            <a:rPr lang="en-US"/>
            <a:t>2</a:t>
          </a:r>
        </a:p>
      </dgm:t>
    </dgm:pt>
    <dgm:pt modelId="{7658AE19-421D-418E-AD76-24588A83E847}">
      <dgm:prSet/>
      <dgm:spPr/>
      <dgm:t>
        <a:bodyPr/>
        <a:lstStyle/>
        <a:p>
          <a:r>
            <a:rPr lang="en-US"/>
            <a:t>Effectively harness self-reflection to create enhanced communication and collaborations that will benefit their organizations</a:t>
          </a:r>
        </a:p>
      </dgm:t>
    </dgm:pt>
    <dgm:pt modelId="{904B6889-CDC0-4978-9EBE-B767C366CEA0}" type="parTrans" cxnId="{3623A176-CEFC-427C-A11B-2D3EA0AEB944}">
      <dgm:prSet/>
      <dgm:spPr/>
      <dgm:t>
        <a:bodyPr/>
        <a:lstStyle/>
        <a:p>
          <a:endParaRPr lang="en-US"/>
        </a:p>
      </dgm:t>
    </dgm:pt>
    <dgm:pt modelId="{FA1CE592-81F6-4569-86A9-833F5BD6D148}" type="sibTrans" cxnId="{3623A176-CEFC-427C-A11B-2D3EA0AEB944}">
      <dgm:prSet phldrT="3" phldr="0"/>
      <dgm:spPr/>
      <dgm:t>
        <a:bodyPr/>
        <a:lstStyle/>
        <a:p>
          <a:r>
            <a:rPr lang="en-US"/>
            <a:t>3</a:t>
          </a:r>
        </a:p>
      </dgm:t>
    </dgm:pt>
    <dgm:pt modelId="{09A8A696-0761-499E-A7BF-A61D74DB871C}" type="pres">
      <dgm:prSet presAssocID="{E4216B11-FBB9-49F7-B3CC-5CCD6BE16064}" presName="Name0" presStyleCnt="0">
        <dgm:presLayoutVars>
          <dgm:animLvl val="lvl"/>
          <dgm:resizeHandles val="exact"/>
        </dgm:presLayoutVars>
      </dgm:prSet>
      <dgm:spPr/>
    </dgm:pt>
    <dgm:pt modelId="{1E04BF15-3774-466F-A0DD-59F24F854427}" type="pres">
      <dgm:prSet presAssocID="{7B25C021-CFD4-4730-9EFB-7776F17B3F32}" presName="compositeNode" presStyleCnt="0">
        <dgm:presLayoutVars>
          <dgm:bulletEnabled val="1"/>
        </dgm:presLayoutVars>
      </dgm:prSet>
      <dgm:spPr/>
    </dgm:pt>
    <dgm:pt modelId="{AF97A834-A486-4E35-8C0D-A7AB9FAEBDD8}" type="pres">
      <dgm:prSet presAssocID="{7B25C021-CFD4-4730-9EFB-7776F17B3F32}" presName="bgRect" presStyleLbl="bgAccFollowNode1" presStyleIdx="0" presStyleCnt="3"/>
      <dgm:spPr/>
    </dgm:pt>
    <dgm:pt modelId="{4D7EEC71-7444-416A-8C7E-1AB58E0BDF4F}" type="pres">
      <dgm:prSet presAssocID="{1C2A3A14-1235-49A6-BAEB-B5A44333E976}" presName="sibTransNodeCircle" presStyleLbl="alignNode1" presStyleIdx="0" presStyleCnt="6">
        <dgm:presLayoutVars>
          <dgm:chMax val="0"/>
          <dgm:bulletEnabled/>
        </dgm:presLayoutVars>
      </dgm:prSet>
      <dgm:spPr/>
    </dgm:pt>
    <dgm:pt modelId="{677C6401-7850-4128-AE95-7D9CB2DD9D76}" type="pres">
      <dgm:prSet presAssocID="{7B25C021-CFD4-4730-9EFB-7776F17B3F32}" presName="bottomLine" presStyleLbl="alignNode1" presStyleIdx="1" presStyleCnt="6">
        <dgm:presLayoutVars/>
      </dgm:prSet>
      <dgm:spPr/>
    </dgm:pt>
    <dgm:pt modelId="{9EC673C9-6EEC-41CC-83A6-4D365C1EDD5B}" type="pres">
      <dgm:prSet presAssocID="{7B25C021-CFD4-4730-9EFB-7776F17B3F32}" presName="nodeText" presStyleLbl="bgAccFollowNode1" presStyleIdx="0" presStyleCnt="3">
        <dgm:presLayoutVars>
          <dgm:bulletEnabled val="1"/>
        </dgm:presLayoutVars>
      </dgm:prSet>
      <dgm:spPr/>
    </dgm:pt>
    <dgm:pt modelId="{ACC66FC5-F54D-445D-95F0-4FD5969BF610}" type="pres">
      <dgm:prSet presAssocID="{1C2A3A14-1235-49A6-BAEB-B5A44333E976}" presName="sibTrans" presStyleCnt="0"/>
      <dgm:spPr/>
    </dgm:pt>
    <dgm:pt modelId="{4471FF28-ED6A-4C36-8A7E-0801D348CCE8}" type="pres">
      <dgm:prSet presAssocID="{1CF88E9F-1865-424E-B494-BAE8A556EB3B}" presName="compositeNode" presStyleCnt="0">
        <dgm:presLayoutVars>
          <dgm:bulletEnabled val="1"/>
        </dgm:presLayoutVars>
      </dgm:prSet>
      <dgm:spPr/>
    </dgm:pt>
    <dgm:pt modelId="{A08492B2-EA8D-4166-AAFC-CFB01635B04E}" type="pres">
      <dgm:prSet presAssocID="{1CF88E9F-1865-424E-B494-BAE8A556EB3B}" presName="bgRect" presStyleLbl="bgAccFollowNode1" presStyleIdx="1" presStyleCnt="3"/>
      <dgm:spPr/>
    </dgm:pt>
    <dgm:pt modelId="{E6BD1698-913E-4C3C-8BE8-C099A575BF51}" type="pres">
      <dgm:prSet presAssocID="{852C8874-8EDA-4C4A-99C6-B366CC6EA573}" presName="sibTransNodeCircle" presStyleLbl="alignNode1" presStyleIdx="2" presStyleCnt="6">
        <dgm:presLayoutVars>
          <dgm:chMax val="0"/>
          <dgm:bulletEnabled/>
        </dgm:presLayoutVars>
      </dgm:prSet>
      <dgm:spPr/>
    </dgm:pt>
    <dgm:pt modelId="{6B46B490-FF1D-41AE-A3DF-EE37A59046AD}" type="pres">
      <dgm:prSet presAssocID="{1CF88E9F-1865-424E-B494-BAE8A556EB3B}" presName="bottomLine" presStyleLbl="alignNode1" presStyleIdx="3" presStyleCnt="6">
        <dgm:presLayoutVars/>
      </dgm:prSet>
      <dgm:spPr/>
    </dgm:pt>
    <dgm:pt modelId="{EE34AA09-8C1E-46C9-88C9-0448EA1A75A9}" type="pres">
      <dgm:prSet presAssocID="{1CF88E9F-1865-424E-B494-BAE8A556EB3B}" presName="nodeText" presStyleLbl="bgAccFollowNode1" presStyleIdx="1" presStyleCnt="3">
        <dgm:presLayoutVars>
          <dgm:bulletEnabled val="1"/>
        </dgm:presLayoutVars>
      </dgm:prSet>
      <dgm:spPr/>
    </dgm:pt>
    <dgm:pt modelId="{56D35AC0-0B2F-4AAC-A56B-6831F0865082}" type="pres">
      <dgm:prSet presAssocID="{852C8874-8EDA-4C4A-99C6-B366CC6EA573}" presName="sibTrans" presStyleCnt="0"/>
      <dgm:spPr/>
    </dgm:pt>
    <dgm:pt modelId="{37447A1C-F57F-4B03-B246-A20AB746F976}" type="pres">
      <dgm:prSet presAssocID="{7658AE19-421D-418E-AD76-24588A83E847}" presName="compositeNode" presStyleCnt="0">
        <dgm:presLayoutVars>
          <dgm:bulletEnabled val="1"/>
        </dgm:presLayoutVars>
      </dgm:prSet>
      <dgm:spPr/>
    </dgm:pt>
    <dgm:pt modelId="{DC827D14-3972-4968-ADB2-A3FFCCA680FA}" type="pres">
      <dgm:prSet presAssocID="{7658AE19-421D-418E-AD76-24588A83E847}" presName="bgRect" presStyleLbl="bgAccFollowNode1" presStyleIdx="2" presStyleCnt="3"/>
      <dgm:spPr/>
    </dgm:pt>
    <dgm:pt modelId="{74819620-B53C-46E2-A4AD-70800EE7FC10}" type="pres">
      <dgm:prSet presAssocID="{FA1CE592-81F6-4569-86A9-833F5BD6D148}" presName="sibTransNodeCircle" presStyleLbl="alignNode1" presStyleIdx="4" presStyleCnt="6">
        <dgm:presLayoutVars>
          <dgm:chMax val="0"/>
          <dgm:bulletEnabled/>
        </dgm:presLayoutVars>
      </dgm:prSet>
      <dgm:spPr/>
    </dgm:pt>
    <dgm:pt modelId="{083448D2-30E5-47C5-933A-4BD5C8462012}" type="pres">
      <dgm:prSet presAssocID="{7658AE19-421D-418E-AD76-24588A83E847}" presName="bottomLine" presStyleLbl="alignNode1" presStyleIdx="5" presStyleCnt="6">
        <dgm:presLayoutVars/>
      </dgm:prSet>
      <dgm:spPr/>
    </dgm:pt>
    <dgm:pt modelId="{2CF4BDA1-C839-4F75-91BD-BB1088E2CB26}" type="pres">
      <dgm:prSet presAssocID="{7658AE19-421D-418E-AD76-24588A83E847}" presName="nodeText" presStyleLbl="bgAccFollowNode1" presStyleIdx="2" presStyleCnt="3">
        <dgm:presLayoutVars>
          <dgm:bulletEnabled val="1"/>
        </dgm:presLayoutVars>
      </dgm:prSet>
      <dgm:spPr/>
    </dgm:pt>
  </dgm:ptLst>
  <dgm:cxnLst>
    <dgm:cxn modelId="{6FFF281F-F17F-4010-BB05-89D1295183D7}" type="presOf" srcId="{1C2A3A14-1235-49A6-BAEB-B5A44333E976}" destId="{4D7EEC71-7444-416A-8C7E-1AB58E0BDF4F}" srcOrd="0" destOrd="0" presId="urn:microsoft.com/office/officeart/2016/7/layout/BasicLinearProcessNumbered"/>
    <dgm:cxn modelId="{3CB1F526-F358-44BC-B669-F79051075470}" type="presOf" srcId="{7658AE19-421D-418E-AD76-24588A83E847}" destId="{2CF4BDA1-C839-4F75-91BD-BB1088E2CB26}" srcOrd="1" destOrd="0" presId="urn:microsoft.com/office/officeart/2016/7/layout/BasicLinearProcessNumbered"/>
    <dgm:cxn modelId="{5C8C4946-906A-48CE-8487-354ECD90FAB1}" type="presOf" srcId="{7658AE19-421D-418E-AD76-24588A83E847}" destId="{DC827D14-3972-4968-ADB2-A3FFCCA680FA}" srcOrd="0" destOrd="0" presId="urn:microsoft.com/office/officeart/2016/7/layout/BasicLinearProcessNumbered"/>
    <dgm:cxn modelId="{BA400169-00A6-42A9-888C-FAD618ABEC51}" type="presOf" srcId="{FA1CE592-81F6-4569-86A9-833F5BD6D148}" destId="{74819620-B53C-46E2-A4AD-70800EE7FC10}" srcOrd="0" destOrd="0" presId="urn:microsoft.com/office/officeart/2016/7/layout/BasicLinearProcessNumbered"/>
    <dgm:cxn modelId="{AB30B56F-0821-45E2-B4B0-825345E58341}" srcId="{E4216B11-FBB9-49F7-B3CC-5CCD6BE16064}" destId="{1CF88E9F-1865-424E-B494-BAE8A556EB3B}" srcOrd="1" destOrd="0" parTransId="{AED73FCB-3065-4239-9B0F-5A8EECA29DE1}" sibTransId="{852C8874-8EDA-4C4A-99C6-B366CC6EA573}"/>
    <dgm:cxn modelId="{3623A176-CEFC-427C-A11B-2D3EA0AEB944}" srcId="{E4216B11-FBB9-49F7-B3CC-5CCD6BE16064}" destId="{7658AE19-421D-418E-AD76-24588A83E847}" srcOrd="2" destOrd="0" parTransId="{904B6889-CDC0-4978-9EBE-B767C366CEA0}" sibTransId="{FA1CE592-81F6-4569-86A9-833F5BD6D148}"/>
    <dgm:cxn modelId="{44346778-2023-4087-8652-FED336F33464}" type="presOf" srcId="{7B25C021-CFD4-4730-9EFB-7776F17B3F32}" destId="{9EC673C9-6EEC-41CC-83A6-4D365C1EDD5B}" srcOrd="1" destOrd="0" presId="urn:microsoft.com/office/officeart/2016/7/layout/BasicLinearProcessNumbered"/>
    <dgm:cxn modelId="{A018E77F-827D-4E58-958C-4860245C9EE9}" type="presOf" srcId="{1CF88E9F-1865-424E-B494-BAE8A556EB3B}" destId="{A08492B2-EA8D-4166-AAFC-CFB01635B04E}" srcOrd="0" destOrd="0" presId="urn:microsoft.com/office/officeart/2016/7/layout/BasicLinearProcessNumbered"/>
    <dgm:cxn modelId="{250D5680-16C9-4634-8B9F-9EC3B28864FC}" srcId="{E4216B11-FBB9-49F7-B3CC-5CCD6BE16064}" destId="{7B25C021-CFD4-4730-9EFB-7776F17B3F32}" srcOrd="0" destOrd="0" parTransId="{02EE9AAB-F403-4BEE-B15C-4B4F1B3972C6}" sibTransId="{1C2A3A14-1235-49A6-BAEB-B5A44333E976}"/>
    <dgm:cxn modelId="{73988A80-E5EC-4C1E-842D-2CB660DAA9D3}" type="presOf" srcId="{E4216B11-FBB9-49F7-B3CC-5CCD6BE16064}" destId="{09A8A696-0761-499E-A7BF-A61D74DB871C}" srcOrd="0" destOrd="0" presId="urn:microsoft.com/office/officeart/2016/7/layout/BasicLinearProcessNumbered"/>
    <dgm:cxn modelId="{493ADAAE-966B-4628-B91D-DF6ADC53D1FF}" type="presOf" srcId="{7B25C021-CFD4-4730-9EFB-7776F17B3F32}" destId="{AF97A834-A486-4E35-8C0D-A7AB9FAEBDD8}" srcOrd="0" destOrd="0" presId="urn:microsoft.com/office/officeart/2016/7/layout/BasicLinearProcessNumbered"/>
    <dgm:cxn modelId="{D54DC1DD-4960-4912-B42A-AA85DD2922E3}" type="presOf" srcId="{852C8874-8EDA-4C4A-99C6-B366CC6EA573}" destId="{E6BD1698-913E-4C3C-8BE8-C099A575BF51}" srcOrd="0" destOrd="0" presId="urn:microsoft.com/office/officeart/2016/7/layout/BasicLinearProcessNumbered"/>
    <dgm:cxn modelId="{33226BF9-62DF-4367-8937-E26B47CBCE12}" type="presOf" srcId="{1CF88E9F-1865-424E-B494-BAE8A556EB3B}" destId="{EE34AA09-8C1E-46C9-88C9-0448EA1A75A9}" srcOrd="1" destOrd="0" presId="urn:microsoft.com/office/officeart/2016/7/layout/BasicLinearProcessNumbered"/>
    <dgm:cxn modelId="{65F9A2EA-40F3-4175-9EF1-23BED4233FCB}" type="presParOf" srcId="{09A8A696-0761-499E-A7BF-A61D74DB871C}" destId="{1E04BF15-3774-466F-A0DD-59F24F854427}" srcOrd="0" destOrd="0" presId="urn:microsoft.com/office/officeart/2016/7/layout/BasicLinearProcessNumbered"/>
    <dgm:cxn modelId="{A9AD7B58-986A-4396-B762-8F6DFCA299F0}" type="presParOf" srcId="{1E04BF15-3774-466F-A0DD-59F24F854427}" destId="{AF97A834-A486-4E35-8C0D-A7AB9FAEBDD8}" srcOrd="0" destOrd="0" presId="urn:microsoft.com/office/officeart/2016/7/layout/BasicLinearProcessNumbered"/>
    <dgm:cxn modelId="{F180DCF7-12E1-470C-9179-EC3A59F0A43A}" type="presParOf" srcId="{1E04BF15-3774-466F-A0DD-59F24F854427}" destId="{4D7EEC71-7444-416A-8C7E-1AB58E0BDF4F}" srcOrd="1" destOrd="0" presId="urn:microsoft.com/office/officeart/2016/7/layout/BasicLinearProcessNumbered"/>
    <dgm:cxn modelId="{7BCB1B97-203A-4195-A131-9DC8CCEAC912}" type="presParOf" srcId="{1E04BF15-3774-466F-A0DD-59F24F854427}" destId="{677C6401-7850-4128-AE95-7D9CB2DD9D76}" srcOrd="2" destOrd="0" presId="urn:microsoft.com/office/officeart/2016/7/layout/BasicLinearProcessNumbered"/>
    <dgm:cxn modelId="{07E7985D-A213-4C02-A796-9EB9C8705CA4}" type="presParOf" srcId="{1E04BF15-3774-466F-A0DD-59F24F854427}" destId="{9EC673C9-6EEC-41CC-83A6-4D365C1EDD5B}" srcOrd="3" destOrd="0" presId="urn:microsoft.com/office/officeart/2016/7/layout/BasicLinearProcessNumbered"/>
    <dgm:cxn modelId="{0043C5D6-A1AB-4904-9458-4B4AC93E9FF2}" type="presParOf" srcId="{09A8A696-0761-499E-A7BF-A61D74DB871C}" destId="{ACC66FC5-F54D-445D-95F0-4FD5969BF610}" srcOrd="1" destOrd="0" presId="urn:microsoft.com/office/officeart/2016/7/layout/BasicLinearProcessNumbered"/>
    <dgm:cxn modelId="{E9E0CC42-D922-47D6-898E-CE109AC04444}" type="presParOf" srcId="{09A8A696-0761-499E-A7BF-A61D74DB871C}" destId="{4471FF28-ED6A-4C36-8A7E-0801D348CCE8}" srcOrd="2" destOrd="0" presId="urn:microsoft.com/office/officeart/2016/7/layout/BasicLinearProcessNumbered"/>
    <dgm:cxn modelId="{EF53C919-26E3-43F7-8986-DA48526B17CE}" type="presParOf" srcId="{4471FF28-ED6A-4C36-8A7E-0801D348CCE8}" destId="{A08492B2-EA8D-4166-AAFC-CFB01635B04E}" srcOrd="0" destOrd="0" presId="urn:microsoft.com/office/officeart/2016/7/layout/BasicLinearProcessNumbered"/>
    <dgm:cxn modelId="{44C60B79-55BA-411F-AEE8-D5914869BF16}" type="presParOf" srcId="{4471FF28-ED6A-4C36-8A7E-0801D348CCE8}" destId="{E6BD1698-913E-4C3C-8BE8-C099A575BF51}" srcOrd="1" destOrd="0" presId="urn:microsoft.com/office/officeart/2016/7/layout/BasicLinearProcessNumbered"/>
    <dgm:cxn modelId="{D09ACCFD-A1D1-4EF7-9012-BC71A437F1C6}" type="presParOf" srcId="{4471FF28-ED6A-4C36-8A7E-0801D348CCE8}" destId="{6B46B490-FF1D-41AE-A3DF-EE37A59046AD}" srcOrd="2" destOrd="0" presId="urn:microsoft.com/office/officeart/2016/7/layout/BasicLinearProcessNumbered"/>
    <dgm:cxn modelId="{4A042290-0685-4897-BA45-21FFCF3F11E1}" type="presParOf" srcId="{4471FF28-ED6A-4C36-8A7E-0801D348CCE8}" destId="{EE34AA09-8C1E-46C9-88C9-0448EA1A75A9}" srcOrd="3" destOrd="0" presId="urn:microsoft.com/office/officeart/2016/7/layout/BasicLinearProcessNumbered"/>
    <dgm:cxn modelId="{D4262428-8573-4AD7-8073-2826DFB38C91}" type="presParOf" srcId="{09A8A696-0761-499E-A7BF-A61D74DB871C}" destId="{56D35AC0-0B2F-4AAC-A56B-6831F0865082}" srcOrd="3" destOrd="0" presId="urn:microsoft.com/office/officeart/2016/7/layout/BasicLinearProcessNumbered"/>
    <dgm:cxn modelId="{31B31128-F12D-429E-8AF2-7BEBD48A23A1}" type="presParOf" srcId="{09A8A696-0761-499E-A7BF-A61D74DB871C}" destId="{37447A1C-F57F-4B03-B246-A20AB746F976}" srcOrd="4" destOrd="0" presId="urn:microsoft.com/office/officeart/2016/7/layout/BasicLinearProcessNumbered"/>
    <dgm:cxn modelId="{973072D5-98F7-4772-8A8A-31DC8E00FC65}" type="presParOf" srcId="{37447A1C-F57F-4B03-B246-A20AB746F976}" destId="{DC827D14-3972-4968-ADB2-A3FFCCA680FA}" srcOrd="0" destOrd="0" presId="urn:microsoft.com/office/officeart/2016/7/layout/BasicLinearProcessNumbered"/>
    <dgm:cxn modelId="{91B9CF66-B725-47E0-8C86-2C268B728413}" type="presParOf" srcId="{37447A1C-F57F-4B03-B246-A20AB746F976}" destId="{74819620-B53C-46E2-A4AD-70800EE7FC10}" srcOrd="1" destOrd="0" presId="urn:microsoft.com/office/officeart/2016/7/layout/BasicLinearProcessNumbered"/>
    <dgm:cxn modelId="{3F1A080B-3889-4A7E-B579-75D98DB4EE0A}" type="presParOf" srcId="{37447A1C-F57F-4B03-B246-A20AB746F976}" destId="{083448D2-30E5-47C5-933A-4BD5C8462012}" srcOrd="2" destOrd="0" presId="urn:microsoft.com/office/officeart/2016/7/layout/BasicLinearProcessNumbered"/>
    <dgm:cxn modelId="{B04091D7-7EE1-4C2E-88F5-317A2186BA79}" type="presParOf" srcId="{37447A1C-F57F-4B03-B246-A20AB746F976}" destId="{2CF4BDA1-C839-4F75-91BD-BB1088E2CB26}"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1B5BC2-2CBF-4C39-8BE4-96B7F63A43A8}"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E45645E7-6818-42CE-A11D-63BB625E28BD}">
      <dgm:prSet/>
      <dgm:spPr/>
      <dgm:t>
        <a:bodyPr/>
        <a:lstStyle/>
        <a:p>
          <a:pPr>
            <a:defRPr cap="all"/>
          </a:pPr>
          <a:r>
            <a:rPr lang="en-US" dirty="0">
              <a:solidFill>
                <a:schemeClr val="accent2">
                  <a:lumMod val="50000"/>
                </a:schemeClr>
              </a:solidFill>
            </a:rPr>
            <a:t>Medicine is steeped in hierarchy and inequity.</a:t>
          </a:r>
        </a:p>
      </dgm:t>
    </dgm:pt>
    <dgm:pt modelId="{6773CE9D-3F47-4EEA-B040-DA95AE6370BB}" type="parTrans" cxnId="{94099D82-8C6D-4C7D-A326-23EE037B174D}">
      <dgm:prSet/>
      <dgm:spPr/>
      <dgm:t>
        <a:bodyPr/>
        <a:lstStyle/>
        <a:p>
          <a:endParaRPr lang="en-US"/>
        </a:p>
      </dgm:t>
    </dgm:pt>
    <dgm:pt modelId="{6DEBCD92-062A-4364-9684-93E302ADEC4D}" type="sibTrans" cxnId="{94099D82-8C6D-4C7D-A326-23EE037B174D}">
      <dgm:prSet/>
      <dgm:spPr/>
      <dgm:t>
        <a:bodyPr/>
        <a:lstStyle/>
        <a:p>
          <a:endParaRPr lang="en-US"/>
        </a:p>
      </dgm:t>
    </dgm:pt>
    <dgm:pt modelId="{C33A2380-8CC0-4576-93A8-F3CB4DF5BA67}">
      <dgm:prSet/>
      <dgm:spPr/>
      <dgm:t>
        <a:bodyPr/>
        <a:lstStyle/>
        <a:p>
          <a:pPr>
            <a:defRPr cap="all"/>
          </a:pPr>
          <a:r>
            <a:rPr lang="en-US" dirty="0">
              <a:solidFill>
                <a:schemeClr val="accent3">
                  <a:lumMod val="50000"/>
                </a:schemeClr>
              </a:solidFill>
            </a:rPr>
            <a:t>We are challenged to bring people together across disciplines.</a:t>
          </a:r>
        </a:p>
      </dgm:t>
    </dgm:pt>
    <dgm:pt modelId="{C9C3D7B9-E106-4341-A4DD-36DB62BD28BB}" type="parTrans" cxnId="{F58DD92B-1DAD-438A-8A6F-4B1CB688C613}">
      <dgm:prSet/>
      <dgm:spPr/>
      <dgm:t>
        <a:bodyPr/>
        <a:lstStyle/>
        <a:p>
          <a:endParaRPr lang="en-US"/>
        </a:p>
      </dgm:t>
    </dgm:pt>
    <dgm:pt modelId="{E901E0F4-7D7F-4915-91EF-CE2B8A859187}" type="sibTrans" cxnId="{F58DD92B-1DAD-438A-8A6F-4B1CB688C613}">
      <dgm:prSet/>
      <dgm:spPr/>
      <dgm:t>
        <a:bodyPr/>
        <a:lstStyle/>
        <a:p>
          <a:endParaRPr lang="en-US"/>
        </a:p>
      </dgm:t>
    </dgm:pt>
    <dgm:pt modelId="{24C7C0DD-5599-4B11-B1F2-B492C21A828C}">
      <dgm:prSet/>
      <dgm:spPr/>
      <dgm:t>
        <a:bodyPr/>
        <a:lstStyle/>
        <a:p>
          <a:pPr>
            <a:defRPr cap="all"/>
          </a:pPr>
          <a:r>
            <a:rPr lang="en-US" dirty="0"/>
            <a:t>Trust, vulnerability and psychological safety are core.</a:t>
          </a:r>
        </a:p>
      </dgm:t>
    </dgm:pt>
    <dgm:pt modelId="{30E10138-E23F-4496-B723-C0D1A6A6FEDF}" type="parTrans" cxnId="{E55214EF-9E78-40EC-9AB6-80E2D8039EDD}">
      <dgm:prSet/>
      <dgm:spPr/>
      <dgm:t>
        <a:bodyPr/>
        <a:lstStyle/>
        <a:p>
          <a:endParaRPr lang="en-US"/>
        </a:p>
      </dgm:t>
    </dgm:pt>
    <dgm:pt modelId="{39BF0214-AA67-4BCA-B6D7-989A7E16079A}" type="sibTrans" cxnId="{E55214EF-9E78-40EC-9AB6-80E2D8039EDD}">
      <dgm:prSet/>
      <dgm:spPr/>
      <dgm:t>
        <a:bodyPr/>
        <a:lstStyle/>
        <a:p>
          <a:endParaRPr lang="en-US"/>
        </a:p>
      </dgm:t>
    </dgm:pt>
    <dgm:pt modelId="{EF958332-AF6C-4D18-87BC-BFB556376897}">
      <dgm:prSet/>
      <dgm:spPr/>
      <dgm:t>
        <a:bodyPr/>
        <a:lstStyle/>
        <a:p>
          <a:pPr>
            <a:defRPr cap="all"/>
          </a:pPr>
          <a:r>
            <a:rPr lang="en-US"/>
            <a:t>Fostering inclusivity can help get through biases and blind spots.</a:t>
          </a:r>
        </a:p>
      </dgm:t>
    </dgm:pt>
    <dgm:pt modelId="{C25085F7-6BDA-4026-9BD2-477E94E7D72C}" type="parTrans" cxnId="{10146D03-C6DE-4DB6-8E9A-0592C61A1AA5}">
      <dgm:prSet/>
      <dgm:spPr/>
      <dgm:t>
        <a:bodyPr/>
        <a:lstStyle/>
        <a:p>
          <a:endParaRPr lang="en-US"/>
        </a:p>
      </dgm:t>
    </dgm:pt>
    <dgm:pt modelId="{1F2CD117-93D5-4532-98CC-5B14AEBC9332}" type="sibTrans" cxnId="{10146D03-C6DE-4DB6-8E9A-0592C61A1AA5}">
      <dgm:prSet/>
      <dgm:spPr/>
      <dgm:t>
        <a:bodyPr/>
        <a:lstStyle/>
        <a:p>
          <a:endParaRPr lang="en-US"/>
        </a:p>
      </dgm:t>
    </dgm:pt>
    <dgm:pt modelId="{30507807-E140-4FEB-9F05-756731187ED1}">
      <dgm:prSet/>
      <dgm:spPr/>
      <dgm:t>
        <a:bodyPr/>
        <a:lstStyle/>
        <a:p>
          <a:pPr>
            <a:defRPr cap="all"/>
          </a:pPr>
          <a:r>
            <a:rPr lang="en-US"/>
            <a:t>Goal:  develop equitable ways of working that maximize everyone’s skills and talents.</a:t>
          </a:r>
        </a:p>
      </dgm:t>
    </dgm:pt>
    <dgm:pt modelId="{98E715DD-AEAD-4974-8FBF-E7A376EB5BB0}" type="parTrans" cxnId="{668ABE9A-DC6F-4FB4-972E-343AC4C3E3DE}">
      <dgm:prSet/>
      <dgm:spPr/>
      <dgm:t>
        <a:bodyPr/>
        <a:lstStyle/>
        <a:p>
          <a:endParaRPr lang="en-US"/>
        </a:p>
      </dgm:t>
    </dgm:pt>
    <dgm:pt modelId="{275CE8B1-0220-4FD1-98D6-AF3EF723FCF2}" type="sibTrans" cxnId="{668ABE9A-DC6F-4FB4-972E-343AC4C3E3DE}">
      <dgm:prSet/>
      <dgm:spPr/>
      <dgm:t>
        <a:bodyPr/>
        <a:lstStyle/>
        <a:p>
          <a:endParaRPr lang="en-US"/>
        </a:p>
      </dgm:t>
    </dgm:pt>
    <dgm:pt modelId="{3A5E5927-F6E2-4F10-9AF2-0AF8DF5939F5}" type="pres">
      <dgm:prSet presAssocID="{4C1B5BC2-2CBF-4C39-8BE4-96B7F63A43A8}" presName="root" presStyleCnt="0">
        <dgm:presLayoutVars>
          <dgm:dir/>
          <dgm:resizeHandles val="exact"/>
        </dgm:presLayoutVars>
      </dgm:prSet>
      <dgm:spPr/>
    </dgm:pt>
    <dgm:pt modelId="{2AF9CB56-1BC8-471F-99F5-1C70D2A86DBA}" type="pres">
      <dgm:prSet presAssocID="{E45645E7-6818-42CE-A11D-63BB625E28BD}" presName="compNode" presStyleCnt="0"/>
      <dgm:spPr/>
    </dgm:pt>
    <dgm:pt modelId="{10046B12-68A0-4A14-B3C9-53175E29052C}" type="pres">
      <dgm:prSet presAssocID="{E45645E7-6818-42CE-A11D-63BB625E28BD}" presName="iconBgRect" presStyleLbl="bgShp" presStyleIdx="0" presStyleCnt="5"/>
      <dgm:spPr/>
    </dgm:pt>
    <dgm:pt modelId="{96EB0F89-3EBB-496F-BDC5-05393862CBAD}" type="pres">
      <dgm:prSet presAssocID="{E45645E7-6818-42CE-A11D-63BB625E28B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08C85574-043A-4EFB-90EF-E992EA0A5D6C}" type="pres">
      <dgm:prSet presAssocID="{E45645E7-6818-42CE-A11D-63BB625E28BD}" presName="spaceRect" presStyleCnt="0"/>
      <dgm:spPr/>
    </dgm:pt>
    <dgm:pt modelId="{72725D93-B291-4A2D-BB98-26CA1E349395}" type="pres">
      <dgm:prSet presAssocID="{E45645E7-6818-42CE-A11D-63BB625E28BD}" presName="textRect" presStyleLbl="revTx" presStyleIdx="0" presStyleCnt="5">
        <dgm:presLayoutVars>
          <dgm:chMax val="1"/>
          <dgm:chPref val="1"/>
        </dgm:presLayoutVars>
      </dgm:prSet>
      <dgm:spPr/>
    </dgm:pt>
    <dgm:pt modelId="{F4D39B26-6380-4167-A55A-ACDA77EB84FB}" type="pres">
      <dgm:prSet presAssocID="{6DEBCD92-062A-4364-9684-93E302ADEC4D}" presName="sibTrans" presStyleCnt="0"/>
      <dgm:spPr/>
    </dgm:pt>
    <dgm:pt modelId="{A7F5F554-DEC2-4B2E-8E03-05DF6BC7BE85}" type="pres">
      <dgm:prSet presAssocID="{C33A2380-8CC0-4576-93A8-F3CB4DF5BA67}" presName="compNode" presStyleCnt="0"/>
      <dgm:spPr/>
    </dgm:pt>
    <dgm:pt modelId="{2BBE35E7-F665-4839-9118-F3FEFAAF708B}" type="pres">
      <dgm:prSet presAssocID="{C33A2380-8CC0-4576-93A8-F3CB4DF5BA67}" presName="iconBgRect" presStyleLbl="bgShp" presStyleIdx="1" presStyleCnt="5"/>
      <dgm:spPr/>
    </dgm:pt>
    <dgm:pt modelId="{A549EAC4-877A-43FE-AAE4-39735C25951F}" type="pres">
      <dgm:prSet presAssocID="{C33A2380-8CC0-4576-93A8-F3CB4DF5BA6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1E6B7467-806E-4446-AA2F-AF78A7C03205}" type="pres">
      <dgm:prSet presAssocID="{C33A2380-8CC0-4576-93A8-F3CB4DF5BA67}" presName="spaceRect" presStyleCnt="0"/>
      <dgm:spPr/>
    </dgm:pt>
    <dgm:pt modelId="{6A2C5D02-5622-4104-932B-027EC6501040}" type="pres">
      <dgm:prSet presAssocID="{C33A2380-8CC0-4576-93A8-F3CB4DF5BA67}" presName="textRect" presStyleLbl="revTx" presStyleIdx="1" presStyleCnt="5">
        <dgm:presLayoutVars>
          <dgm:chMax val="1"/>
          <dgm:chPref val="1"/>
        </dgm:presLayoutVars>
      </dgm:prSet>
      <dgm:spPr/>
    </dgm:pt>
    <dgm:pt modelId="{BB82E53F-5B22-4A0E-8AD5-0CC83DFCB4BA}" type="pres">
      <dgm:prSet presAssocID="{E901E0F4-7D7F-4915-91EF-CE2B8A859187}" presName="sibTrans" presStyleCnt="0"/>
      <dgm:spPr/>
    </dgm:pt>
    <dgm:pt modelId="{759783C0-51D4-4C52-9647-8A9C027F28DC}" type="pres">
      <dgm:prSet presAssocID="{24C7C0DD-5599-4B11-B1F2-B492C21A828C}" presName="compNode" presStyleCnt="0"/>
      <dgm:spPr/>
    </dgm:pt>
    <dgm:pt modelId="{6AD3C47F-4F85-4EAE-A09D-CDE46DFDEF5A}" type="pres">
      <dgm:prSet presAssocID="{24C7C0DD-5599-4B11-B1F2-B492C21A828C}" presName="iconBgRect" presStyleLbl="bgShp" presStyleIdx="2" presStyleCnt="5"/>
      <dgm:spPr/>
    </dgm:pt>
    <dgm:pt modelId="{96FF4463-12AC-49D1-BC43-27FD542CC2BE}" type="pres">
      <dgm:prSet presAssocID="{24C7C0DD-5599-4B11-B1F2-B492C21A828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nyon scene"/>
        </a:ext>
      </dgm:extLst>
    </dgm:pt>
    <dgm:pt modelId="{680D7BEC-FD0B-4687-98AD-EFDAD2EE0123}" type="pres">
      <dgm:prSet presAssocID="{24C7C0DD-5599-4B11-B1F2-B492C21A828C}" presName="spaceRect" presStyleCnt="0"/>
      <dgm:spPr/>
    </dgm:pt>
    <dgm:pt modelId="{A83C0FD9-5634-4A47-9D2E-FCC5E929C935}" type="pres">
      <dgm:prSet presAssocID="{24C7C0DD-5599-4B11-B1F2-B492C21A828C}" presName="textRect" presStyleLbl="revTx" presStyleIdx="2" presStyleCnt="5">
        <dgm:presLayoutVars>
          <dgm:chMax val="1"/>
          <dgm:chPref val="1"/>
        </dgm:presLayoutVars>
      </dgm:prSet>
      <dgm:spPr/>
    </dgm:pt>
    <dgm:pt modelId="{2D6937BB-27B7-4FF6-81A7-E35CD2CF445F}" type="pres">
      <dgm:prSet presAssocID="{39BF0214-AA67-4BCA-B6D7-989A7E16079A}" presName="sibTrans" presStyleCnt="0"/>
      <dgm:spPr/>
    </dgm:pt>
    <dgm:pt modelId="{4D6833B8-036A-4652-A0D3-49503BB946CF}" type="pres">
      <dgm:prSet presAssocID="{EF958332-AF6C-4D18-87BC-BFB556376897}" presName="compNode" presStyleCnt="0"/>
      <dgm:spPr/>
    </dgm:pt>
    <dgm:pt modelId="{8D73CD48-537F-4FD7-8D9F-2A7EAE3EB7C3}" type="pres">
      <dgm:prSet presAssocID="{EF958332-AF6C-4D18-87BC-BFB556376897}" presName="iconBgRect" presStyleLbl="bgShp" presStyleIdx="3" presStyleCnt="5"/>
      <dgm:spPr/>
    </dgm:pt>
    <dgm:pt modelId="{07BAC0BC-15B9-49AC-A8DF-485FF329A46B}" type="pres">
      <dgm:prSet presAssocID="{EF958332-AF6C-4D18-87BC-BFB55637689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ustomer Review"/>
        </a:ext>
      </dgm:extLst>
    </dgm:pt>
    <dgm:pt modelId="{4AE304F1-767D-422C-B9D8-8A76CEAE12E8}" type="pres">
      <dgm:prSet presAssocID="{EF958332-AF6C-4D18-87BC-BFB556376897}" presName="spaceRect" presStyleCnt="0"/>
      <dgm:spPr/>
    </dgm:pt>
    <dgm:pt modelId="{DFA4873D-F815-490E-B807-52E1AE88B590}" type="pres">
      <dgm:prSet presAssocID="{EF958332-AF6C-4D18-87BC-BFB556376897}" presName="textRect" presStyleLbl="revTx" presStyleIdx="3" presStyleCnt="5">
        <dgm:presLayoutVars>
          <dgm:chMax val="1"/>
          <dgm:chPref val="1"/>
        </dgm:presLayoutVars>
      </dgm:prSet>
      <dgm:spPr/>
    </dgm:pt>
    <dgm:pt modelId="{7AF9A75D-DDF7-40BF-B253-BED446486AD8}" type="pres">
      <dgm:prSet presAssocID="{1F2CD117-93D5-4532-98CC-5B14AEBC9332}" presName="sibTrans" presStyleCnt="0"/>
      <dgm:spPr/>
    </dgm:pt>
    <dgm:pt modelId="{186FE6C4-8112-4B9B-8BB9-43AE77BEE778}" type="pres">
      <dgm:prSet presAssocID="{30507807-E140-4FEB-9F05-756731187ED1}" presName="compNode" presStyleCnt="0"/>
      <dgm:spPr/>
    </dgm:pt>
    <dgm:pt modelId="{7E5740C3-FE5F-43BE-8486-330BCF3A864D}" type="pres">
      <dgm:prSet presAssocID="{30507807-E140-4FEB-9F05-756731187ED1}" presName="iconBgRect" presStyleLbl="bgShp" presStyleIdx="4" presStyleCnt="5"/>
      <dgm:spPr/>
    </dgm:pt>
    <dgm:pt modelId="{C221932F-7CA6-4786-8530-D4263163F2A8}" type="pres">
      <dgm:prSet presAssocID="{30507807-E140-4FEB-9F05-756731187ED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Success"/>
        </a:ext>
      </dgm:extLst>
    </dgm:pt>
    <dgm:pt modelId="{0176C317-785A-4B81-9B0B-98EDF0629890}" type="pres">
      <dgm:prSet presAssocID="{30507807-E140-4FEB-9F05-756731187ED1}" presName="spaceRect" presStyleCnt="0"/>
      <dgm:spPr/>
    </dgm:pt>
    <dgm:pt modelId="{9393DB68-63CA-4891-8C64-AA8FC1286909}" type="pres">
      <dgm:prSet presAssocID="{30507807-E140-4FEB-9F05-756731187ED1}" presName="textRect" presStyleLbl="revTx" presStyleIdx="4" presStyleCnt="5">
        <dgm:presLayoutVars>
          <dgm:chMax val="1"/>
          <dgm:chPref val="1"/>
        </dgm:presLayoutVars>
      </dgm:prSet>
      <dgm:spPr/>
    </dgm:pt>
  </dgm:ptLst>
  <dgm:cxnLst>
    <dgm:cxn modelId="{10146D03-C6DE-4DB6-8E9A-0592C61A1AA5}" srcId="{4C1B5BC2-2CBF-4C39-8BE4-96B7F63A43A8}" destId="{EF958332-AF6C-4D18-87BC-BFB556376897}" srcOrd="3" destOrd="0" parTransId="{C25085F7-6BDA-4026-9BD2-477E94E7D72C}" sibTransId="{1F2CD117-93D5-4532-98CC-5B14AEBC9332}"/>
    <dgm:cxn modelId="{D5B3F305-6C6F-4E44-8298-A0604CE74C69}" type="presOf" srcId="{4C1B5BC2-2CBF-4C39-8BE4-96B7F63A43A8}" destId="{3A5E5927-F6E2-4F10-9AF2-0AF8DF5939F5}" srcOrd="0" destOrd="0" presId="urn:microsoft.com/office/officeart/2018/5/layout/IconCircleLabelList"/>
    <dgm:cxn modelId="{F58DD92B-1DAD-438A-8A6F-4B1CB688C613}" srcId="{4C1B5BC2-2CBF-4C39-8BE4-96B7F63A43A8}" destId="{C33A2380-8CC0-4576-93A8-F3CB4DF5BA67}" srcOrd="1" destOrd="0" parTransId="{C9C3D7B9-E106-4341-A4DD-36DB62BD28BB}" sibTransId="{E901E0F4-7D7F-4915-91EF-CE2B8A859187}"/>
    <dgm:cxn modelId="{076AF62D-3E29-4921-9C0A-3DD7FD761FAE}" type="presOf" srcId="{24C7C0DD-5599-4B11-B1F2-B492C21A828C}" destId="{A83C0FD9-5634-4A47-9D2E-FCC5E929C935}" srcOrd="0" destOrd="0" presId="urn:microsoft.com/office/officeart/2018/5/layout/IconCircleLabelList"/>
    <dgm:cxn modelId="{94099D82-8C6D-4C7D-A326-23EE037B174D}" srcId="{4C1B5BC2-2CBF-4C39-8BE4-96B7F63A43A8}" destId="{E45645E7-6818-42CE-A11D-63BB625E28BD}" srcOrd="0" destOrd="0" parTransId="{6773CE9D-3F47-4EEA-B040-DA95AE6370BB}" sibTransId="{6DEBCD92-062A-4364-9684-93E302ADEC4D}"/>
    <dgm:cxn modelId="{E68F9B92-F8AD-495C-AE27-2D18ADBB8ED3}" type="presOf" srcId="{EF958332-AF6C-4D18-87BC-BFB556376897}" destId="{DFA4873D-F815-490E-B807-52E1AE88B590}" srcOrd="0" destOrd="0" presId="urn:microsoft.com/office/officeart/2018/5/layout/IconCircleLabelList"/>
    <dgm:cxn modelId="{668ABE9A-DC6F-4FB4-972E-343AC4C3E3DE}" srcId="{4C1B5BC2-2CBF-4C39-8BE4-96B7F63A43A8}" destId="{30507807-E140-4FEB-9F05-756731187ED1}" srcOrd="4" destOrd="0" parTransId="{98E715DD-AEAD-4974-8FBF-E7A376EB5BB0}" sibTransId="{275CE8B1-0220-4FD1-98D6-AF3EF723FCF2}"/>
    <dgm:cxn modelId="{ED5316B0-B9B6-4A46-B4FF-C22B4FF2E7DA}" type="presOf" srcId="{C33A2380-8CC0-4576-93A8-F3CB4DF5BA67}" destId="{6A2C5D02-5622-4104-932B-027EC6501040}" srcOrd="0" destOrd="0" presId="urn:microsoft.com/office/officeart/2018/5/layout/IconCircleLabelList"/>
    <dgm:cxn modelId="{621C35B3-1119-45C5-8007-40B35A1D88DA}" type="presOf" srcId="{E45645E7-6818-42CE-A11D-63BB625E28BD}" destId="{72725D93-B291-4A2D-BB98-26CA1E349395}" srcOrd="0" destOrd="0" presId="urn:microsoft.com/office/officeart/2018/5/layout/IconCircleLabelList"/>
    <dgm:cxn modelId="{2CAEDEC2-A006-4FE1-96D8-7C4291BEFF92}" type="presOf" srcId="{30507807-E140-4FEB-9F05-756731187ED1}" destId="{9393DB68-63CA-4891-8C64-AA8FC1286909}" srcOrd="0" destOrd="0" presId="urn:microsoft.com/office/officeart/2018/5/layout/IconCircleLabelList"/>
    <dgm:cxn modelId="{E55214EF-9E78-40EC-9AB6-80E2D8039EDD}" srcId="{4C1B5BC2-2CBF-4C39-8BE4-96B7F63A43A8}" destId="{24C7C0DD-5599-4B11-B1F2-B492C21A828C}" srcOrd="2" destOrd="0" parTransId="{30E10138-E23F-4496-B723-C0D1A6A6FEDF}" sibTransId="{39BF0214-AA67-4BCA-B6D7-989A7E16079A}"/>
    <dgm:cxn modelId="{CA640E3A-0956-4796-A21F-23D9A8E22C8C}" type="presParOf" srcId="{3A5E5927-F6E2-4F10-9AF2-0AF8DF5939F5}" destId="{2AF9CB56-1BC8-471F-99F5-1C70D2A86DBA}" srcOrd="0" destOrd="0" presId="urn:microsoft.com/office/officeart/2018/5/layout/IconCircleLabelList"/>
    <dgm:cxn modelId="{F98CF51B-6FAE-4331-8F0B-393277E9FE77}" type="presParOf" srcId="{2AF9CB56-1BC8-471F-99F5-1C70D2A86DBA}" destId="{10046B12-68A0-4A14-B3C9-53175E29052C}" srcOrd="0" destOrd="0" presId="urn:microsoft.com/office/officeart/2018/5/layout/IconCircleLabelList"/>
    <dgm:cxn modelId="{636F0BFC-A367-4316-8941-A22D86899F06}" type="presParOf" srcId="{2AF9CB56-1BC8-471F-99F5-1C70D2A86DBA}" destId="{96EB0F89-3EBB-496F-BDC5-05393862CBAD}" srcOrd="1" destOrd="0" presId="urn:microsoft.com/office/officeart/2018/5/layout/IconCircleLabelList"/>
    <dgm:cxn modelId="{14522DF1-0D80-4B68-B6DC-9D0CAF88FF1E}" type="presParOf" srcId="{2AF9CB56-1BC8-471F-99F5-1C70D2A86DBA}" destId="{08C85574-043A-4EFB-90EF-E992EA0A5D6C}" srcOrd="2" destOrd="0" presId="urn:microsoft.com/office/officeart/2018/5/layout/IconCircleLabelList"/>
    <dgm:cxn modelId="{43350C18-4911-4F18-A8A6-8067278384CD}" type="presParOf" srcId="{2AF9CB56-1BC8-471F-99F5-1C70D2A86DBA}" destId="{72725D93-B291-4A2D-BB98-26CA1E349395}" srcOrd="3" destOrd="0" presId="urn:microsoft.com/office/officeart/2018/5/layout/IconCircleLabelList"/>
    <dgm:cxn modelId="{F319F09B-AD8F-48F7-9387-BB2C22EB898F}" type="presParOf" srcId="{3A5E5927-F6E2-4F10-9AF2-0AF8DF5939F5}" destId="{F4D39B26-6380-4167-A55A-ACDA77EB84FB}" srcOrd="1" destOrd="0" presId="urn:microsoft.com/office/officeart/2018/5/layout/IconCircleLabelList"/>
    <dgm:cxn modelId="{A034F409-FFF5-4EC0-AE01-662D470F2856}" type="presParOf" srcId="{3A5E5927-F6E2-4F10-9AF2-0AF8DF5939F5}" destId="{A7F5F554-DEC2-4B2E-8E03-05DF6BC7BE85}" srcOrd="2" destOrd="0" presId="urn:microsoft.com/office/officeart/2018/5/layout/IconCircleLabelList"/>
    <dgm:cxn modelId="{E4DECE7C-79F5-4FE3-BC9A-43233A59C135}" type="presParOf" srcId="{A7F5F554-DEC2-4B2E-8E03-05DF6BC7BE85}" destId="{2BBE35E7-F665-4839-9118-F3FEFAAF708B}" srcOrd="0" destOrd="0" presId="urn:microsoft.com/office/officeart/2018/5/layout/IconCircleLabelList"/>
    <dgm:cxn modelId="{29C1CF8C-CAF9-478B-A7DA-3F8C0CEDEBCA}" type="presParOf" srcId="{A7F5F554-DEC2-4B2E-8E03-05DF6BC7BE85}" destId="{A549EAC4-877A-43FE-AAE4-39735C25951F}" srcOrd="1" destOrd="0" presId="urn:microsoft.com/office/officeart/2018/5/layout/IconCircleLabelList"/>
    <dgm:cxn modelId="{50583B85-8CFE-4964-A9DC-3F3C71CC3C18}" type="presParOf" srcId="{A7F5F554-DEC2-4B2E-8E03-05DF6BC7BE85}" destId="{1E6B7467-806E-4446-AA2F-AF78A7C03205}" srcOrd="2" destOrd="0" presId="urn:microsoft.com/office/officeart/2018/5/layout/IconCircleLabelList"/>
    <dgm:cxn modelId="{D911A596-258B-4651-80E3-377BE989EA91}" type="presParOf" srcId="{A7F5F554-DEC2-4B2E-8E03-05DF6BC7BE85}" destId="{6A2C5D02-5622-4104-932B-027EC6501040}" srcOrd="3" destOrd="0" presId="urn:microsoft.com/office/officeart/2018/5/layout/IconCircleLabelList"/>
    <dgm:cxn modelId="{6D20A597-F574-4767-9196-92C9F3A19583}" type="presParOf" srcId="{3A5E5927-F6E2-4F10-9AF2-0AF8DF5939F5}" destId="{BB82E53F-5B22-4A0E-8AD5-0CC83DFCB4BA}" srcOrd="3" destOrd="0" presId="urn:microsoft.com/office/officeart/2018/5/layout/IconCircleLabelList"/>
    <dgm:cxn modelId="{2F85DFF4-E78C-49E7-B4CD-67041100E118}" type="presParOf" srcId="{3A5E5927-F6E2-4F10-9AF2-0AF8DF5939F5}" destId="{759783C0-51D4-4C52-9647-8A9C027F28DC}" srcOrd="4" destOrd="0" presId="urn:microsoft.com/office/officeart/2018/5/layout/IconCircleLabelList"/>
    <dgm:cxn modelId="{2BC8D2F8-94AE-4DA3-AB1B-B93EAFAE1734}" type="presParOf" srcId="{759783C0-51D4-4C52-9647-8A9C027F28DC}" destId="{6AD3C47F-4F85-4EAE-A09D-CDE46DFDEF5A}" srcOrd="0" destOrd="0" presId="urn:microsoft.com/office/officeart/2018/5/layout/IconCircleLabelList"/>
    <dgm:cxn modelId="{DFE0ADA0-4734-456E-B9DD-B9D363EE5AF2}" type="presParOf" srcId="{759783C0-51D4-4C52-9647-8A9C027F28DC}" destId="{96FF4463-12AC-49D1-BC43-27FD542CC2BE}" srcOrd="1" destOrd="0" presId="urn:microsoft.com/office/officeart/2018/5/layout/IconCircleLabelList"/>
    <dgm:cxn modelId="{DE769C5E-3A9F-47CF-9566-CFBE842DE518}" type="presParOf" srcId="{759783C0-51D4-4C52-9647-8A9C027F28DC}" destId="{680D7BEC-FD0B-4687-98AD-EFDAD2EE0123}" srcOrd="2" destOrd="0" presId="urn:microsoft.com/office/officeart/2018/5/layout/IconCircleLabelList"/>
    <dgm:cxn modelId="{605CB5C9-C9B3-44B1-9580-A50911452325}" type="presParOf" srcId="{759783C0-51D4-4C52-9647-8A9C027F28DC}" destId="{A83C0FD9-5634-4A47-9D2E-FCC5E929C935}" srcOrd="3" destOrd="0" presId="urn:microsoft.com/office/officeart/2018/5/layout/IconCircleLabelList"/>
    <dgm:cxn modelId="{3AB4C45A-0D02-41B3-9E02-364B46131D14}" type="presParOf" srcId="{3A5E5927-F6E2-4F10-9AF2-0AF8DF5939F5}" destId="{2D6937BB-27B7-4FF6-81A7-E35CD2CF445F}" srcOrd="5" destOrd="0" presId="urn:microsoft.com/office/officeart/2018/5/layout/IconCircleLabelList"/>
    <dgm:cxn modelId="{EFCC01AF-3003-40B1-A84C-5E6F8A400FFD}" type="presParOf" srcId="{3A5E5927-F6E2-4F10-9AF2-0AF8DF5939F5}" destId="{4D6833B8-036A-4652-A0D3-49503BB946CF}" srcOrd="6" destOrd="0" presId="urn:microsoft.com/office/officeart/2018/5/layout/IconCircleLabelList"/>
    <dgm:cxn modelId="{7CF85700-44F3-4E54-9053-BFDD18125310}" type="presParOf" srcId="{4D6833B8-036A-4652-A0D3-49503BB946CF}" destId="{8D73CD48-537F-4FD7-8D9F-2A7EAE3EB7C3}" srcOrd="0" destOrd="0" presId="urn:microsoft.com/office/officeart/2018/5/layout/IconCircleLabelList"/>
    <dgm:cxn modelId="{1436B8A1-600B-47F7-A99F-F99DEEBEECC1}" type="presParOf" srcId="{4D6833B8-036A-4652-A0D3-49503BB946CF}" destId="{07BAC0BC-15B9-49AC-A8DF-485FF329A46B}" srcOrd="1" destOrd="0" presId="urn:microsoft.com/office/officeart/2018/5/layout/IconCircleLabelList"/>
    <dgm:cxn modelId="{BD1442FA-440E-428C-9986-58C4296D8B27}" type="presParOf" srcId="{4D6833B8-036A-4652-A0D3-49503BB946CF}" destId="{4AE304F1-767D-422C-B9D8-8A76CEAE12E8}" srcOrd="2" destOrd="0" presId="urn:microsoft.com/office/officeart/2018/5/layout/IconCircleLabelList"/>
    <dgm:cxn modelId="{83C5912F-5E0C-4351-9F92-1B06DD368A3D}" type="presParOf" srcId="{4D6833B8-036A-4652-A0D3-49503BB946CF}" destId="{DFA4873D-F815-490E-B807-52E1AE88B590}" srcOrd="3" destOrd="0" presId="urn:microsoft.com/office/officeart/2018/5/layout/IconCircleLabelList"/>
    <dgm:cxn modelId="{D2061A3B-D621-4B8B-A82E-FDDBAB440445}" type="presParOf" srcId="{3A5E5927-F6E2-4F10-9AF2-0AF8DF5939F5}" destId="{7AF9A75D-DDF7-40BF-B253-BED446486AD8}" srcOrd="7" destOrd="0" presId="urn:microsoft.com/office/officeart/2018/5/layout/IconCircleLabelList"/>
    <dgm:cxn modelId="{596886CC-FC3E-42A8-B6E4-CA934DE29C90}" type="presParOf" srcId="{3A5E5927-F6E2-4F10-9AF2-0AF8DF5939F5}" destId="{186FE6C4-8112-4B9B-8BB9-43AE77BEE778}" srcOrd="8" destOrd="0" presId="urn:microsoft.com/office/officeart/2018/5/layout/IconCircleLabelList"/>
    <dgm:cxn modelId="{E99E1578-9CDC-4E32-9AC5-39B907FED3EE}" type="presParOf" srcId="{186FE6C4-8112-4B9B-8BB9-43AE77BEE778}" destId="{7E5740C3-FE5F-43BE-8486-330BCF3A864D}" srcOrd="0" destOrd="0" presId="urn:microsoft.com/office/officeart/2018/5/layout/IconCircleLabelList"/>
    <dgm:cxn modelId="{935D5302-F8CE-44B5-9449-1C95171AFA4D}" type="presParOf" srcId="{186FE6C4-8112-4B9B-8BB9-43AE77BEE778}" destId="{C221932F-7CA6-4786-8530-D4263163F2A8}" srcOrd="1" destOrd="0" presId="urn:microsoft.com/office/officeart/2018/5/layout/IconCircleLabelList"/>
    <dgm:cxn modelId="{DCB6A6F4-D064-42FA-8D00-C28FE007C299}" type="presParOf" srcId="{186FE6C4-8112-4B9B-8BB9-43AE77BEE778}" destId="{0176C317-785A-4B81-9B0B-98EDF0629890}" srcOrd="2" destOrd="0" presId="urn:microsoft.com/office/officeart/2018/5/layout/IconCircleLabelList"/>
    <dgm:cxn modelId="{ABC0FD9D-403E-414F-B8BA-1FD3CF9D8B12}" type="presParOf" srcId="{186FE6C4-8112-4B9B-8BB9-43AE77BEE778}" destId="{9393DB68-63CA-4891-8C64-AA8FC128690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25EB0E-F45A-4CE4-A917-45169F8B449C}"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D0C82428-9BF5-419D-8769-906942FCEC6E}">
      <dgm:prSet custT="1"/>
      <dgm:spPr/>
      <dgm:t>
        <a:bodyPr/>
        <a:lstStyle/>
        <a:p>
          <a:r>
            <a:rPr lang="en-US" sz="2200"/>
            <a:t>Fostering collective capability </a:t>
          </a:r>
          <a:r>
            <a:rPr lang="en-US" sz="1400"/>
            <a:t>(Soubhi, 2009)</a:t>
          </a:r>
          <a:endParaRPr lang="en-US" sz="2200" dirty="0"/>
        </a:p>
      </dgm:t>
    </dgm:pt>
    <dgm:pt modelId="{42040146-4B10-4C11-9EA7-E8E919E04628}" type="parTrans" cxnId="{248B8FFD-9F49-4235-A0CA-F7A63B297241}">
      <dgm:prSet/>
      <dgm:spPr/>
      <dgm:t>
        <a:bodyPr/>
        <a:lstStyle/>
        <a:p>
          <a:endParaRPr lang="en-US"/>
        </a:p>
      </dgm:t>
    </dgm:pt>
    <dgm:pt modelId="{F409C6D6-FC71-420A-B2BA-C199CA761D02}" type="sibTrans" cxnId="{248B8FFD-9F49-4235-A0CA-F7A63B297241}">
      <dgm:prSet/>
      <dgm:spPr/>
      <dgm:t>
        <a:bodyPr/>
        <a:lstStyle/>
        <a:p>
          <a:endParaRPr lang="en-US"/>
        </a:p>
      </dgm:t>
    </dgm:pt>
    <dgm:pt modelId="{44BD3B17-7C2C-4DE7-AF4D-0C05CFF55506}">
      <dgm:prSet/>
      <dgm:spPr/>
      <dgm:t>
        <a:bodyPr/>
        <a:lstStyle/>
        <a:p>
          <a:r>
            <a:rPr lang="en-US"/>
            <a:t>Ability of group of professionals to balance 2 interdependent levels of organization of practice</a:t>
          </a:r>
        </a:p>
      </dgm:t>
    </dgm:pt>
    <dgm:pt modelId="{44C3E167-6070-4532-9C71-93F913DC032D}" type="parTrans" cxnId="{798B7F3E-0607-43A4-8967-D1E326FF01C8}">
      <dgm:prSet/>
      <dgm:spPr/>
      <dgm:t>
        <a:bodyPr/>
        <a:lstStyle/>
        <a:p>
          <a:endParaRPr lang="en-US"/>
        </a:p>
      </dgm:t>
    </dgm:pt>
    <dgm:pt modelId="{CF15E8C2-ABC9-4CFA-A6F6-AD974E7AFE9D}" type="sibTrans" cxnId="{798B7F3E-0607-43A4-8967-D1E326FF01C8}">
      <dgm:prSet/>
      <dgm:spPr/>
      <dgm:t>
        <a:bodyPr/>
        <a:lstStyle/>
        <a:p>
          <a:endParaRPr lang="en-US"/>
        </a:p>
      </dgm:t>
    </dgm:pt>
    <dgm:pt modelId="{20CC772F-E50F-49C3-8125-A547F50DFCD1}">
      <dgm:prSet/>
      <dgm:spPr/>
      <dgm:t>
        <a:bodyPr/>
        <a:lstStyle/>
        <a:p>
          <a:r>
            <a:rPr lang="en-US"/>
            <a:t>What professionals know</a:t>
          </a:r>
        </a:p>
      </dgm:t>
    </dgm:pt>
    <dgm:pt modelId="{1FC0D056-FD0A-46A9-96A9-DFE29B6CF2CE}" type="parTrans" cxnId="{F6444B43-A210-477D-A49E-70EBBFC3B97D}">
      <dgm:prSet/>
      <dgm:spPr/>
      <dgm:t>
        <a:bodyPr/>
        <a:lstStyle/>
        <a:p>
          <a:endParaRPr lang="en-US"/>
        </a:p>
      </dgm:t>
    </dgm:pt>
    <dgm:pt modelId="{4F11768F-F4D5-4338-BF41-0E80278C7318}" type="sibTrans" cxnId="{F6444B43-A210-477D-A49E-70EBBFC3B97D}">
      <dgm:prSet/>
      <dgm:spPr/>
      <dgm:t>
        <a:bodyPr/>
        <a:lstStyle/>
        <a:p>
          <a:endParaRPr lang="en-US"/>
        </a:p>
      </dgm:t>
    </dgm:pt>
    <dgm:pt modelId="{E8E6AAEE-B488-4B1F-AB4C-B7D310603F4F}">
      <dgm:prSet/>
      <dgm:spPr/>
      <dgm:t>
        <a:bodyPr/>
        <a:lstStyle/>
        <a:p>
          <a:r>
            <a:rPr lang="en-US" dirty="0"/>
            <a:t>What they collectively do over time</a:t>
          </a:r>
        </a:p>
      </dgm:t>
    </dgm:pt>
    <dgm:pt modelId="{385154E7-19D7-413E-81FA-4C291E1467EB}" type="parTrans" cxnId="{CDDCAA44-FABB-4784-99C0-D3A7A57D5AC6}">
      <dgm:prSet/>
      <dgm:spPr/>
      <dgm:t>
        <a:bodyPr/>
        <a:lstStyle/>
        <a:p>
          <a:endParaRPr lang="en-US"/>
        </a:p>
      </dgm:t>
    </dgm:pt>
    <dgm:pt modelId="{C3B5C4D3-889E-4325-BE34-32D830C37627}" type="sibTrans" cxnId="{CDDCAA44-FABB-4784-99C0-D3A7A57D5AC6}">
      <dgm:prSet/>
      <dgm:spPr/>
      <dgm:t>
        <a:bodyPr/>
        <a:lstStyle/>
        <a:p>
          <a:endParaRPr lang="en-US"/>
        </a:p>
      </dgm:t>
    </dgm:pt>
    <dgm:pt modelId="{BA40DD81-5D29-4F46-A699-AF98447B52D1}" type="pres">
      <dgm:prSet presAssocID="{A425EB0E-F45A-4CE4-A917-45169F8B449C}" presName="Name0" presStyleCnt="0">
        <dgm:presLayoutVars>
          <dgm:dir/>
          <dgm:animLvl val="lvl"/>
          <dgm:resizeHandles val="exact"/>
        </dgm:presLayoutVars>
      </dgm:prSet>
      <dgm:spPr/>
    </dgm:pt>
    <dgm:pt modelId="{E7D79B22-0154-4035-8049-801762CFC703}" type="pres">
      <dgm:prSet presAssocID="{D0C82428-9BF5-419D-8769-906942FCEC6E}" presName="linNode" presStyleCnt="0"/>
      <dgm:spPr/>
    </dgm:pt>
    <dgm:pt modelId="{4814B0A1-5C67-47DE-AB36-10ED819D5703}" type="pres">
      <dgm:prSet presAssocID="{D0C82428-9BF5-419D-8769-906942FCEC6E}" presName="parentText" presStyleLbl="node1" presStyleIdx="0" presStyleCnt="1">
        <dgm:presLayoutVars>
          <dgm:chMax val="1"/>
          <dgm:bulletEnabled val="1"/>
        </dgm:presLayoutVars>
      </dgm:prSet>
      <dgm:spPr/>
    </dgm:pt>
    <dgm:pt modelId="{7EDA52C6-3A00-4FD5-84D6-7CE2E5B824C0}" type="pres">
      <dgm:prSet presAssocID="{D0C82428-9BF5-419D-8769-906942FCEC6E}" presName="descendantText" presStyleLbl="alignAccFollowNode1" presStyleIdx="0" presStyleCnt="1">
        <dgm:presLayoutVars>
          <dgm:bulletEnabled val="1"/>
        </dgm:presLayoutVars>
      </dgm:prSet>
      <dgm:spPr/>
    </dgm:pt>
  </dgm:ptLst>
  <dgm:cxnLst>
    <dgm:cxn modelId="{D79D381A-3F0B-4ADA-9071-9899C534ED7D}" type="presOf" srcId="{44BD3B17-7C2C-4DE7-AF4D-0C05CFF55506}" destId="{7EDA52C6-3A00-4FD5-84D6-7CE2E5B824C0}" srcOrd="0" destOrd="0" presId="urn:microsoft.com/office/officeart/2005/8/layout/vList5"/>
    <dgm:cxn modelId="{798B7F3E-0607-43A4-8967-D1E326FF01C8}" srcId="{D0C82428-9BF5-419D-8769-906942FCEC6E}" destId="{44BD3B17-7C2C-4DE7-AF4D-0C05CFF55506}" srcOrd="0" destOrd="0" parTransId="{44C3E167-6070-4532-9C71-93F913DC032D}" sibTransId="{CF15E8C2-ABC9-4CFA-A6F6-AD974E7AFE9D}"/>
    <dgm:cxn modelId="{F6444B43-A210-477D-A49E-70EBBFC3B97D}" srcId="{44BD3B17-7C2C-4DE7-AF4D-0C05CFF55506}" destId="{20CC772F-E50F-49C3-8125-A547F50DFCD1}" srcOrd="0" destOrd="0" parTransId="{1FC0D056-FD0A-46A9-96A9-DFE29B6CF2CE}" sibTransId="{4F11768F-F4D5-4338-BF41-0E80278C7318}"/>
    <dgm:cxn modelId="{CDDCAA44-FABB-4784-99C0-D3A7A57D5AC6}" srcId="{44BD3B17-7C2C-4DE7-AF4D-0C05CFF55506}" destId="{E8E6AAEE-B488-4B1F-AB4C-B7D310603F4F}" srcOrd="1" destOrd="0" parTransId="{385154E7-19D7-413E-81FA-4C291E1467EB}" sibTransId="{C3B5C4D3-889E-4325-BE34-32D830C37627}"/>
    <dgm:cxn modelId="{E976DD67-3D08-4735-97A4-19FE29B7A623}" type="presOf" srcId="{E8E6AAEE-B488-4B1F-AB4C-B7D310603F4F}" destId="{7EDA52C6-3A00-4FD5-84D6-7CE2E5B824C0}" srcOrd="0" destOrd="2" presId="urn:microsoft.com/office/officeart/2005/8/layout/vList5"/>
    <dgm:cxn modelId="{E86C4C88-2DAF-4B46-9512-E0F5A4F5E87F}" type="presOf" srcId="{D0C82428-9BF5-419D-8769-906942FCEC6E}" destId="{4814B0A1-5C67-47DE-AB36-10ED819D5703}" srcOrd="0" destOrd="0" presId="urn:microsoft.com/office/officeart/2005/8/layout/vList5"/>
    <dgm:cxn modelId="{6F160790-01D7-4068-93A3-1162B12333A7}" type="presOf" srcId="{20CC772F-E50F-49C3-8125-A547F50DFCD1}" destId="{7EDA52C6-3A00-4FD5-84D6-7CE2E5B824C0}" srcOrd="0" destOrd="1" presId="urn:microsoft.com/office/officeart/2005/8/layout/vList5"/>
    <dgm:cxn modelId="{EAE6DCF9-5955-43F7-85E9-47F0C0B7303C}" type="presOf" srcId="{A425EB0E-F45A-4CE4-A917-45169F8B449C}" destId="{BA40DD81-5D29-4F46-A699-AF98447B52D1}" srcOrd="0" destOrd="0" presId="urn:microsoft.com/office/officeart/2005/8/layout/vList5"/>
    <dgm:cxn modelId="{248B8FFD-9F49-4235-A0CA-F7A63B297241}" srcId="{A425EB0E-F45A-4CE4-A917-45169F8B449C}" destId="{D0C82428-9BF5-419D-8769-906942FCEC6E}" srcOrd="0" destOrd="0" parTransId="{42040146-4B10-4C11-9EA7-E8E919E04628}" sibTransId="{F409C6D6-FC71-420A-B2BA-C199CA761D02}"/>
    <dgm:cxn modelId="{37820B2E-2502-4AA0-8633-CA49F253658E}" type="presParOf" srcId="{BA40DD81-5D29-4F46-A699-AF98447B52D1}" destId="{E7D79B22-0154-4035-8049-801762CFC703}" srcOrd="0" destOrd="0" presId="urn:microsoft.com/office/officeart/2005/8/layout/vList5"/>
    <dgm:cxn modelId="{75D43FA4-B0EA-4445-9BFC-64DDB561DE7F}" type="presParOf" srcId="{E7D79B22-0154-4035-8049-801762CFC703}" destId="{4814B0A1-5C67-47DE-AB36-10ED819D5703}" srcOrd="0" destOrd="0" presId="urn:microsoft.com/office/officeart/2005/8/layout/vList5"/>
    <dgm:cxn modelId="{5C927563-9233-450F-923B-A337D6A1CA3B}" type="presParOf" srcId="{E7D79B22-0154-4035-8049-801762CFC703}" destId="{7EDA52C6-3A00-4FD5-84D6-7CE2E5B824C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765D6A-3BB7-4B5B-848B-E1808BD5519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4BE7343-8D8A-4E28-AE6E-D1F6183E7FB9}">
      <dgm:prSet/>
      <dgm:spPr>
        <a:solidFill>
          <a:schemeClr val="accent2">
            <a:lumMod val="50000"/>
          </a:schemeClr>
        </a:solidFill>
      </dgm:spPr>
      <dgm:t>
        <a:bodyPr/>
        <a:lstStyle/>
        <a:p>
          <a:r>
            <a:rPr lang="en-US"/>
            <a:t>Inclusivity promotes success and helps organizations thrive. </a:t>
          </a:r>
        </a:p>
      </dgm:t>
    </dgm:pt>
    <dgm:pt modelId="{C2DE4FB2-EC22-4B76-A976-DD63B168BFCD}" type="parTrans" cxnId="{AE6F01B0-53BE-41A7-B265-6D1CBAFC9BB2}">
      <dgm:prSet/>
      <dgm:spPr/>
      <dgm:t>
        <a:bodyPr/>
        <a:lstStyle/>
        <a:p>
          <a:endParaRPr lang="en-US"/>
        </a:p>
      </dgm:t>
    </dgm:pt>
    <dgm:pt modelId="{6CE0176A-DACC-4EA2-9277-13DDF3C1ED03}" type="sibTrans" cxnId="{AE6F01B0-53BE-41A7-B265-6D1CBAFC9BB2}">
      <dgm:prSet/>
      <dgm:spPr/>
      <dgm:t>
        <a:bodyPr/>
        <a:lstStyle/>
        <a:p>
          <a:endParaRPr lang="en-US"/>
        </a:p>
      </dgm:t>
    </dgm:pt>
    <dgm:pt modelId="{A97587FA-5936-4D7C-9217-81FD6284C730}">
      <dgm:prSet/>
      <dgm:spPr>
        <a:solidFill>
          <a:srgbClr val="00B050"/>
        </a:solidFill>
      </dgm:spPr>
      <dgm:t>
        <a:bodyPr/>
        <a:lstStyle/>
        <a:p>
          <a:r>
            <a:rPr lang="en-US"/>
            <a:t>Exclusivity promotes stagnation, lack of growth and divisiveness.</a:t>
          </a:r>
        </a:p>
      </dgm:t>
    </dgm:pt>
    <dgm:pt modelId="{A8008B26-5E33-4B2C-8D66-7E682A3E48D5}" type="parTrans" cxnId="{8EA847E4-AC60-4371-8413-D2D5B9C83E00}">
      <dgm:prSet/>
      <dgm:spPr/>
      <dgm:t>
        <a:bodyPr/>
        <a:lstStyle/>
        <a:p>
          <a:endParaRPr lang="en-US"/>
        </a:p>
      </dgm:t>
    </dgm:pt>
    <dgm:pt modelId="{5BBD3DC2-6990-4619-9955-11E61A9E2B64}" type="sibTrans" cxnId="{8EA847E4-AC60-4371-8413-D2D5B9C83E00}">
      <dgm:prSet/>
      <dgm:spPr/>
      <dgm:t>
        <a:bodyPr/>
        <a:lstStyle/>
        <a:p>
          <a:endParaRPr lang="en-US"/>
        </a:p>
      </dgm:t>
    </dgm:pt>
    <dgm:pt modelId="{17D34E16-2A0C-479A-A582-21148E6B2DFF}">
      <dgm:prSet/>
      <dgm:spPr>
        <a:solidFill>
          <a:schemeClr val="accent4">
            <a:lumMod val="75000"/>
          </a:schemeClr>
        </a:solidFill>
      </dgm:spPr>
      <dgm:t>
        <a:bodyPr/>
        <a:lstStyle/>
        <a:p>
          <a:r>
            <a:rPr lang="en-US" dirty="0"/>
            <a:t>Organizations should be intentional when teaching interprofessional teams to work to their highest potential.  </a:t>
          </a:r>
        </a:p>
      </dgm:t>
    </dgm:pt>
    <dgm:pt modelId="{AC0C133B-2617-4044-9015-B015977E1FDD}" type="parTrans" cxnId="{76C72B71-114F-410B-B307-FB36E09DE33B}">
      <dgm:prSet/>
      <dgm:spPr/>
      <dgm:t>
        <a:bodyPr/>
        <a:lstStyle/>
        <a:p>
          <a:endParaRPr lang="en-US"/>
        </a:p>
      </dgm:t>
    </dgm:pt>
    <dgm:pt modelId="{D6149868-710E-4D0D-BA54-00393D601AA7}" type="sibTrans" cxnId="{76C72B71-114F-410B-B307-FB36E09DE33B}">
      <dgm:prSet/>
      <dgm:spPr/>
      <dgm:t>
        <a:bodyPr/>
        <a:lstStyle/>
        <a:p>
          <a:endParaRPr lang="en-US"/>
        </a:p>
      </dgm:t>
    </dgm:pt>
    <dgm:pt modelId="{841CA50C-A435-47C3-9650-03F36145F845}">
      <dgm:prSet/>
      <dgm:spPr>
        <a:solidFill>
          <a:schemeClr val="accent6">
            <a:lumMod val="50000"/>
          </a:schemeClr>
        </a:solidFill>
      </dgm:spPr>
      <dgm:t>
        <a:bodyPr/>
        <a:lstStyle/>
        <a:p>
          <a:r>
            <a:rPr lang="en-US"/>
            <a:t>Team members should</a:t>
          </a:r>
        </a:p>
      </dgm:t>
    </dgm:pt>
    <dgm:pt modelId="{761B829D-91F0-4FF1-A635-019B05AD6B19}" type="parTrans" cxnId="{A7474423-5D60-4F57-93C0-2A3438103307}">
      <dgm:prSet/>
      <dgm:spPr/>
      <dgm:t>
        <a:bodyPr/>
        <a:lstStyle/>
        <a:p>
          <a:endParaRPr lang="en-US"/>
        </a:p>
      </dgm:t>
    </dgm:pt>
    <dgm:pt modelId="{B7147D29-43E9-4400-B418-DC78F085A783}" type="sibTrans" cxnId="{A7474423-5D60-4F57-93C0-2A3438103307}">
      <dgm:prSet/>
      <dgm:spPr/>
      <dgm:t>
        <a:bodyPr/>
        <a:lstStyle/>
        <a:p>
          <a:endParaRPr lang="en-US"/>
        </a:p>
      </dgm:t>
    </dgm:pt>
    <dgm:pt modelId="{B8D9A9A7-41E6-423E-ADB8-CC7701087876}">
      <dgm:prSet/>
      <dgm:spPr/>
      <dgm:t>
        <a:bodyPr/>
        <a:lstStyle/>
        <a:p>
          <a:r>
            <a:rPr lang="en-US"/>
            <a:t>actively listen to diverse perspectives</a:t>
          </a:r>
        </a:p>
      </dgm:t>
    </dgm:pt>
    <dgm:pt modelId="{7E1E711B-1149-4EE7-B9BE-660A4568D8F2}" type="parTrans" cxnId="{CACA2A5C-F026-4064-8E34-07AB65F00880}">
      <dgm:prSet/>
      <dgm:spPr/>
      <dgm:t>
        <a:bodyPr/>
        <a:lstStyle/>
        <a:p>
          <a:endParaRPr lang="en-US"/>
        </a:p>
      </dgm:t>
    </dgm:pt>
    <dgm:pt modelId="{D3BE1903-E96E-498D-805D-501FF3258882}" type="sibTrans" cxnId="{CACA2A5C-F026-4064-8E34-07AB65F00880}">
      <dgm:prSet/>
      <dgm:spPr/>
      <dgm:t>
        <a:bodyPr/>
        <a:lstStyle/>
        <a:p>
          <a:endParaRPr lang="en-US"/>
        </a:p>
      </dgm:t>
    </dgm:pt>
    <dgm:pt modelId="{E9C340D0-DE99-4D86-9168-03898DD28B47}">
      <dgm:prSet/>
      <dgm:spPr/>
      <dgm:t>
        <a:bodyPr/>
        <a:lstStyle/>
        <a:p>
          <a:r>
            <a:rPr lang="en-US"/>
            <a:t>share their own experiences</a:t>
          </a:r>
        </a:p>
      </dgm:t>
    </dgm:pt>
    <dgm:pt modelId="{DAAE9AD3-AD83-478F-AD36-B8FD10673608}" type="parTrans" cxnId="{C8352548-F250-4510-9F19-33077ECE9F41}">
      <dgm:prSet/>
      <dgm:spPr/>
      <dgm:t>
        <a:bodyPr/>
        <a:lstStyle/>
        <a:p>
          <a:endParaRPr lang="en-US"/>
        </a:p>
      </dgm:t>
    </dgm:pt>
    <dgm:pt modelId="{9FD7CD5F-4F6D-4C2E-8715-A8FD4E9FD5F2}" type="sibTrans" cxnId="{C8352548-F250-4510-9F19-33077ECE9F41}">
      <dgm:prSet/>
      <dgm:spPr/>
      <dgm:t>
        <a:bodyPr/>
        <a:lstStyle/>
        <a:p>
          <a:endParaRPr lang="en-US"/>
        </a:p>
      </dgm:t>
    </dgm:pt>
    <dgm:pt modelId="{E094C512-B006-4FD1-9EAC-5347CA4545C5}">
      <dgm:prSet/>
      <dgm:spPr/>
      <dgm:t>
        <a:bodyPr/>
        <a:lstStyle/>
        <a:p>
          <a:r>
            <a:rPr lang="en-US"/>
            <a:t>engage in collaborative discussions and practices</a:t>
          </a:r>
        </a:p>
      </dgm:t>
    </dgm:pt>
    <dgm:pt modelId="{0A566EA2-A039-4CDC-9585-0D4ADB44D9F9}" type="parTrans" cxnId="{262BC6DA-1B6E-4850-9785-67C6BA3A3F0A}">
      <dgm:prSet/>
      <dgm:spPr/>
      <dgm:t>
        <a:bodyPr/>
        <a:lstStyle/>
        <a:p>
          <a:endParaRPr lang="en-US"/>
        </a:p>
      </dgm:t>
    </dgm:pt>
    <dgm:pt modelId="{FF6712B9-8087-4EDD-8D3A-DCC2E8377E60}" type="sibTrans" cxnId="{262BC6DA-1B6E-4850-9785-67C6BA3A3F0A}">
      <dgm:prSet/>
      <dgm:spPr/>
      <dgm:t>
        <a:bodyPr/>
        <a:lstStyle/>
        <a:p>
          <a:endParaRPr lang="en-US"/>
        </a:p>
      </dgm:t>
    </dgm:pt>
    <dgm:pt modelId="{DF0B8B67-AC66-4756-9E79-4460415D0AFC}" type="pres">
      <dgm:prSet presAssocID="{E2765D6A-3BB7-4B5B-848B-E1808BD5519B}" presName="linear" presStyleCnt="0">
        <dgm:presLayoutVars>
          <dgm:animLvl val="lvl"/>
          <dgm:resizeHandles val="exact"/>
        </dgm:presLayoutVars>
      </dgm:prSet>
      <dgm:spPr/>
    </dgm:pt>
    <dgm:pt modelId="{F46E4DA6-99EC-4018-83B4-5F9894CFD59D}" type="pres">
      <dgm:prSet presAssocID="{D4BE7343-8D8A-4E28-AE6E-D1F6183E7FB9}" presName="parentText" presStyleLbl="node1" presStyleIdx="0" presStyleCnt="4">
        <dgm:presLayoutVars>
          <dgm:chMax val="0"/>
          <dgm:bulletEnabled val="1"/>
        </dgm:presLayoutVars>
      </dgm:prSet>
      <dgm:spPr/>
    </dgm:pt>
    <dgm:pt modelId="{9FE905F0-CB28-4D94-8F3A-30A4D7BE7CE9}" type="pres">
      <dgm:prSet presAssocID="{6CE0176A-DACC-4EA2-9277-13DDF3C1ED03}" presName="spacer" presStyleCnt="0"/>
      <dgm:spPr/>
    </dgm:pt>
    <dgm:pt modelId="{19462591-FE6C-4ABF-8A04-A21F2A1F5149}" type="pres">
      <dgm:prSet presAssocID="{A97587FA-5936-4D7C-9217-81FD6284C730}" presName="parentText" presStyleLbl="node1" presStyleIdx="1" presStyleCnt="4">
        <dgm:presLayoutVars>
          <dgm:chMax val="0"/>
          <dgm:bulletEnabled val="1"/>
        </dgm:presLayoutVars>
      </dgm:prSet>
      <dgm:spPr/>
    </dgm:pt>
    <dgm:pt modelId="{E3974D09-A4AC-48FC-9DB7-1DFD2D76B0A6}" type="pres">
      <dgm:prSet presAssocID="{5BBD3DC2-6990-4619-9955-11E61A9E2B64}" presName="spacer" presStyleCnt="0"/>
      <dgm:spPr/>
    </dgm:pt>
    <dgm:pt modelId="{0F030D73-6E44-4A3C-A3AF-221178001606}" type="pres">
      <dgm:prSet presAssocID="{17D34E16-2A0C-479A-A582-21148E6B2DFF}" presName="parentText" presStyleLbl="node1" presStyleIdx="2" presStyleCnt="4">
        <dgm:presLayoutVars>
          <dgm:chMax val="0"/>
          <dgm:bulletEnabled val="1"/>
        </dgm:presLayoutVars>
      </dgm:prSet>
      <dgm:spPr/>
    </dgm:pt>
    <dgm:pt modelId="{C328691D-0ABA-4C45-AC75-F16173A456C2}" type="pres">
      <dgm:prSet presAssocID="{D6149868-710E-4D0D-BA54-00393D601AA7}" presName="spacer" presStyleCnt="0"/>
      <dgm:spPr/>
    </dgm:pt>
    <dgm:pt modelId="{5A540977-BD80-4CA6-859E-EB6D98362BA6}" type="pres">
      <dgm:prSet presAssocID="{841CA50C-A435-47C3-9650-03F36145F845}" presName="parentText" presStyleLbl="node1" presStyleIdx="3" presStyleCnt="4">
        <dgm:presLayoutVars>
          <dgm:chMax val="0"/>
          <dgm:bulletEnabled val="1"/>
        </dgm:presLayoutVars>
      </dgm:prSet>
      <dgm:spPr/>
    </dgm:pt>
    <dgm:pt modelId="{9A05BE30-B733-45ED-9748-0D89ECEDC3A6}" type="pres">
      <dgm:prSet presAssocID="{841CA50C-A435-47C3-9650-03F36145F845}" presName="childText" presStyleLbl="revTx" presStyleIdx="0" presStyleCnt="1">
        <dgm:presLayoutVars>
          <dgm:bulletEnabled val="1"/>
        </dgm:presLayoutVars>
      </dgm:prSet>
      <dgm:spPr/>
    </dgm:pt>
  </dgm:ptLst>
  <dgm:cxnLst>
    <dgm:cxn modelId="{892FDA1F-AFB3-4C85-B57F-BD98EE9A33A2}" type="presOf" srcId="{D4BE7343-8D8A-4E28-AE6E-D1F6183E7FB9}" destId="{F46E4DA6-99EC-4018-83B4-5F9894CFD59D}" srcOrd="0" destOrd="0" presId="urn:microsoft.com/office/officeart/2005/8/layout/vList2"/>
    <dgm:cxn modelId="{A7474423-5D60-4F57-93C0-2A3438103307}" srcId="{E2765D6A-3BB7-4B5B-848B-E1808BD5519B}" destId="{841CA50C-A435-47C3-9650-03F36145F845}" srcOrd="3" destOrd="0" parTransId="{761B829D-91F0-4FF1-A635-019B05AD6B19}" sibTransId="{B7147D29-43E9-4400-B418-DC78F085A783}"/>
    <dgm:cxn modelId="{82E3803D-5B27-424D-8E84-03AB16B16BE8}" type="presOf" srcId="{E2765D6A-3BB7-4B5B-848B-E1808BD5519B}" destId="{DF0B8B67-AC66-4756-9E79-4460415D0AFC}" srcOrd="0" destOrd="0" presId="urn:microsoft.com/office/officeart/2005/8/layout/vList2"/>
    <dgm:cxn modelId="{C8352548-F250-4510-9F19-33077ECE9F41}" srcId="{841CA50C-A435-47C3-9650-03F36145F845}" destId="{E9C340D0-DE99-4D86-9168-03898DD28B47}" srcOrd="1" destOrd="0" parTransId="{DAAE9AD3-AD83-478F-AD36-B8FD10673608}" sibTransId="{9FD7CD5F-4F6D-4C2E-8715-A8FD4E9FD5F2}"/>
    <dgm:cxn modelId="{CACA2A5C-F026-4064-8E34-07AB65F00880}" srcId="{841CA50C-A435-47C3-9650-03F36145F845}" destId="{B8D9A9A7-41E6-423E-ADB8-CC7701087876}" srcOrd="0" destOrd="0" parTransId="{7E1E711B-1149-4EE7-B9BE-660A4568D8F2}" sibTransId="{D3BE1903-E96E-498D-805D-501FF3258882}"/>
    <dgm:cxn modelId="{C8D8C164-1BE6-4E25-B149-7451AC305377}" type="presOf" srcId="{B8D9A9A7-41E6-423E-ADB8-CC7701087876}" destId="{9A05BE30-B733-45ED-9748-0D89ECEDC3A6}" srcOrd="0" destOrd="0" presId="urn:microsoft.com/office/officeart/2005/8/layout/vList2"/>
    <dgm:cxn modelId="{76C72B71-114F-410B-B307-FB36E09DE33B}" srcId="{E2765D6A-3BB7-4B5B-848B-E1808BD5519B}" destId="{17D34E16-2A0C-479A-A582-21148E6B2DFF}" srcOrd="2" destOrd="0" parTransId="{AC0C133B-2617-4044-9015-B015977E1FDD}" sibTransId="{D6149868-710E-4D0D-BA54-00393D601AA7}"/>
    <dgm:cxn modelId="{E3F74D8E-F2FB-4630-9816-5BB6B5413EE9}" type="presOf" srcId="{A97587FA-5936-4D7C-9217-81FD6284C730}" destId="{19462591-FE6C-4ABF-8A04-A21F2A1F5149}" srcOrd="0" destOrd="0" presId="urn:microsoft.com/office/officeart/2005/8/layout/vList2"/>
    <dgm:cxn modelId="{78A52A9A-483C-42FA-9384-5EC7D8E065B1}" type="presOf" srcId="{E9C340D0-DE99-4D86-9168-03898DD28B47}" destId="{9A05BE30-B733-45ED-9748-0D89ECEDC3A6}" srcOrd="0" destOrd="1" presId="urn:microsoft.com/office/officeart/2005/8/layout/vList2"/>
    <dgm:cxn modelId="{AE6F01B0-53BE-41A7-B265-6D1CBAFC9BB2}" srcId="{E2765D6A-3BB7-4B5B-848B-E1808BD5519B}" destId="{D4BE7343-8D8A-4E28-AE6E-D1F6183E7FB9}" srcOrd="0" destOrd="0" parTransId="{C2DE4FB2-EC22-4B76-A976-DD63B168BFCD}" sibTransId="{6CE0176A-DACC-4EA2-9277-13DDF3C1ED03}"/>
    <dgm:cxn modelId="{262BC6DA-1B6E-4850-9785-67C6BA3A3F0A}" srcId="{841CA50C-A435-47C3-9650-03F36145F845}" destId="{E094C512-B006-4FD1-9EAC-5347CA4545C5}" srcOrd="2" destOrd="0" parTransId="{0A566EA2-A039-4CDC-9585-0D4ADB44D9F9}" sibTransId="{FF6712B9-8087-4EDD-8D3A-DCC2E8377E60}"/>
    <dgm:cxn modelId="{8EA847E4-AC60-4371-8413-D2D5B9C83E00}" srcId="{E2765D6A-3BB7-4B5B-848B-E1808BD5519B}" destId="{A97587FA-5936-4D7C-9217-81FD6284C730}" srcOrd="1" destOrd="0" parTransId="{A8008B26-5E33-4B2C-8D66-7E682A3E48D5}" sibTransId="{5BBD3DC2-6990-4619-9955-11E61A9E2B64}"/>
    <dgm:cxn modelId="{665E8EE6-A2AD-4786-929C-BC2F70FEE950}" type="presOf" srcId="{17D34E16-2A0C-479A-A582-21148E6B2DFF}" destId="{0F030D73-6E44-4A3C-A3AF-221178001606}" srcOrd="0" destOrd="0" presId="urn:microsoft.com/office/officeart/2005/8/layout/vList2"/>
    <dgm:cxn modelId="{073E3AF0-E88A-4208-9664-4FF7FBA45A78}" type="presOf" srcId="{E094C512-B006-4FD1-9EAC-5347CA4545C5}" destId="{9A05BE30-B733-45ED-9748-0D89ECEDC3A6}" srcOrd="0" destOrd="2" presId="urn:microsoft.com/office/officeart/2005/8/layout/vList2"/>
    <dgm:cxn modelId="{32FAA5F8-C2EC-4BC3-B38F-8C4AF9556534}" type="presOf" srcId="{841CA50C-A435-47C3-9650-03F36145F845}" destId="{5A540977-BD80-4CA6-859E-EB6D98362BA6}" srcOrd="0" destOrd="0" presId="urn:microsoft.com/office/officeart/2005/8/layout/vList2"/>
    <dgm:cxn modelId="{5FEC79C7-58A0-426F-8838-809357653FC4}" type="presParOf" srcId="{DF0B8B67-AC66-4756-9E79-4460415D0AFC}" destId="{F46E4DA6-99EC-4018-83B4-5F9894CFD59D}" srcOrd="0" destOrd="0" presId="urn:microsoft.com/office/officeart/2005/8/layout/vList2"/>
    <dgm:cxn modelId="{EC477293-3077-4554-BCE1-0F5B5CB3E8C7}" type="presParOf" srcId="{DF0B8B67-AC66-4756-9E79-4460415D0AFC}" destId="{9FE905F0-CB28-4D94-8F3A-30A4D7BE7CE9}" srcOrd="1" destOrd="0" presId="urn:microsoft.com/office/officeart/2005/8/layout/vList2"/>
    <dgm:cxn modelId="{B07EFBDD-5657-460A-A767-20D6BF21294E}" type="presParOf" srcId="{DF0B8B67-AC66-4756-9E79-4460415D0AFC}" destId="{19462591-FE6C-4ABF-8A04-A21F2A1F5149}" srcOrd="2" destOrd="0" presId="urn:microsoft.com/office/officeart/2005/8/layout/vList2"/>
    <dgm:cxn modelId="{9651FCE2-337E-420D-8A6B-BB638DB8286F}" type="presParOf" srcId="{DF0B8B67-AC66-4756-9E79-4460415D0AFC}" destId="{E3974D09-A4AC-48FC-9DB7-1DFD2D76B0A6}" srcOrd="3" destOrd="0" presId="urn:microsoft.com/office/officeart/2005/8/layout/vList2"/>
    <dgm:cxn modelId="{43E2E1A2-4965-463C-8479-590279582859}" type="presParOf" srcId="{DF0B8B67-AC66-4756-9E79-4460415D0AFC}" destId="{0F030D73-6E44-4A3C-A3AF-221178001606}" srcOrd="4" destOrd="0" presId="urn:microsoft.com/office/officeart/2005/8/layout/vList2"/>
    <dgm:cxn modelId="{8447C412-8E32-49B7-B1B1-7177765BD9F5}" type="presParOf" srcId="{DF0B8B67-AC66-4756-9E79-4460415D0AFC}" destId="{C328691D-0ABA-4C45-AC75-F16173A456C2}" srcOrd="5" destOrd="0" presId="urn:microsoft.com/office/officeart/2005/8/layout/vList2"/>
    <dgm:cxn modelId="{996B4C9B-23E2-451D-B81C-8283A68FAF23}" type="presParOf" srcId="{DF0B8B67-AC66-4756-9E79-4460415D0AFC}" destId="{5A540977-BD80-4CA6-859E-EB6D98362BA6}" srcOrd="6" destOrd="0" presId="urn:microsoft.com/office/officeart/2005/8/layout/vList2"/>
    <dgm:cxn modelId="{2421B328-360C-4540-84F6-63770A043413}" type="presParOf" srcId="{DF0B8B67-AC66-4756-9E79-4460415D0AFC}" destId="{9A05BE30-B733-45ED-9748-0D89ECEDC3A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F89CD2-064F-43F6-B2C7-7A7DB7CE33A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608FFAB-DBAC-462F-ADE0-418FBAC90039}">
      <dgm:prSet/>
      <dgm:spPr/>
      <dgm:t>
        <a:bodyPr/>
        <a:lstStyle/>
        <a:p>
          <a:pPr>
            <a:lnSpc>
              <a:spcPct val="100000"/>
            </a:lnSpc>
          </a:pPr>
          <a:r>
            <a:rPr lang="en-US"/>
            <a:t>Recognize differences between people</a:t>
          </a:r>
        </a:p>
      </dgm:t>
    </dgm:pt>
    <dgm:pt modelId="{D6173B28-BAF8-4034-A524-22491165557E}" type="parTrans" cxnId="{C9FAEB36-B11F-4861-B2FD-5F155AF85A33}">
      <dgm:prSet/>
      <dgm:spPr/>
      <dgm:t>
        <a:bodyPr/>
        <a:lstStyle/>
        <a:p>
          <a:endParaRPr lang="en-US"/>
        </a:p>
      </dgm:t>
    </dgm:pt>
    <dgm:pt modelId="{C38A9809-27AA-4C21-ADCA-9A59B17283D1}" type="sibTrans" cxnId="{C9FAEB36-B11F-4861-B2FD-5F155AF85A33}">
      <dgm:prSet/>
      <dgm:spPr/>
      <dgm:t>
        <a:bodyPr/>
        <a:lstStyle/>
        <a:p>
          <a:endParaRPr lang="en-US"/>
        </a:p>
      </dgm:t>
    </dgm:pt>
    <dgm:pt modelId="{EA17AC63-6805-4A8A-8355-E74178F75419}">
      <dgm:prSet/>
      <dgm:spPr/>
      <dgm:t>
        <a:bodyPr/>
        <a:lstStyle/>
        <a:p>
          <a:pPr>
            <a:lnSpc>
              <a:spcPct val="100000"/>
            </a:lnSpc>
          </a:pPr>
          <a:r>
            <a:rPr lang="en-US"/>
            <a:t>Acknowledge differences as a valued asset</a:t>
          </a:r>
        </a:p>
      </dgm:t>
    </dgm:pt>
    <dgm:pt modelId="{0219A93D-FD41-4F3E-932F-63F34F6D4A4C}" type="parTrans" cxnId="{8C81EDB7-3B79-4DC1-8338-82A4C617AAAE}">
      <dgm:prSet/>
      <dgm:spPr/>
      <dgm:t>
        <a:bodyPr/>
        <a:lstStyle/>
        <a:p>
          <a:endParaRPr lang="en-US"/>
        </a:p>
      </dgm:t>
    </dgm:pt>
    <dgm:pt modelId="{BFA8B3C1-B1C6-4A10-929A-DFB5EA3CE9B5}" type="sibTrans" cxnId="{8C81EDB7-3B79-4DC1-8338-82A4C617AAAE}">
      <dgm:prSet/>
      <dgm:spPr/>
      <dgm:t>
        <a:bodyPr/>
        <a:lstStyle/>
        <a:p>
          <a:endParaRPr lang="en-US"/>
        </a:p>
      </dgm:t>
    </dgm:pt>
    <dgm:pt modelId="{A2AA4652-DD16-4603-853E-91AD8E7A4CC7}">
      <dgm:prSet/>
      <dgm:spPr/>
      <dgm:t>
        <a:bodyPr/>
        <a:lstStyle/>
        <a:p>
          <a:pPr>
            <a:lnSpc>
              <a:spcPct val="100000"/>
            </a:lnSpc>
          </a:pPr>
          <a:r>
            <a:rPr lang="en-US"/>
            <a:t>View diverse representation as critical step towards equity</a:t>
          </a:r>
          <a:endParaRPr lang="en-US" dirty="0"/>
        </a:p>
      </dgm:t>
    </dgm:pt>
    <dgm:pt modelId="{94470FD9-CB1C-4EBB-AE1B-107C94C479E7}" type="parTrans" cxnId="{CF1EF3A5-9213-4B44-BFA4-FECE63FC2AD4}">
      <dgm:prSet/>
      <dgm:spPr/>
      <dgm:t>
        <a:bodyPr/>
        <a:lstStyle/>
        <a:p>
          <a:endParaRPr lang="en-US"/>
        </a:p>
      </dgm:t>
    </dgm:pt>
    <dgm:pt modelId="{44E11018-32EC-4CAC-9B05-27CDC4144505}" type="sibTrans" cxnId="{CF1EF3A5-9213-4B44-BFA4-FECE63FC2AD4}">
      <dgm:prSet/>
      <dgm:spPr/>
      <dgm:t>
        <a:bodyPr/>
        <a:lstStyle/>
        <a:p>
          <a:endParaRPr lang="en-US"/>
        </a:p>
      </dgm:t>
    </dgm:pt>
    <dgm:pt modelId="{E052D488-239A-4957-A310-BD9F07036F4D}">
      <dgm:prSet/>
      <dgm:spPr/>
      <dgm:t>
        <a:bodyPr/>
        <a:lstStyle/>
        <a:p>
          <a:pPr>
            <a:lnSpc>
              <a:spcPct val="100000"/>
            </a:lnSpc>
          </a:pPr>
          <a:r>
            <a:rPr lang="en-US"/>
            <a:t>Create a home for each person—don’t just let them in, help them feel comfortable</a:t>
          </a:r>
          <a:endParaRPr lang="en-US" dirty="0"/>
        </a:p>
      </dgm:t>
    </dgm:pt>
    <dgm:pt modelId="{88F796CB-98DC-4238-A47A-8490B8A91F9A}" type="parTrans" cxnId="{B2953B5B-FA1E-4E92-928E-966BE2290AC9}">
      <dgm:prSet/>
      <dgm:spPr/>
      <dgm:t>
        <a:bodyPr/>
        <a:lstStyle/>
        <a:p>
          <a:endParaRPr lang="en-US"/>
        </a:p>
      </dgm:t>
    </dgm:pt>
    <dgm:pt modelId="{E0DDE5BA-1259-47BC-8CFE-9C1A4EE5392A}" type="sibTrans" cxnId="{B2953B5B-FA1E-4E92-928E-966BE2290AC9}">
      <dgm:prSet/>
      <dgm:spPr/>
      <dgm:t>
        <a:bodyPr/>
        <a:lstStyle/>
        <a:p>
          <a:endParaRPr lang="en-US"/>
        </a:p>
      </dgm:t>
    </dgm:pt>
    <dgm:pt modelId="{C5204DBC-B1C9-4E6F-9D4F-14EF7673489A}" type="pres">
      <dgm:prSet presAssocID="{51F89CD2-064F-43F6-B2C7-7A7DB7CE33AD}" presName="root" presStyleCnt="0">
        <dgm:presLayoutVars>
          <dgm:dir/>
          <dgm:resizeHandles val="exact"/>
        </dgm:presLayoutVars>
      </dgm:prSet>
      <dgm:spPr/>
    </dgm:pt>
    <dgm:pt modelId="{2438CC96-C2CB-41AA-9B0E-84D56FC51F5F}" type="pres">
      <dgm:prSet presAssocID="{1608FFAB-DBAC-462F-ADE0-418FBAC90039}" presName="compNode" presStyleCnt="0"/>
      <dgm:spPr/>
    </dgm:pt>
    <dgm:pt modelId="{DF386219-DD14-454E-A73C-8672557341F9}" type="pres">
      <dgm:prSet presAssocID="{1608FFAB-DBAC-462F-ADE0-418FBAC90039}" presName="bgRect" presStyleLbl="bgShp" presStyleIdx="0" presStyleCnt="4"/>
      <dgm:spPr/>
    </dgm:pt>
    <dgm:pt modelId="{EC379D9D-90BC-44B9-AD61-B29EE2291307}" type="pres">
      <dgm:prSet presAssocID="{1608FFAB-DBAC-462F-ADE0-418FBAC9003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D39C6E23-DDBF-4ED6-AA8B-559F8094D9FC}" type="pres">
      <dgm:prSet presAssocID="{1608FFAB-DBAC-462F-ADE0-418FBAC90039}" presName="spaceRect" presStyleCnt="0"/>
      <dgm:spPr/>
    </dgm:pt>
    <dgm:pt modelId="{91968527-9516-44B0-A814-112E6A855023}" type="pres">
      <dgm:prSet presAssocID="{1608FFAB-DBAC-462F-ADE0-418FBAC90039}" presName="parTx" presStyleLbl="revTx" presStyleIdx="0" presStyleCnt="4">
        <dgm:presLayoutVars>
          <dgm:chMax val="0"/>
          <dgm:chPref val="0"/>
        </dgm:presLayoutVars>
      </dgm:prSet>
      <dgm:spPr/>
    </dgm:pt>
    <dgm:pt modelId="{D5A0F75E-8029-453E-907E-B79CB9859734}" type="pres">
      <dgm:prSet presAssocID="{C38A9809-27AA-4C21-ADCA-9A59B17283D1}" presName="sibTrans" presStyleCnt="0"/>
      <dgm:spPr/>
    </dgm:pt>
    <dgm:pt modelId="{D9FFBCAB-6319-4EB2-BBE3-A0AAC0237782}" type="pres">
      <dgm:prSet presAssocID="{EA17AC63-6805-4A8A-8355-E74178F75419}" presName="compNode" presStyleCnt="0"/>
      <dgm:spPr/>
    </dgm:pt>
    <dgm:pt modelId="{3130BCE5-316C-4A2B-BF8D-C40106DEAC90}" type="pres">
      <dgm:prSet presAssocID="{EA17AC63-6805-4A8A-8355-E74178F75419}" presName="bgRect" presStyleLbl="bgShp" presStyleIdx="1" presStyleCnt="4"/>
      <dgm:spPr/>
    </dgm:pt>
    <dgm:pt modelId="{9B6E9B44-4859-4548-B11C-1B1490F2574C}" type="pres">
      <dgm:prSet presAssocID="{EA17AC63-6805-4A8A-8355-E74178F754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74EE0BB0-8573-4405-9EC4-2BDE176EE6D4}" type="pres">
      <dgm:prSet presAssocID="{EA17AC63-6805-4A8A-8355-E74178F75419}" presName="spaceRect" presStyleCnt="0"/>
      <dgm:spPr/>
    </dgm:pt>
    <dgm:pt modelId="{F2756961-31F4-4253-A45C-4E644F4296AF}" type="pres">
      <dgm:prSet presAssocID="{EA17AC63-6805-4A8A-8355-E74178F75419}" presName="parTx" presStyleLbl="revTx" presStyleIdx="1" presStyleCnt="4">
        <dgm:presLayoutVars>
          <dgm:chMax val="0"/>
          <dgm:chPref val="0"/>
        </dgm:presLayoutVars>
      </dgm:prSet>
      <dgm:spPr/>
    </dgm:pt>
    <dgm:pt modelId="{CAC5CD24-9432-48FA-AFE8-6F120A4493D1}" type="pres">
      <dgm:prSet presAssocID="{BFA8B3C1-B1C6-4A10-929A-DFB5EA3CE9B5}" presName="sibTrans" presStyleCnt="0"/>
      <dgm:spPr/>
    </dgm:pt>
    <dgm:pt modelId="{EE98F4F0-A6DA-4D8C-8299-D4D7D59A0282}" type="pres">
      <dgm:prSet presAssocID="{A2AA4652-DD16-4603-853E-91AD8E7A4CC7}" presName="compNode" presStyleCnt="0"/>
      <dgm:spPr/>
    </dgm:pt>
    <dgm:pt modelId="{207F29EC-DA11-44B7-9C3D-ACD4DC145F8E}" type="pres">
      <dgm:prSet presAssocID="{A2AA4652-DD16-4603-853E-91AD8E7A4CC7}" presName="bgRect" presStyleLbl="bgShp" presStyleIdx="2" presStyleCnt="4"/>
      <dgm:spPr/>
    </dgm:pt>
    <dgm:pt modelId="{E3702DEE-1114-40E5-B496-29B9D491BE69}" type="pres">
      <dgm:prSet presAssocID="{A2AA4652-DD16-4603-853E-91AD8E7A4C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0112CE4B-14A2-485F-B8C5-3EA48A126A0C}" type="pres">
      <dgm:prSet presAssocID="{A2AA4652-DD16-4603-853E-91AD8E7A4CC7}" presName="spaceRect" presStyleCnt="0"/>
      <dgm:spPr/>
    </dgm:pt>
    <dgm:pt modelId="{CEF89856-2241-4E67-BD0A-72A05F9B87C5}" type="pres">
      <dgm:prSet presAssocID="{A2AA4652-DD16-4603-853E-91AD8E7A4CC7}" presName="parTx" presStyleLbl="revTx" presStyleIdx="2" presStyleCnt="4">
        <dgm:presLayoutVars>
          <dgm:chMax val="0"/>
          <dgm:chPref val="0"/>
        </dgm:presLayoutVars>
      </dgm:prSet>
      <dgm:spPr/>
    </dgm:pt>
    <dgm:pt modelId="{E5020BDF-34A6-49DE-9186-61CAA75727F2}" type="pres">
      <dgm:prSet presAssocID="{44E11018-32EC-4CAC-9B05-27CDC4144505}" presName="sibTrans" presStyleCnt="0"/>
      <dgm:spPr/>
    </dgm:pt>
    <dgm:pt modelId="{C8B4298B-988D-49D6-903D-01B6385DD9BA}" type="pres">
      <dgm:prSet presAssocID="{E052D488-239A-4957-A310-BD9F07036F4D}" presName="compNode" presStyleCnt="0"/>
      <dgm:spPr/>
    </dgm:pt>
    <dgm:pt modelId="{44CF8AF6-A1D6-4D9A-992D-68ACAF2A8831}" type="pres">
      <dgm:prSet presAssocID="{E052D488-239A-4957-A310-BD9F07036F4D}" presName="bgRect" presStyleLbl="bgShp" presStyleIdx="3" presStyleCnt="4"/>
      <dgm:spPr/>
    </dgm:pt>
    <dgm:pt modelId="{65A8DBCC-F59D-40A1-8A01-E0EFE57142A7}" type="pres">
      <dgm:prSet presAssocID="{E052D488-239A-4957-A310-BD9F07036F4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ouse"/>
        </a:ext>
      </dgm:extLst>
    </dgm:pt>
    <dgm:pt modelId="{53AA1A23-73AE-4982-9086-E43C73DC5EA6}" type="pres">
      <dgm:prSet presAssocID="{E052D488-239A-4957-A310-BD9F07036F4D}" presName="spaceRect" presStyleCnt="0"/>
      <dgm:spPr/>
    </dgm:pt>
    <dgm:pt modelId="{58626939-F4DB-4C50-819A-F5C4F49F1C22}" type="pres">
      <dgm:prSet presAssocID="{E052D488-239A-4957-A310-BD9F07036F4D}" presName="parTx" presStyleLbl="revTx" presStyleIdx="3" presStyleCnt="4">
        <dgm:presLayoutVars>
          <dgm:chMax val="0"/>
          <dgm:chPref val="0"/>
        </dgm:presLayoutVars>
      </dgm:prSet>
      <dgm:spPr/>
    </dgm:pt>
  </dgm:ptLst>
  <dgm:cxnLst>
    <dgm:cxn modelId="{95709319-BD1E-4546-BEB2-BBE1466F827F}" type="presOf" srcId="{E052D488-239A-4957-A310-BD9F07036F4D}" destId="{58626939-F4DB-4C50-819A-F5C4F49F1C22}" srcOrd="0" destOrd="0" presId="urn:microsoft.com/office/officeart/2018/2/layout/IconVerticalSolidList"/>
    <dgm:cxn modelId="{C9FAEB36-B11F-4861-B2FD-5F155AF85A33}" srcId="{51F89CD2-064F-43F6-B2C7-7A7DB7CE33AD}" destId="{1608FFAB-DBAC-462F-ADE0-418FBAC90039}" srcOrd="0" destOrd="0" parTransId="{D6173B28-BAF8-4034-A524-22491165557E}" sibTransId="{C38A9809-27AA-4C21-ADCA-9A59B17283D1}"/>
    <dgm:cxn modelId="{07BB903E-6475-4B6A-93A0-1E910DCD81A6}" type="presOf" srcId="{A2AA4652-DD16-4603-853E-91AD8E7A4CC7}" destId="{CEF89856-2241-4E67-BD0A-72A05F9B87C5}" srcOrd="0" destOrd="0" presId="urn:microsoft.com/office/officeart/2018/2/layout/IconVerticalSolidList"/>
    <dgm:cxn modelId="{B2953B5B-FA1E-4E92-928E-966BE2290AC9}" srcId="{51F89CD2-064F-43F6-B2C7-7A7DB7CE33AD}" destId="{E052D488-239A-4957-A310-BD9F07036F4D}" srcOrd="3" destOrd="0" parTransId="{88F796CB-98DC-4238-A47A-8490B8A91F9A}" sibTransId="{E0DDE5BA-1259-47BC-8CFE-9C1A4EE5392A}"/>
    <dgm:cxn modelId="{30C9C9A0-194C-42D4-A128-B34870195E8F}" type="presOf" srcId="{1608FFAB-DBAC-462F-ADE0-418FBAC90039}" destId="{91968527-9516-44B0-A814-112E6A855023}" srcOrd="0" destOrd="0" presId="urn:microsoft.com/office/officeart/2018/2/layout/IconVerticalSolidList"/>
    <dgm:cxn modelId="{CF1EF3A5-9213-4B44-BFA4-FECE63FC2AD4}" srcId="{51F89CD2-064F-43F6-B2C7-7A7DB7CE33AD}" destId="{A2AA4652-DD16-4603-853E-91AD8E7A4CC7}" srcOrd="2" destOrd="0" parTransId="{94470FD9-CB1C-4EBB-AE1B-107C94C479E7}" sibTransId="{44E11018-32EC-4CAC-9B05-27CDC4144505}"/>
    <dgm:cxn modelId="{8C81EDB7-3B79-4DC1-8338-82A4C617AAAE}" srcId="{51F89CD2-064F-43F6-B2C7-7A7DB7CE33AD}" destId="{EA17AC63-6805-4A8A-8355-E74178F75419}" srcOrd="1" destOrd="0" parTransId="{0219A93D-FD41-4F3E-932F-63F34F6D4A4C}" sibTransId="{BFA8B3C1-B1C6-4A10-929A-DFB5EA3CE9B5}"/>
    <dgm:cxn modelId="{8E87B4BB-C77E-43E2-B0F7-304E520B1DE6}" type="presOf" srcId="{51F89CD2-064F-43F6-B2C7-7A7DB7CE33AD}" destId="{C5204DBC-B1C9-4E6F-9D4F-14EF7673489A}" srcOrd="0" destOrd="0" presId="urn:microsoft.com/office/officeart/2018/2/layout/IconVerticalSolidList"/>
    <dgm:cxn modelId="{178763E2-385A-4BF6-AEE8-5DC4624678A4}" type="presOf" srcId="{EA17AC63-6805-4A8A-8355-E74178F75419}" destId="{F2756961-31F4-4253-A45C-4E644F4296AF}" srcOrd="0" destOrd="0" presId="urn:microsoft.com/office/officeart/2018/2/layout/IconVerticalSolidList"/>
    <dgm:cxn modelId="{0ECFFC19-897E-4B16-A856-353C7BD0636F}" type="presParOf" srcId="{C5204DBC-B1C9-4E6F-9D4F-14EF7673489A}" destId="{2438CC96-C2CB-41AA-9B0E-84D56FC51F5F}" srcOrd="0" destOrd="0" presId="urn:microsoft.com/office/officeart/2018/2/layout/IconVerticalSolidList"/>
    <dgm:cxn modelId="{98B303AB-5459-4AB3-8A56-375DBB7BC09B}" type="presParOf" srcId="{2438CC96-C2CB-41AA-9B0E-84D56FC51F5F}" destId="{DF386219-DD14-454E-A73C-8672557341F9}" srcOrd="0" destOrd="0" presId="urn:microsoft.com/office/officeart/2018/2/layout/IconVerticalSolidList"/>
    <dgm:cxn modelId="{212A0E02-6771-48C4-9674-5B348EF53691}" type="presParOf" srcId="{2438CC96-C2CB-41AA-9B0E-84D56FC51F5F}" destId="{EC379D9D-90BC-44B9-AD61-B29EE2291307}" srcOrd="1" destOrd="0" presId="urn:microsoft.com/office/officeart/2018/2/layout/IconVerticalSolidList"/>
    <dgm:cxn modelId="{9D252429-13FD-4595-AF53-C4A441CC9D4D}" type="presParOf" srcId="{2438CC96-C2CB-41AA-9B0E-84D56FC51F5F}" destId="{D39C6E23-DDBF-4ED6-AA8B-559F8094D9FC}" srcOrd="2" destOrd="0" presId="urn:microsoft.com/office/officeart/2018/2/layout/IconVerticalSolidList"/>
    <dgm:cxn modelId="{A6C7F755-F04B-4D9B-9657-912C00A791BC}" type="presParOf" srcId="{2438CC96-C2CB-41AA-9B0E-84D56FC51F5F}" destId="{91968527-9516-44B0-A814-112E6A855023}" srcOrd="3" destOrd="0" presId="urn:microsoft.com/office/officeart/2018/2/layout/IconVerticalSolidList"/>
    <dgm:cxn modelId="{8FB4A409-3B0A-44F2-9668-28649568FCB8}" type="presParOf" srcId="{C5204DBC-B1C9-4E6F-9D4F-14EF7673489A}" destId="{D5A0F75E-8029-453E-907E-B79CB9859734}" srcOrd="1" destOrd="0" presId="urn:microsoft.com/office/officeart/2018/2/layout/IconVerticalSolidList"/>
    <dgm:cxn modelId="{31F65B39-0FB9-410D-B08F-4F623A428DB2}" type="presParOf" srcId="{C5204DBC-B1C9-4E6F-9D4F-14EF7673489A}" destId="{D9FFBCAB-6319-4EB2-BBE3-A0AAC0237782}" srcOrd="2" destOrd="0" presId="urn:microsoft.com/office/officeart/2018/2/layout/IconVerticalSolidList"/>
    <dgm:cxn modelId="{3641EA0B-7A70-471D-BB89-FD05B5A08069}" type="presParOf" srcId="{D9FFBCAB-6319-4EB2-BBE3-A0AAC0237782}" destId="{3130BCE5-316C-4A2B-BF8D-C40106DEAC90}" srcOrd="0" destOrd="0" presId="urn:microsoft.com/office/officeart/2018/2/layout/IconVerticalSolidList"/>
    <dgm:cxn modelId="{D1F0DCF6-E615-4B2C-A3A1-E0B99314A76D}" type="presParOf" srcId="{D9FFBCAB-6319-4EB2-BBE3-A0AAC0237782}" destId="{9B6E9B44-4859-4548-B11C-1B1490F2574C}" srcOrd="1" destOrd="0" presId="urn:microsoft.com/office/officeart/2018/2/layout/IconVerticalSolidList"/>
    <dgm:cxn modelId="{C54EDA22-87AC-4CF1-90BD-2F5C55EFF26F}" type="presParOf" srcId="{D9FFBCAB-6319-4EB2-BBE3-A0AAC0237782}" destId="{74EE0BB0-8573-4405-9EC4-2BDE176EE6D4}" srcOrd="2" destOrd="0" presId="urn:microsoft.com/office/officeart/2018/2/layout/IconVerticalSolidList"/>
    <dgm:cxn modelId="{FDEFE473-01FF-4644-9295-F6580A6E1AD6}" type="presParOf" srcId="{D9FFBCAB-6319-4EB2-BBE3-A0AAC0237782}" destId="{F2756961-31F4-4253-A45C-4E644F4296AF}" srcOrd="3" destOrd="0" presId="urn:microsoft.com/office/officeart/2018/2/layout/IconVerticalSolidList"/>
    <dgm:cxn modelId="{E7D52CA6-28BF-437B-9CA4-80555150DC99}" type="presParOf" srcId="{C5204DBC-B1C9-4E6F-9D4F-14EF7673489A}" destId="{CAC5CD24-9432-48FA-AFE8-6F120A4493D1}" srcOrd="3" destOrd="0" presId="urn:microsoft.com/office/officeart/2018/2/layout/IconVerticalSolidList"/>
    <dgm:cxn modelId="{C7173E4A-93B3-452C-9A61-4AB382AF2775}" type="presParOf" srcId="{C5204DBC-B1C9-4E6F-9D4F-14EF7673489A}" destId="{EE98F4F0-A6DA-4D8C-8299-D4D7D59A0282}" srcOrd="4" destOrd="0" presId="urn:microsoft.com/office/officeart/2018/2/layout/IconVerticalSolidList"/>
    <dgm:cxn modelId="{64814028-8CD0-47B9-B728-FE82278B7CB2}" type="presParOf" srcId="{EE98F4F0-A6DA-4D8C-8299-D4D7D59A0282}" destId="{207F29EC-DA11-44B7-9C3D-ACD4DC145F8E}" srcOrd="0" destOrd="0" presId="urn:microsoft.com/office/officeart/2018/2/layout/IconVerticalSolidList"/>
    <dgm:cxn modelId="{20DCA84C-3ACD-4C69-BE54-5A65141844FC}" type="presParOf" srcId="{EE98F4F0-A6DA-4D8C-8299-D4D7D59A0282}" destId="{E3702DEE-1114-40E5-B496-29B9D491BE69}" srcOrd="1" destOrd="0" presId="urn:microsoft.com/office/officeart/2018/2/layout/IconVerticalSolidList"/>
    <dgm:cxn modelId="{9FCB059B-6D61-4E19-B524-57ED82F23E08}" type="presParOf" srcId="{EE98F4F0-A6DA-4D8C-8299-D4D7D59A0282}" destId="{0112CE4B-14A2-485F-B8C5-3EA48A126A0C}" srcOrd="2" destOrd="0" presId="urn:microsoft.com/office/officeart/2018/2/layout/IconVerticalSolidList"/>
    <dgm:cxn modelId="{3223B6F2-BBB5-45F1-8921-CF8F420385AD}" type="presParOf" srcId="{EE98F4F0-A6DA-4D8C-8299-D4D7D59A0282}" destId="{CEF89856-2241-4E67-BD0A-72A05F9B87C5}" srcOrd="3" destOrd="0" presId="urn:microsoft.com/office/officeart/2018/2/layout/IconVerticalSolidList"/>
    <dgm:cxn modelId="{A6C55354-582D-48CE-A44B-2BECCABA4FA7}" type="presParOf" srcId="{C5204DBC-B1C9-4E6F-9D4F-14EF7673489A}" destId="{E5020BDF-34A6-49DE-9186-61CAA75727F2}" srcOrd="5" destOrd="0" presId="urn:microsoft.com/office/officeart/2018/2/layout/IconVerticalSolidList"/>
    <dgm:cxn modelId="{89043D1C-DE5D-4D7F-B96F-96EB7F3E7786}" type="presParOf" srcId="{C5204DBC-B1C9-4E6F-9D4F-14EF7673489A}" destId="{C8B4298B-988D-49D6-903D-01B6385DD9BA}" srcOrd="6" destOrd="0" presId="urn:microsoft.com/office/officeart/2018/2/layout/IconVerticalSolidList"/>
    <dgm:cxn modelId="{2E4B856B-3CD5-405D-930A-8F53EC1A93CE}" type="presParOf" srcId="{C8B4298B-988D-49D6-903D-01B6385DD9BA}" destId="{44CF8AF6-A1D6-4D9A-992D-68ACAF2A8831}" srcOrd="0" destOrd="0" presId="urn:microsoft.com/office/officeart/2018/2/layout/IconVerticalSolidList"/>
    <dgm:cxn modelId="{1350B38E-6777-4FD9-BBA3-999EE114CC43}" type="presParOf" srcId="{C8B4298B-988D-49D6-903D-01B6385DD9BA}" destId="{65A8DBCC-F59D-40A1-8A01-E0EFE57142A7}" srcOrd="1" destOrd="0" presId="urn:microsoft.com/office/officeart/2018/2/layout/IconVerticalSolidList"/>
    <dgm:cxn modelId="{1615E732-C426-4BD2-AE2A-06DCDB099843}" type="presParOf" srcId="{C8B4298B-988D-49D6-903D-01B6385DD9BA}" destId="{53AA1A23-73AE-4982-9086-E43C73DC5EA6}" srcOrd="2" destOrd="0" presId="urn:microsoft.com/office/officeart/2018/2/layout/IconVerticalSolidList"/>
    <dgm:cxn modelId="{E0F21960-7098-4241-8FEB-EDDC29FDA2C7}" type="presParOf" srcId="{C8B4298B-988D-49D6-903D-01B6385DD9BA}" destId="{58626939-F4DB-4C50-819A-F5C4F49F1C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7A834-A486-4E35-8C0D-A7AB9FAEBDD8}">
      <dsp:nvSpPr>
        <dsp:cNvPr id="0" name=""/>
        <dsp:cNvSpPr/>
      </dsp:nvSpPr>
      <dsp:spPr>
        <a:xfrm>
          <a:off x="0" y="0"/>
          <a:ext cx="2561209" cy="314460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682" tIns="330200" rIns="199682" bIns="330200" numCol="1" spcCol="1270" anchor="t" anchorCtr="0">
          <a:noAutofit/>
        </a:bodyPr>
        <a:lstStyle/>
        <a:p>
          <a:pPr marL="0" lvl="0" indent="0" algn="l" defTabSz="622300">
            <a:lnSpc>
              <a:spcPct val="90000"/>
            </a:lnSpc>
            <a:spcBef>
              <a:spcPct val="0"/>
            </a:spcBef>
            <a:spcAft>
              <a:spcPct val="35000"/>
            </a:spcAft>
            <a:buNone/>
          </a:pPr>
          <a:r>
            <a:rPr lang="en-US" sz="1400" kern="1200"/>
            <a:t>Identify ways that interdisciplinary work groups can enhance productivity, innovation and effective patient care</a:t>
          </a:r>
        </a:p>
      </dsp:txBody>
      <dsp:txXfrm>
        <a:off x="0" y="1194949"/>
        <a:ext cx="2561209" cy="1886762"/>
      </dsp:txXfrm>
    </dsp:sp>
    <dsp:sp modelId="{4D7EEC71-7444-416A-8C7E-1AB58E0BDF4F}">
      <dsp:nvSpPr>
        <dsp:cNvPr id="0" name=""/>
        <dsp:cNvSpPr/>
      </dsp:nvSpPr>
      <dsp:spPr>
        <a:xfrm>
          <a:off x="808914" y="314460"/>
          <a:ext cx="943381" cy="94338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50" tIns="12700" rIns="7355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47069" y="452615"/>
        <a:ext cx="667071" cy="667071"/>
      </dsp:txXfrm>
    </dsp:sp>
    <dsp:sp modelId="{677C6401-7850-4128-AE95-7D9CB2DD9D76}">
      <dsp:nvSpPr>
        <dsp:cNvPr id="0" name=""/>
        <dsp:cNvSpPr/>
      </dsp:nvSpPr>
      <dsp:spPr>
        <a:xfrm>
          <a:off x="0" y="3144532"/>
          <a:ext cx="2561209" cy="72"/>
        </a:xfrm>
        <a:prstGeom prst="rect">
          <a:avLst/>
        </a:prstGeom>
        <a:solidFill>
          <a:schemeClr val="accent2">
            <a:hueOff val="-2034763"/>
            <a:satOff val="1159"/>
            <a:lumOff val="784"/>
            <a:alphaOff val="0"/>
          </a:schemeClr>
        </a:solidFill>
        <a:ln w="12700" cap="flat" cmpd="sng" algn="ctr">
          <a:solidFill>
            <a:schemeClr val="accent2">
              <a:hueOff val="-2034763"/>
              <a:satOff val="1159"/>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492B2-EA8D-4166-AAFC-CFB01635B04E}">
      <dsp:nvSpPr>
        <dsp:cNvPr id="0" name=""/>
        <dsp:cNvSpPr/>
      </dsp:nvSpPr>
      <dsp:spPr>
        <a:xfrm>
          <a:off x="2817330" y="0"/>
          <a:ext cx="2561209" cy="3144603"/>
        </a:xfrm>
        <a:prstGeom prst="rect">
          <a:avLst/>
        </a:prstGeom>
        <a:solidFill>
          <a:schemeClr val="accent2">
            <a:tint val="40000"/>
            <a:alpha val="90000"/>
            <a:hueOff val="-5153523"/>
            <a:satOff val="2935"/>
            <a:lumOff val="605"/>
            <a:alphaOff val="0"/>
          </a:schemeClr>
        </a:solidFill>
        <a:ln w="12700" cap="flat" cmpd="sng" algn="ctr">
          <a:solidFill>
            <a:schemeClr val="accent2">
              <a:tint val="40000"/>
              <a:alpha val="90000"/>
              <a:hueOff val="-5153523"/>
              <a:satOff val="2935"/>
              <a:lumOff val="6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682" tIns="330200" rIns="199682" bIns="330200" numCol="1" spcCol="1270" anchor="t" anchorCtr="0">
          <a:noAutofit/>
        </a:bodyPr>
        <a:lstStyle/>
        <a:p>
          <a:pPr marL="0" lvl="0" indent="0" algn="l" defTabSz="622300">
            <a:lnSpc>
              <a:spcPct val="90000"/>
            </a:lnSpc>
            <a:spcBef>
              <a:spcPct val="0"/>
            </a:spcBef>
            <a:spcAft>
              <a:spcPct val="35000"/>
            </a:spcAft>
            <a:buNone/>
          </a:pPr>
          <a:r>
            <a:rPr lang="en-US" sz="1400" kern="1200"/>
            <a:t>Describe common challenges that interdisciplinary teams face through a lens of equity and inclusion</a:t>
          </a:r>
        </a:p>
      </dsp:txBody>
      <dsp:txXfrm>
        <a:off x="2817330" y="1194949"/>
        <a:ext cx="2561209" cy="1886762"/>
      </dsp:txXfrm>
    </dsp:sp>
    <dsp:sp modelId="{E6BD1698-913E-4C3C-8BE8-C099A575BF51}">
      <dsp:nvSpPr>
        <dsp:cNvPr id="0" name=""/>
        <dsp:cNvSpPr/>
      </dsp:nvSpPr>
      <dsp:spPr>
        <a:xfrm>
          <a:off x="3626244" y="314460"/>
          <a:ext cx="943381" cy="943381"/>
        </a:xfrm>
        <a:prstGeom prst="ellipse">
          <a:avLst/>
        </a:prstGeom>
        <a:solidFill>
          <a:schemeClr val="accent2">
            <a:hueOff val="-4069526"/>
            <a:satOff val="2318"/>
            <a:lumOff val="1568"/>
            <a:alphaOff val="0"/>
          </a:schemeClr>
        </a:solidFill>
        <a:ln w="12700" cap="flat" cmpd="sng" algn="ctr">
          <a:solidFill>
            <a:schemeClr val="accent2">
              <a:hueOff val="-4069526"/>
              <a:satOff val="2318"/>
              <a:lumOff val="15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50" tIns="12700" rIns="7355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764399" y="452615"/>
        <a:ext cx="667071" cy="667071"/>
      </dsp:txXfrm>
    </dsp:sp>
    <dsp:sp modelId="{6B46B490-FF1D-41AE-A3DF-EE37A59046AD}">
      <dsp:nvSpPr>
        <dsp:cNvPr id="0" name=""/>
        <dsp:cNvSpPr/>
      </dsp:nvSpPr>
      <dsp:spPr>
        <a:xfrm>
          <a:off x="2817330" y="3144532"/>
          <a:ext cx="2561209" cy="72"/>
        </a:xfrm>
        <a:prstGeom prst="rect">
          <a:avLst/>
        </a:prstGeom>
        <a:solidFill>
          <a:schemeClr val="accent2">
            <a:hueOff val="-6104289"/>
            <a:satOff val="3478"/>
            <a:lumOff val="2353"/>
            <a:alphaOff val="0"/>
          </a:schemeClr>
        </a:solidFill>
        <a:ln w="12700" cap="flat" cmpd="sng" algn="ctr">
          <a:solidFill>
            <a:schemeClr val="accent2">
              <a:hueOff val="-6104289"/>
              <a:satOff val="3478"/>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27D14-3972-4968-ADB2-A3FFCCA680FA}">
      <dsp:nvSpPr>
        <dsp:cNvPr id="0" name=""/>
        <dsp:cNvSpPr/>
      </dsp:nvSpPr>
      <dsp:spPr>
        <a:xfrm>
          <a:off x="5634661" y="0"/>
          <a:ext cx="2561209" cy="3144603"/>
        </a:xfrm>
        <a:prstGeom prst="rect">
          <a:avLst/>
        </a:prstGeom>
        <a:solidFill>
          <a:schemeClr val="accent2">
            <a:tint val="40000"/>
            <a:alpha val="90000"/>
            <a:hueOff val="-10307046"/>
            <a:satOff val="5871"/>
            <a:lumOff val="1211"/>
            <a:alphaOff val="0"/>
          </a:schemeClr>
        </a:solidFill>
        <a:ln w="12700" cap="flat" cmpd="sng" algn="ctr">
          <a:solidFill>
            <a:schemeClr val="accent2">
              <a:tint val="40000"/>
              <a:alpha val="90000"/>
              <a:hueOff val="-10307046"/>
              <a:satOff val="5871"/>
              <a:lumOff val="12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682" tIns="330200" rIns="199682" bIns="330200" numCol="1" spcCol="1270" anchor="t" anchorCtr="0">
          <a:noAutofit/>
        </a:bodyPr>
        <a:lstStyle/>
        <a:p>
          <a:pPr marL="0" lvl="0" indent="0" algn="l" defTabSz="622300">
            <a:lnSpc>
              <a:spcPct val="90000"/>
            </a:lnSpc>
            <a:spcBef>
              <a:spcPct val="0"/>
            </a:spcBef>
            <a:spcAft>
              <a:spcPct val="35000"/>
            </a:spcAft>
            <a:buNone/>
          </a:pPr>
          <a:r>
            <a:rPr lang="en-US" sz="1400" kern="1200"/>
            <a:t>Effectively harness self-reflection to create enhanced communication and collaborations that will benefit their organizations</a:t>
          </a:r>
        </a:p>
      </dsp:txBody>
      <dsp:txXfrm>
        <a:off x="5634661" y="1194949"/>
        <a:ext cx="2561209" cy="1886762"/>
      </dsp:txXfrm>
    </dsp:sp>
    <dsp:sp modelId="{74819620-B53C-46E2-A4AD-70800EE7FC10}">
      <dsp:nvSpPr>
        <dsp:cNvPr id="0" name=""/>
        <dsp:cNvSpPr/>
      </dsp:nvSpPr>
      <dsp:spPr>
        <a:xfrm>
          <a:off x="6443575" y="314460"/>
          <a:ext cx="943381" cy="943381"/>
        </a:xfrm>
        <a:prstGeom prst="ellipse">
          <a:avLst/>
        </a:prstGeom>
        <a:solidFill>
          <a:schemeClr val="accent2">
            <a:hueOff val="-8139052"/>
            <a:satOff val="4637"/>
            <a:lumOff val="3137"/>
            <a:alphaOff val="0"/>
          </a:schemeClr>
        </a:solidFill>
        <a:ln w="12700" cap="flat" cmpd="sng" algn="ctr">
          <a:solidFill>
            <a:schemeClr val="accent2">
              <a:hueOff val="-8139052"/>
              <a:satOff val="4637"/>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50" tIns="12700" rIns="7355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581730" y="452615"/>
        <a:ext cx="667071" cy="667071"/>
      </dsp:txXfrm>
    </dsp:sp>
    <dsp:sp modelId="{083448D2-30E5-47C5-933A-4BD5C8462012}">
      <dsp:nvSpPr>
        <dsp:cNvPr id="0" name=""/>
        <dsp:cNvSpPr/>
      </dsp:nvSpPr>
      <dsp:spPr>
        <a:xfrm>
          <a:off x="5634661" y="3144532"/>
          <a:ext cx="2561209" cy="72"/>
        </a:xfrm>
        <a:prstGeom prst="rect">
          <a:avLst/>
        </a:prstGeom>
        <a:solidFill>
          <a:schemeClr val="accent2">
            <a:hueOff val="-10173815"/>
            <a:satOff val="5796"/>
            <a:lumOff val="3921"/>
            <a:alphaOff val="0"/>
          </a:schemeClr>
        </a:solidFill>
        <a:ln w="12700" cap="flat" cmpd="sng" algn="ctr">
          <a:solidFill>
            <a:schemeClr val="accent2">
              <a:hueOff val="-10173815"/>
              <a:satOff val="5796"/>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46B12-68A0-4A14-B3C9-53175E29052C}">
      <dsp:nvSpPr>
        <dsp:cNvPr id="0" name=""/>
        <dsp:cNvSpPr/>
      </dsp:nvSpPr>
      <dsp:spPr>
        <a:xfrm>
          <a:off x="285002" y="710622"/>
          <a:ext cx="876041" cy="8760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EB0F89-3EBB-496F-BDC5-05393862CBAD}">
      <dsp:nvSpPr>
        <dsp:cNvPr id="0" name=""/>
        <dsp:cNvSpPr/>
      </dsp:nvSpPr>
      <dsp:spPr>
        <a:xfrm>
          <a:off x="471700" y="897319"/>
          <a:ext cx="502646" cy="5026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725D93-B291-4A2D-BB98-26CA1E349395}">
      <dsp:nvSpPr>
        <dsp:cNvPr id="0" name=""/>
        <dsp:cNvSpPr/>
      </dsp:nvSpPr>
      <dsp:spPr>
        <a:xfrm>
          <a:off x="4956" y="1859528"/>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solidFill>
                <a:schemeClr val="accent2">
                  <a:lumMod val="50000"/>
                </a:schemeClr>
              </a:solidFill>
            </a:rPr>
            <a:t>Medicine is steeped in hierarchy and inequity.</a:t>
          </a:r>
        </a:p>
      </dsp:txBody>
      <dsp:txXfrm>
        <a:off x="4956" y="1859528"/>
        <a:ext cx="1436132" cy="574453"/>
      </dsp:txXfrm>
    </dsp:sp>
    <dsp:sp modelId="{2BBE35E7-F665-4839-9118-F3FEFAAF708B}">
      <dsp:nvSpPr>
        <dsp:cNvPr id="0" name=""/>
        <dsp:cNvSpPr/>
      </dsp:nvSpPr>
      <dsp:spPr>
        <a:xfrm>
          <a:off x="1972458" y="710622"/>
          <a:ext cx="876041" cy="8760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49EAC4-877A-43FE-AAE4-39735C25951F}">
      <dsp:nvSpPr>
        <dsp:cNvPr id="0" name=""/>
        <dsp:cNvSpPr/>
      </dsp:nvSpPr>
      <dsp:spPr>
        <a:xfrm>
          <a:off x="2159156" y="897319"/>
          <a:ext cx="502646" cy="5026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2C5D02-5622-4104-932B-027EC6501040}">
      <dsp:nvSpPr>
        <dsp:cNvPr id="0" name=""/>
        <dsp:cNvSpPr/>
      </dsp:nvSpPr>
      <dsp:spPr>
        <a:xfrm>
          <a:off x="1692413" y="1859528"/>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solidFill>
                <a:schemeClr val="accent3">
                  <a:lumMod val="50000"/>
                </a:schemeClr>
              </a:solidFill>
            </a:rPr>
            <a:t>We are challenged to bring people together across disciplines.</a:t>
          </a:r>
        </a:p>
      </dsp:txBody>
      <dsp:txXfrm>
        <a:off x="1692413" y="1859528"/>
        <a:ext cx="1436132" cy="574453"/>
      </dsp:txXfrm>
    </dsp:sp>
    <dsp:sp modelId="{6AD3C47F-4F85-4EAE-A09D-CDE46DFDEF5A}">
      <dsp:nvSpPr>
        <dsp:cNvPr id="0" name=""/>
        <dsp:cNvSpPr/>
      </dsp:nvSpPr>
      <dsp:spPr>
        <a:xfrm>
          <a:off x="3659914" y="710622"/>
          <a:ext cx="876041" cy="8760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FF4463-12AC-49D1-BC43-27FD542CC2BE}">
      <dsp:nvSpPr>
        <dsp:cNvPr id="0" name=""/>
        <dsp:cNvSpPr/>
      </dsp:nvSpPr>
      <dsp:spPr>
        <a:xfrm>
          <a:off x="3846612" y="897319"/>
          <a:ext cx="502646" cy="5026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3C0FD9-5634-4A47-9D2E-FCC5E929C935}">
      <dsp:nvSpPr>
        <dsp:cNvPr id="0" name=""/>
        <dsp:cNvSpPr/>
      </dsp:nvSpPr>
      <dsp:spPr>
        <a:xfrm>
          <a:off x="3379869" y="1859528"/>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Trust, vulnerability and psychological safety are core.</a:t>
          </a:r>
        </a:p>
      </dsp:txBody>
      <dsp:txXfrm>
        <a:off x="3379869" y="1859528"/>
        <a:ext cx="1436132" cy="574453"/>
      </dsp:txXfrm>
    </dsp:sp>
    <dsp:sp modelId="{8D73CD48-537F-4FD7-8D9F-2A7EAE3EB7C3}">
      <dsp:nvSpPr>
        <dsp:cNvPr id="0" name=""/>
        <dsp:cNvSpPr/>
      </dsp:nvSpPr>
      <dsp:spPr>
        <a:xfrm>
          <a:off x="5347371" y="710622"/>
          <a:ext cx="876041" cy="8760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AC0BC-15B9-49AC-A8DF-485FF329A46B}">
      <dsp:nvSpPr>
        <dsp:cNvPr id="0" name=""/>
        <dsp:cNvSpPr/>
      </dsp:nvSpPr>
      <dsp:spPr>
        <a:xfrm>
          <a:off x="5534068" y="897319"/>
          <a:ext cx="502646" cy="5026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A4873D-F815-490E-B807-52E1AE88B590}">
      <dsp:nvSpPr>
        <dsp:cNvPr id="0" name=""/>
        <dsp:cNvSpPr/>
      </dsp:nvSpPr>
      <dsp:spPr>
        <a:xfrm>
          <a:off x="5067325" y="1859528"/>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Fostering inclusivity can help get through biases and blind spots.</a:t>
          </a:r>
        </a:p>
      </dsp:txBody>
      <dsp:txXfrm>
        <a:off x="5067325" y="1859528"/>
        <a:ext cx="1436132" cy="574453"/>
      </dsp:txXfrm>
    </dsp:sp>
    <dsp:sp modelId="{7E5740C3-FE5F-43BE-8486-330BCF3A864D}">
      <dsp:nvSpPr>
        <dsp:cNvPr id="0" name=""/>
        <dsp:cNvSpPr/>
      </dsp:nvSpPr>
      <dsp:spPr>
        <a:xfrm>
          <a:off x="7034827" y="710622"/>
          <a:ext cx="876041" cy="87604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21932F-7CA6-4786-8530-D4263163F2A8}">
      <dsp:nvSpPr>
        <dsp:cNvPr id="0" name=""/>
        <dsp:cNvSpPr/>
      </dsp:nvSpPr>
      <dsp:spPr>
        <a:xfrm>
          <a:off x="7221524" y="897319"/>
          <a:ext cx="502646" cy="5026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93DB68-63CA-4891-8C64-AA8FC1286909}">
      <dsp:nvSpPr>
        <dsp:cNvPr id="0" name=""/>
        <dsp:cNvSpPr/>
      </dsp:nvSpPr>
      <dsp:spPr>
        <a:xfrm>
          <a:off x="6754781" y="1859528"/>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Goal:  develop equitable ways of working that maximize everyone’s skills and talents.</a:t>
          </a:r>
        </a:p>
      </dsp:txBody>
      <dsp:txXfrm>
        <a:off x="6754781" y="1859528"/>
        <a:ext cx="1436132" cy="574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A52C6-3A00-4FD5-84D6-7CE2E5B824C0}">
      <dsp:nvSpPr>
        <dsp:cNvPr id="0" name=""/>
        <dsp:cNvSpPr/>
      </dsp:nvSpPr>
      <dsp:spPr>
        <a:xfrm rot="5400000">
          <a:off x="2070142" y="-267171"/>
          <a:ext cx="1814221" cy="280212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Ability of group of professionals to balance 2 interdependent levels of organization of practice</a:t>
          </a:r>
        </a:p>
        <a:p>
          <a:pPr marL="342900" lvl="2" indent="-171450" algn="l" defTabSz="711200">
            <a:lnSpc>
              <a:spcPct val="90000"/>
            </a:lnSpc>
            <a:spcBef>
              <a:spcPct val="0"/>
            </a:spcBef>
            <a:spcAft>
              <a:spcPct val="15000"/>
            </a:spcAft>
            <a:buChar char="•"/>
          </a:pPr>
          <a:r>
            <a:rPr lang="en-US" sz="1600" kern="1200"/>
            <a:t>What professionals know</a:t>
          </a:r>
        </a:p>
        <a:p>
          <a:pPr marL="342900" lvl="2" indent="-171450" algn="l" defTabSz="711200">
            <a:lnSpc>
              <a:spcPct val="90000"/>
            </a:lnSpc>
            <a:spcBef>
              <a:spcPct val="0"/>
            </a:spcBef>
            <a:spcAft>
              <a:spcPct val="15000"/>
            </a:spcAft>
            <a:buChar char="•"/>
          </a:pPr>
          <a:r>
            <a:rPr lang="en-US" sz="1600" kern="1200" dirty="0"/>
            <a:t>What they collectively do over time</a:t>
          </a:r>
        </a:p>
      </dsp:txBody>
      <dsp:txXfrm rot="-5400000">
        <a:off x="1576193" y="315341"/>
        <a:ext cx="2713557" cy="1637095"/>
      </dsp:txXfrm>
    </dsp:sp>
    <dsp:sp modelId="{4814B0A1-5C67-47DE-AB36-10ED819D5703}">
      <dsp:nvSpPr>
        <dsp:cNvPr id="0" name=""/>
        <dsp:cNvSpPr/>
      </dsp:nvSpPr>
      <dsp:spPr>
        <a:xfrm>
          <a:off x="0" y="0"/>
          <a:ext cx="1576192" cy="22677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Fostering collective capability </a:t>
          </a:r>
          <a:r>
            <a:rPr lang="en-US" sz="1400" kern="1200"/>
            <a:t>(Soubhi, 2009)</a:t>
          </a:r>
          <a:endParaRPr lang="en-US" sz="2200" kern="1200" dirty="0"/>
        </a:p>
      </dsp:txBody>
      <dsp:txXfrm>
        <a:off x="76943" y="76943"/>
        <a:ext cx="1422306" cy="21138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E4DA6-99EC-4018-83B4-5F9894CFD59D}">
      <dsp:nvSpPr>
        <dsp:cNvPr id="0" name=""/>
        <dsp:cNvSpPr/>
      </dsp:nvSpPr>
      <dsp:spPr>
        <a:xfrm>
          <a:off x="0" y="544694"/>
          <a:ext cx="5394327" cy="570375"/>
        </a:xfrm>
        <a:prstGeom prst="round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Inclusivity promotes success and helps organizations thrive. </a:t>
          </a:r>
        </a:p>
      </dsp:txBody>
      <dsp:txXfrm>
        <a:off x="27843" y="572537"/>
        <a:ext cx="5338641" cy="514689"/>
      </dsp:txXfrm>
    </dsp:sp>
    <dsp:sp modelId="{19462591-FE6C-4ABF-8A04-A21F2A1F5149}">
      <dsp:nvSpPr>
        <dsp:cNvPr id="0" name=""/>
        <dsp:cNvSpPr/>
      </dsp:nvSpPr>
      <dsp:spPr>
        <a:xfrm>
          <a:off x="0" y="1158270"/>
          <a:ext cx="5394327" cy="570375"/>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Exclusivity promotes stagnation, lack of growth and divisiveness.</a:t>
          </a:r>
        </a:p>
      </dsp:txBody>
      <dsp:txXfrm>
        <a:off x="27843" y="1186113"/>
        <a:ext cx="5338641" cy="514689"/>
      </dsp:txXfrm>
    </dsp:sp>
    <dsp:sp modelId="{0F030D73-6E44-4A3C-A3AF-221178001606}">
      <dsp:nvSpPr>
        <dsp:cNvPr id="0" name=""/>
        <dsp:cNvSpPr/>
      </dsp:nvSpPr>
      <dsp:spPr>
        <a:xfrm>
          <a:off x="0" y="1771845"/>
          <a:ext cx="5394327" cy="570375"/>
        </a:xfrm>
        <a:prstGeom prst="roundRect">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Organizations should be intentional when teaching interprofessional teams to work to their highest potential.  </a:t>
          </a:r>
        </a:p>
      </dsp:txBody>
      <dsp:txXfrm>
        <a:off x="27843" y="1799688"/>
        <a:ext cx="5338641" cy="514689"/>
      </dsp:txXfrm>
    </dsp:sp>
    <dsp:sp modelId="{5A540977-BD80-4CA6-859E-EB6D98362BA6}">
      <dsp:nvSpPr>
        <dsp:cNvPr id="0" name=""/>
        <dsp:cNvSpPr/>
      </dsp:nvSpPr>
      <dsp:spPr>
        <a:xfrm>
          <a:off x="0" y="2385420"/>
          <a:ext cx="5394327" cy="570375"/>
        </a:xfrm>
        <a:prstGeom prst="round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Team members should</a:t>
          </a:r>
        </a:p>
      </dsp:txBody>
      <dsp:txXfrm>
        <a:off x="27843" y="2413263"/>
        <a:ext cx="5338641" cy="514689"/>
      </dsp:txXfrm>
    </dsp:sp>
    <dsp:sp modelId="{9A05BE30-B733-45ED-9748-0D89ECEDC3A6}">
      <dsp:nvSpPr>
        <dsp:cNvPr id="0" name=""/>
        <dsp:cNvSpPr/>
      </dsp:nvSpPr>
      <dsp:spPr>
        <a:xfrm>
          <a:off x="0" y="2955795"/>
          <a:ext cx="5394327" cy="58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70"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actively listen to diverse perspectives</a:t>
          </a:r>
        </a:p>
        <a:p>
          <a:pPr marL="114300" lvl="1" indent="-114300" algn="l" defTabSz="533400">
            <a:lnSpc>
              <a:spcPct val="90000"/>
            </a:lnSpc>
            <a:spcBef>
              <a:spcPct val="0"/>
            </a:spcBef>
            <a:spcAft>
              <a:spcPct val="20000"/>
            </a:spcAft>
            <a:buChar char="•"/>
          </a:pPr>
          <a:r>
            <a:rPr lang="en-US" sz="1200" kern="1200"/>
            <a:t>share their own experiences</a:t>
          </a:r>
        </a:p>
        <a:p>
          <a:pPr marL="114300" lvl="1" indent="-114300" algn="l" defTabSz="533400">
            <a:lnSpc>
              <a:spcPct val="90000"/>
            </a:lnSpc>
            <a:spcBef>
              <a:spcPct val="0"/>
            </a:spcBef>
            <a:spcAft>
              <a:spcPct val="20000"/>
            </a:spcAft>
            <a:buChar char="•"/>
          </a:pPr>
          <a:r>
            <a:rPr lang="en-US" sz="1200" kern="1200"/>
            <a:t>engage in collaborative discussions and practices</a:t>
          </a:r>
        </a:p>
      </dsp:txBody>
      <dsp:txXfrm>
        <a:off x="0" y="2955795"/>
        <a:ext cx="5394327" cy="589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86219-DD14-454E-A73C-8672557341F9}">
      <dsp:nvSpPr>
        <dsp:cNvPr id="0" name=""/>
        <dsp:cNvSpPr/>
      </dsp:nvSpPr>
      <dsp:spPr>
        <a:xfrm>
          <a:off x="0" y="1100"/>
          <a:ext cx="4308731" cy="5577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379D9D-90BC-44B9-AD61-B29EE2291307}">
      <dsp:nvSpPr>
        <dsp:cNvPr id="0" name=""/>
        <dsp:cNvSpPr/>
      </dsp:nvSpPr>
      <dsp:spPr>
        <a:xfrm>
          <a:off x="168706" y="126584"/>
          <a:ext cx="306739" cy="3067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968527-9516-44B0-A814-112E6A855023}">
      <dsp:nvSpPr>
        <dsp:cNvPr id="0" name=""/>
        <dsp:cNvSpPr/>
      </dsp:nvSpPr>
      <dsp:spPr>
        <a:xfrm>
          <a:off x="644152" y="1100"/>
          <a:ext cx="3664578" cy="557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24" tIns="59024" rIns="59024" bIns="59024" numCol="1" spcCol="1270" anchor="ctr" anchorCtr="0">
          <a:noAutofit/>
        </a:bodyPr>
        <a:lstStyle/>
        <a:p>
          <a:pPr marL="0" lvl="0" indent="0" algn="l" defTabSz="622300">
            <a:lnSpc>
              <a:spcPct val="100000"/>
            </a:lnSpc>
            <a:spcBef>
              <a:spcPct val="0"/>
            </a:spcBef>
            <a:spcAft>
              <a:spcPct val="35000"/>
            </a:spcAft>
            <a:buNone/>
          </a:pPr>
          <a:r>
            <a:rPr lang="en-US" sz="1400" kern="1200"/>
            <a:t>Recognize differences between people</a:t>
          </a:r>
        </a:p>
      </dsp:txBody>
      <dsp:txXfrm>
        <a:off x="644152" y="1100"/>
        <a:ext cx="3664578" cy="557707"/>
      </dsp:txXfrm>
    </dsp:sp>
    <dsp:sp modelId="{3130BCE5-316C-4A2B-BF8D-C40106DEAC90}">
      <dsp:nvSpPr>
        <dsp:cNvPr id="0" name=""/>
        <dsp:cNvSpPr/>
      </dsp:nvSpPr>
      <dsp:spPr>
        <a:xfrm>
          <a:off x="0" y="698234"/>
          <a:ext cx="4308731" cy="5577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E9B44-4859-4548-B11C-1B1490F2574C}">
      <dsp:nvSpPr>
        <dsp:cNvPr id="0" name=""/>
        <dsp:cNvSpPr/>
      </dsp:nvSpPr>
      <dsp:spPr>
        <a:xfrm>
          <a:off x="168706" y="823719"/>
          <a:ext cx="306739" cy="3067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56961-31F4-4253-A45C-4E644F4296AF}">
      <dsp:nvSpPr>
        <dsp:cNvPr id="0" name=""/>
        <dsp:cNvSpPr/>
      </dsp:nvSpPr>
      <dsp:spPr>
        <a:xfrm>
          <a:off x="644152" y="698234"/>
          <a:ext cx="3664578" cy="557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24" tIns="59024" rIns="59024" bIns="59024" numCol="1" spcCol="1270" anchor="ctr" anchorCtr="0">
          <a:noAutofit/>
        </a:bodyPr>
        <a:lstStyle/>
        <a:p>
          <a:pPr marL="0" lvl="0" indent="0" algn="l" defTabSz="622300">
            <a:lnSpc>
              <a:spcPct val="100000"/>
            </a:lnSpc>
            <a:spcBef>
              <a:spcPct val="0"/>
            </a:spcBef>
            <a:spcAft>
              <a:spcPct val="35000"/>
            </a:spcAft>
            <a:buNone/>
          </a:pPr>
          <a:r>
            <a:rPr lang="en-US" sz="1400" kern="1200"/>
            <a:t>Acknowledge differences as a valued asset</a:t>
          </a:r>
        </a:p>
      </dsp:txBody>
      <dsp:txXfrm>
        <a:off x="644152" y="698234"/>
        <a:ext cx="3664578" cy="557707"/>
      </dsp:txXfrm>
    </dsp:sp>
    <dsp:sp modelId="{207F29EC-DA11-44B7-9C3D-ACD4DC145F8E}">
      <dsp:nvSpPr>
        <dsp:cNvPr id="0" name=""/>
        <dsp:cNvSpPr/>
      </dsp:nvSpPr>
      <dsp:spPr>
        <a:xfrm>
          <a:off x="0" y="1395369"/>
          <a:ext cx="4308731" cy="5577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702DEE-1114-40E5-B496-29B9D491BE69}">
      <dsp:nvSpPr>
        <dsp:cNvPr id="0" name=""/>
        <dsp:cNvSpPr/>
      </dsp:nvSpPr>
      <dsp:spPr>
        <a:xfrm>
          <a:off x="168706" y="1520853"/>
          <a:ext cx="306739" cy="3067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89856-2241-4E67-BD0A-72A05F9B87C5}">
      <dsp:nvSpPr>
        <dsp:cNvPr id="0" name=""/>
        <dsp:cNvSpPr/>
      </dsp:nvSpPr>
      <dsp:spPr>
        <a:xfrm>
          <a:off x="644152" y="1395369"/>
          <a:ext cx="3664578" cy="557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24" tIns="59024" rIns="59024" bIns="59024" numCol="1" spcCol="1270" anchor="ctr" anchorCtr="0">
          <a:noAutofit/>
        </a:bodyPr>
        <a:lstStyle/>
        <a:p>
          <a:pPr marL="0" lvl="0" indent="0" algn="l" defTabSz="622300">
            <a:lnSpc>
              <a:spcPct val="100000"/>
            </a:lnSpc>
            <a:spcBef>
              <a:spcPct val="0"/>
            </a:spcBef>
            <a:spcAft>
              <a:spcPct val="35000"/>
            </a:spcAft>
            <a:buNone/>
          </a:pPr>
          <a:r>
            <a:rPr lang="en-US" sz="1400" kern="1200"/>
            <a:t>View diverse representation as critical step towards equity</a:t>
          </a:r>
          <a:endParaRPr lang="en-US" sz="1400" kern="1200" dirty="0"/>
        </a:p>
      </dsp:txBody>
      <dsp:txXfrm>
        <a:off x="644152" y="1395369"/>
        <a:ext cx="3664578" cy="557707"/>
      </dsp:txXfrm>
    </dsp:sp>
    <dsp:sp modelId="{44CF8AF6-A1D6-4D9A-992D-68ACAF2A8831}">
      <dsp:nvSpPr>
        <dsp:cNvPr id="0" name=""/>
        <dsp:cNvSpPr/>
      </dsp:nvSpPr>
      <dsp:spPr>
        <a:xfrm>
          <a:off x="0" y="2092503"/>
          <a:ext cx="4308731" cy="5577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8DBCC-F59D-40A1-8A01-E0EFE57142A7}">
      <dsp:nvSpPr>
        <dsp:cNvPr id="0" name=""/>
        <dsp:cNvSpPr/>
      </dsp:nvSpPr>
      <dsp:spPr>
        <a:xfrm>
          <a:off x="168706" y="2217988"/>
          <a:ext cx="306739" cy="3067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26939-F4DB-4C50-819A-F5C4F49F1C22}">
      <dsp:nvSpPr>
        <dsp:cNvPr id="0" name=""/>
        <dsp:cNvSpPr/>
      </dsp:nvSpPr>
      <dsp:spPr>
        <a:xfrm>
          <a:off x="644152" y="2092503"/>
          <a:ext cx="3664578" cy="557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24" tIns="59024" rIns="59024" bIns="59024" numCol="1" spcCol="1270" anchor="ctr" anchorCtr="0">
          <a:noAutofit/>
        </a:bodyPr>
        <a:lstStyle/>
        <a:p>
          <a:pPr marL="0" lvl="0" indent="0" algn="l" defTabSz="622300">
            <a:lnSpc>
              <a:spcPct val="100000"/>
            </a:lnSpc>
            <a:spcBef>
              <a:spcPct val="0"/>
            </a:spcBef>
            <a:spcAft>
              <a:spcPct val="35000"/>
            </a:spcAft>
            <a:buNone/>
          </a:pPr>
          <a:r>
            <a:rPr lang="en-US" sz="1400" kern="1200"/>
            <a:t>Create a home for each person—don’t just let them in, help them feel comfortable</a:t>
          </a:r>
          <a:endParaRPr lang="en-US" sz="1400" kern="1200" dirty="0"/>
        </a:p>
      </dsp:txBody>
      <dsp:txXfrm>
        <a:off x="644152" y="2092503"/>
        <a:ext cx="3664578" cy="557707"/>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E1D212-07A4-8EF9-4876-FBBF923B26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1A384B-94EA-8CC7-B4A9-973B731E2F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CB9F17-0615-F647-9369-B513AD186CE0}" type="datetimeFigureOut">
              <a:rPr lang="en-US" smtClean="0"/>
              <a:t>9/23/24</a:t>
            </a:fld>
            <a:endParaRPr lang="en-US"/>
          </a:p>
        </p:txBody>
      </p:sp>
      <p:sp>
        <p:nvSpPr>
          <p:cNvPr id="4" name="Footer Placeholder 3">
            <a:extLst>
              <a:ext uri="{FF2B5EF4-FFF2-40B4-BE49-F238E27FC236}">
                <a16:creationId xmlns:a16="http://schemas.microsoft.com/office/drawing/2014/main" id="{DE1EE182-72A1-E960-3A52-8002CD9B29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15701C0-A624-7A10-DC58-B1E96758E8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2D1A32-0096-CD47-AA8E-5DEFB78FD091}" type="slidenum">
              <a:rPr lang="en-US" smtClean="0"/>
              <a:t>‹#›</a:t>
            </a:fld>
            <a:endParaRPr lang="en-US"/>
          </a:p>
        </p:txBody>
      </p:sp>
    </p:spTree>
    <p:extLst>
      <p:ext uri="{BB962C8B-B14F-4D97-AF65-F5344CB8AC3E}">
        <p14:creationId xmlns:p14="http://schemas.microsoft.com/office/powerpoint/2010/main" val="3771709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CB5FE-4DB9-DC44-825A-4E0A06523E64}" type="datetimeFigureOut">
              <a:rPr lang="en-US" smtClean="0"/>
              <a:t>9/23/24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3C445-7922-3A4F-AEF6-C936AA69A166}" type="slidenum">
              <a:rPr lang="en-US" smtClean="0"/>
              <a:t>‹#›</a:t>
            </a:fld>
            <a:endParaRPr lang="en-US"/>
          </a:p>
        </p:txBody>
      </p:sp>
    </p:spTree>
    <p:extLst>
      <p:ext uri="{BB962C8B-B14F-4D97-AF65-F5344CB8AC3E}">
        <p14:creationId xmlns:p14="http://schemas.microsoft.com/office/powerpoint/2010/main" val="14473008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1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91240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78545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4441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7330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4080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1106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2565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203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9251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8711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650831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53871"/>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413627"/>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53074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53871"/>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413627"/>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293017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TextBox 3">
            <a:extLst>
              <a:ext uri="{FF2B5EF4-FFF2-40B4-BE49-F238E27FC236}">
                <a16:creationId xmlns:a16="http://schemas.microsoft.com/office/drawing/2014/main" id="{467A27A5-374F-E8D6-DDCF-F3628646B3E8}"/>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2832126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994D6D82-92F0-A03C-9580-7F0D5EEF4BF5}"/>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
        <p:nvSpPr>
          <p:cNvPr id="5" name="TextBox 4">
            <a:extLst>
              <a:ext uri="{FF2B5EF4-FFF2-40B4-BE49-F238E27FC236}">
                <a16:creationId xmlns:a16="http://schemas.microsoft.com/office/drawing/2014/main" id="{0AAAA965-B48A-992B-8BCE-D43B1F2960E1}"/>
              </a:ext>
            </a:extLst>
          </p:cNvPr>
          <p:cNvSpPr txBox="1"/>
          <p:nvPr userDrawn="1"/>
        </p:nvSpPr>
        <p:spPr>
          <a:xfrm>
            <a:off x="90435" y="4632723"/>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2714158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429F8454-208F-FD53-A934-C7935F591F95}"/>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191559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68321C30-B619-D707-DCE6-989D208EFEB3}"/>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1862870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3CE14CEA-11A2-7EF7-1A8A-717486E419BF}"/>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247207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id="{B2BEEC3D-3485-5335-721A-14798F09193A}"/>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1167854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0F6AF-5091-CA86-8B6B-7BA4411DF873}"/>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728513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extBox 4">
            <a:extLst>
              <a:ext uri="{FF2B5EF4-FFF2-40B4-BE49-F238E27FC236}">
                <a16:creationId xmlns:a16="http://schemas.microsoft.com/office/drawing/2014/main" id="{57BF0D73-9851-817A-8290-855BB60E54FA}"/>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328974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7987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extBox 4">
            <a:extLst>
              <a:ext uri="{FF2B5EF4-FFF2-40B4-BE49-F238E27FC236}">
                <a16:creationId xmlns:a16="http://schemas.microsoft.com/office/drawing/2014/main" id="{0BA70D8F-73F6-600D-B4A5-766836BEC60F}"/>
              </a:ext>
            </a:extLst>
          </p:cNvPr>
          <p:cNvSpPr txBox="1"/>
          <p:nvPr userDrawn="1"/>
        </p:nvSpPr>
        <p:spPr>
          <a:xfrm>
            <a:off x="90435" y="4712677"/>
            <a:ext cx="341644" cy="369332"/>
          </a:xfrm>
          <a:prstGeom prst="rect">
            <a:avLst/>
          </a:prstGeom>
          <a:solidFill>
            <a:schemeClr val="bg1"/>
          </a:solidFill>
        </p:spPr>
        <p:txBody>
          <a:bodyPr wrap="square" rtlCol="0">
            <a:spAutoFit/>
          </a:bodyPr>
          <a:lstStyle/>
          <a:p>
            <a:endParaRPr lang="en-US">
              <a:solidFill>
                <a:schemeClr val="bg1"/>
              </a:solidFill>
            </a:endParaRPr>
          </a:p>
        </p:txBody>
      </p:sp>
    </p:spTree>
    <p:extLst>
      <p:ext uri="{BB962C8B-B14F-4D97-AF65-F5344CB8AC3E}">
        <p14:creationId xmlns:p14="http://schemas.microsoft.com/office/powerpoint/2010/main" val="59862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1751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184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149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5450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65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103370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2.png"/><Relationship Id="rId5" Type="http://schemas.openxmlformats.org/officeDocument/2006/relationships/slideLayout" Target="../slideLayouts/slideLayout26.xml"/><Relationship Id="rId10" Type="http://schemas.openxmlformats.org/officeDocument/2006/relationships/theme" Target="../theme/theme6.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409C401D-69CD-CD90-DA9F-66029CE65D79}"/>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01035122"/>
      </p:ext>
    </p:extLst>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white sheet with blue and orange text&#10;&#10;Description automatically generated">
            <a:extLst>
              <a:ext uri="{FF2B5EF4-FFF2-40B4-BE49-F238E27FC236}">
                <a16:creationId xmlns:a16="http://schemas.microsoft.com/office/drawing/2014/main" id="{AF620B0D-AD53-4265-C2C1-73C4EFEB6A51}"/>
              </a:ext>
            </a:extLst>
          </p:cNvPr>
          <p:cNvPicPr>
            <a:picLocks noChangeAspect="1"/>
          </p:cNvPicPr>
          <p:nvPr userDrawn="1"/>
        </p:nvPicPr>
        <p:blipFill>
          <a:blip r:embed="rId11"/>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139C381-1C65-3941-9B9E-1DF84E2D9ED4}"/>
              </a:ext>
            </a:extLst>
          </p:cNvPr>
          <p:cNvSpPr txBox="1">
            <a:spLocks/>
          </p:cNvSpPr>
          <p:nvPr userDrawn="1"/>
        </p:nvSpPr>
        <p:spPr>
          <a:xfrm>
            <a:off x="0" y="4732734"/>
            <a:ext cx="446049"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959E32-8BE0-4C49-8D64-A82C965E3693}" type="slidenum">
              <a:rPr lang="en-US" smtClean="0"/>
              <a:pPr/>
              <a:t>‹#›</a:t>
            </a:fld>
            <a:r>
              <a:rPr lang="en-US" dirty="0"/>
              <a:t>\</a:t>
            </a:r>
          </a:p>
        </p:txBody>
      </p:sp>
    </p:spTree>
    <p:extLst>
      <p:ext uri="{BB962C8B-B14F-4D97-AF65-F5344CB8AC3E}">
        <p14:creationId xmlns:p14="http://schemas.microsoft.com/office/powerpoint/2010/main" val="139912735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ftr="0" dt="0"/>
  <p:txStyles>
    <p:titleStyle>
      <a:lvl1pPr algn="l" defTabSz="685800" rtl="0" eaLnBrk="1" latinLnBrk="0" hangingPunct="1">
        <a:lnSpc>
          <a:spcPct val="90000"/>
        </a:lnSpc>
        <a:spcBef>
          <a:spcPct val="0"/>
        </a:spcBef>
        <a:buNone/>
        <a:defRPr sz="3200" b="1" i="0" kern="1200">
          <a:solidFill>
            <a:schemeClr val="accent4"/>
          </a:solidFill>
          <a:latin typeface="Trebuchet MS" panose="020B0703020202090204" pitchFamily="34" charset="0"/>
          <a:ea typeface="+mj-ea"/>
          <a:cs typeface="+mj-cs"/>
        </a:defRPr>
      </a:lvl1pPr>
    </p:titleStyle>
    <p:body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2"/>
        </a:buClr>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6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white sheet with blue and orange text&#10;&#10;Description automatically generated">
            <a:extLst>
              <a:ext uri="{FF2B5EF4-FFF2-40B4-BE49-F238E27FC236}">
                <a16:creationId xmlns:a16="http://schemas.microsoft.com/office/drawing/2014/main" id="{55B4CD3A-CDF9-CDB5-914F-0481E590605D}"/>
              </a:ext>
            </a:extLst>
          </p:cNvPr>
          <p:cNvPicPr>
            <a:picLocks noChangeAspect="1"/>
          </p:cNvPicPr>
          <p:nvPr userDrawn="1"/>
        </p:nvPicPr>
        <p:blipFill>
          <a:blip r:embed="rId11"/>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139C381-1C65-3941-9B9E-1DF84E2D9ED4}"/>
              </a:ext>
            </a:extLst>
          </p:cNvPr>
          <p:cNvSpPr txBox="1">
            <a:spLocks/>
          </p:cNvSpPr>
          <p:nvPr userDrawn="1"/>
        </p:nvSpPr>
        <p:spPr>
          <a:xfrm>
            <a:off x="0" y="4732734"/>
            <a:ext cx="446049"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959E32-8BE0-4C49-8D64-A82C965E3693}" type="slidenum">
              <a:rPr lang="en-US" smtClean="0"/>
              <a:pPr/>
              <a:t>‹#›</a:t>
            </a:fld>
            <a:r>
              <a:rPr lang="en-US" dirty="0"/>
              <a:t>\</a:t>
            </a:r>
          </a:p>
        </p:txBody>
      </p:sp>
    </p:spTree>
    <p:extLst>
      <p:ext uri="{BB962C8B-B14F-4D97-AF65-F5344CB8AC3E}">
        <p14:creationId xmlns:p14="http://schemas.microsoft.com/office/powerpoint/2010/main" val="289129903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hdr="0" ftr="0" dt="0"/>
  <p:txStyles>
    <p:titleStyle>
      <a:lvl1pPr algn="l" defTabSz="685800" rtl="0" eaLnBrk="1" latinLnBrk="0" hangingPunct="1">
        <a:lnSpc>
          <a:spcPct val="90000"/>
        </a:lnSpc>
        <a:spcBef>
          <a:spcPct val="0"/>
        </a:spcBef>
        <a:buNone/>
        <a:defRPr sz="3200" b="1" i="0" kern="1200">
          <a:solidFill>
            <a:schemeClr val="accent4"/>
          </a:solidFill>
          <a:latin typeface="Trebuchet MS" panose="020B0703020202090204" pitchFamily="34" charset="0"/>
          <a:ea typeface="+mj-ea"/>
          <a:cs typeface="+mj-cs"/>
        </a:defRPr>
      </a:lvl1pPr>
    </p:titleStyle>
    <p:body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2"/>
        </a:buClr>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6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 up of a blue and brown background&#10;&#10;Description automatically generated">
            <a:extLst>
              <a:ext uri="{FF2B5EF4-FFF2-40B4-BE49-F238E27FC236}">
                <a16:creationId xmlns:a16="http://schemas.microsoft.com/office/drawing/2014/main" id="{D92800A8-846E-4843-0F21-DFA1FC44B03A}"/>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7422569"/>
      </p:ext>
    </p:extLst>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l" defTabSz="685800" rtl="0" eaLnBrk="1" latinLnBrk="0" hangingPunct="1">
        <a:lnSpc>
          <a:spcPct val="90000"/>
        </a:lnSpc>
        <a:spcBef>
          <a:spcPct val="0"/>
        </a:spcBef>
        <a:buNone/>
        <a:defRPr sz="3200" b="1" i="0" kern="1200">
          <a:solidFill>
            <a:schemeClr val="bg1"/>
          </a:solidFill>
          <a:latin typeface="Trebuchet MS" panose="020B0703020202090204" pitchFamily="34" charset="0"/>
          <a:ea typeface="+mj-ea"/>
          <a:cs typeface="+mj-cs"/>
        </a:defRPr>
      </a:lvl1pPr>
    </p:titleStyle>
    <p:body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2"/>
        </a:buClr>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6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blue background with white and orange lines&#10;&#10;Description automatically generated">
            <a:extLst>
              <a:ext uri="{FF2B5EF4-FFF2-40B4-BE49-F238E27FC236}">
                <a16:creationId xmlns:a16="http://schemas.microsoft.com/office/drawing/2014/main" id="{BD3A993F-CCF0-3459-282B-BA27C6540AF5}"/>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0780518"/>
      </p:ext>
    </p:extLst>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defTabSz="685800" rtl="0" eaLnBrk="1" latinLnBrk="0" hangingPunct="1">
        <a:lnSpc>
          <a:spcPct val="90000"/>
        </a:lnSpc>
        <a:spcBef>
          <a:spcPct val="0"/>
        </a:spcBef>
        <a:buNone/>
        <a:defRPr sz="3200" b="1" i="0" kern="1200">
          <a:solidFill>
            <a:schemeClr val="bg1"/>
          </a:solidFill>
          <a:latin typeface="Trebuchet MS" panose="020B0703020202090204" pitchFamily="34" charset="0"/>
          <a:ea typeface="+mj-ea"/>
          <a:cs typeface="+mj-cs"/>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688"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white sheet with blue and orange text&#10;&#10;Description automatically generated">
            <a:extLst>
              <a:ext uri="{FF2B5EF4-FFF2-40B4-BE49-F238E27FC236}">
                <a16:creationId xmlns:a16="http://schemas.microsoft.com/office/drawing/2014/main" id="{AF620B0D-AD53-4265-C2C1-73C4EFEB6A51}"/>
              </a:ext>
            </a:extLst>
          </p:cNvPr>
          <p:cNvPicPr>
            <a:picLocks noChangeAspect="1"/>
          </p:cNvPicPr>
          <p:nvPr userDrawn="1"/>
        </p:nvPicPr>
        <p:blipFill>
          <a:blip r:embed="rId11"/>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139C381-1C65-3941-9B9E-1DF84E2D9ED4}"/>
              </a:ext>
            </a:extLst>
          </p:cNvPr>
          <p:cNvSpPr txBox="1">
            <a:spLocks/>
          </p:cNvSpPr>
          <p:nvPr userDrawn="1"/>
        </p:nvSpPr>
        <p:spPr>
          <a:xfrm>
            <a:off x="0" y="4732734"/>
            <a:ext cx="446049"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959E32-8BE0-4C49-8D64-A82C965E3693}" type="slidenum">
              <a:rPr lang="en-US" smtClean="0"/>
              <a:pPr/>
              <a:t>‹#›</a:t>
            </a:fld>
            <a:r>
              <a:rPr lang="en-US" dirty="0"/>
              <a:t>\</a:t>
            </a:r>
          </a:p>
        </p:txBody>
      </p:sp>
    </p:spTree>
    <p:extLst>
      <p:ext uri="{BB962C8B-B14F-4D97-AF65-F5344CB8AC3E}">
        <p14:creationId xmlns:p14="http://schemas.microsoft.com/office/powerpoint/2010/main" val="159225804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Lst>
  <p:hf hdr="0" ftr="0" dt="0"/>
  <p:txStyles>
    <p:titleStyle>
      <a:lvl1pPr algn="l" defTabSz="685800" rtl="0" eaLnBrk="1" latinLnBrk="0" hangingPunct="1">
        <a:lnSpc>
          <a:spcPct val="90000"/>
        </a:lnSpc>
        <a:spcBef>
          <a:spcPct val="0"/>
        </a:spcBef>
        <a:buNone/>
        <a:defRPr sz="3200" b="1" i="0" kern="1200">
          <a:solidFill>
            <a:schemeClr val="accent4"/>
          </a:solidFill>
          <a:latin typeface="Trebuchet MS" panose="020B0703020202090204" pitchFamily="34" charset="0"/>
          <a:ea typeface="+mj-ea"/>
          <a:cs typeface="+mj-cs"/>
        </a:defRPr>
      </a:lvl1pPr>
    </p:titleStyle>
    <p:body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2"/>
        </a:buClr>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56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9.jpe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Kathryn.fraser@halifax.org" TargetMode="External"/><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hyperlink" Target="mailto:ring4jeff@gmail.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03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6" name="Rectangle 9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CF4D0-CC65-3376-068A-49463BC96476}"/>
              </a:ext>
            </a:extLst>
          </p:cNvPr>
          <p:cNvSpPr>
            <a:spLocks noGrp="1"/>
          </p:cNvSpPr>
          <p:nvPr>
            <p:ph type="title"/>
          </p:nvPr>
        </p:nvSpPr>
        <p:spPr>
          <a:xfrm>
            <a:off x="439858" y="1262817"/>
            <a:ext cx="2336449" cy="1797269"/>
          </a:xfrm>
        </p:spPr>
        <p:txBody>
          <a:bodyPr anchor="b">
            <a:normAutofit/>
          </a:bodyPr>
          <a:lstStyle/>
          <a:p>
            <a:pPr algn="r"/>
            <a:r>
              <a:rPr lang="en-US" sz="2800">
                <a:solidFill>
                  <a:srgbClr val="FFFFFF"/>
                </a:solidFill>
              </a:rPr>
              <a:t>Developing an inclusive environment</a:t>
            </a:r>
          </a:p>
        </p:txBody>
      </p:sp>
      <p:graphicFrame>
        <p:nvGraphicFramePr>
          <p:cNvPr id="36" name="Content Placeholder 2">
            <a:extLst>
              <a:ext uri="{FF2B5EF4-FFF2-40B4-BE49-F238E27FC236}">
                <a16:creationId xmlns:a16="http://schemas.microsoft.com/office/drawing/2014/main" id="{116B041D-85B4-2384-A17A-D0208993C096}"/>
              </a:ext>
            </a:extLst>
          </p:cNvPr>
          <p:cNvGraphicFramePr>
            <a:graphicFrameLocks noGrp="1"/>
          </p:cNvGraphicFramePr>
          <p:nvPr>
            <p:ph idx="1"/>
            <p:extLst>
              <p:ext uri="{D42A27DB-BD31-4B8C-83A1-F6EECF244321}">
                <p14:modId xmlns:p14="http://schemas.microsoft.com/office/powerpoint/2010/main" val="1145804717"/>
              </p:ext>
            </p:extLst>
          </p:nvPr>
        </p:nvGraphicFramePr>
        <p:xfrm>
          <a:off x="3678788" y="562830"/>
          <a:ext cx="5394327" cy="409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663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D40AD3-608D-7C77-15BF-2AA19AC17169}"/>
              </a:ext>
            </a:extLst>
          </p:cNvPr>
          <p:cNvSpPr>
            <a:spLocks noGrp="1"/>
          </p:cNvSpPr>
          <p:nvPr>
            <p:ph type="title"/>
          </p:nvPr>
        </p:nvSpPr>
        <p:spPr>
          <a:xfrm>
            <a:off x="852297" y="376515"/>
            <a:ext cx="3992787" cy="1232227"/>
          </a:xfrm>
        </p:spPr>
        <p:txBody>
          <a:bodyPr anchor="b">
            <a:normAutofit/>
          </a:bodyPr>
          <a:lstStyle/>
          <a:p>
            <a:r>
              <a:rPr lang="en-US" sz="3000"/>
              <a:t>Valuing diversity (Straatman, 2023)</a:t>
            </a:r>
          </a:p>
        </p:txBody>
      </p:sp>
      <p:graphicFrame>
        <p:nvGraphicFramePr>
          <p:cNvPr id="2065" name="Content Placeholder 2">
            <a:extLst>
              <a:ext uri="{FF2B5EF4-FFF2-40B4-BE49-F238E27FC236}">
                <a16:creationId xmlns:a16="http://schemas.microsoft.com/office/drawing/2014/main" id="{332F7446-B3CC-26AD-F12E-BE4A00C8256F}"/>
              </a:ext>
            </a:extLst>
          </p:cNvPr>
          <p:cNvGraphicFramePr>
            <a:graphicFrameLocks noGrp="1"/>
          </p:cNvGraphicFramePr>
          <p:nvPr>
            <p:ph idx="1"/>
            <p:extLst>
              <p:ext uri="{D42A27DB-BD31-4B8C-83A1-F6EECF244321}">
                <p14:modId xmlns:p14="http://schemas.microsoft.com/office/powerpoint/2010/main" val="3087639712"/>
              </p:ext>
            </p:extLst>
          </p:nvPr>
        </p:nvGraphicFramePr>
        <p:xfrm>
          <a:off x="858691" y="1804420"/>
          <a:ext cx="4308731" cy="2651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7" name="Rectangle 205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3"/>
            <a:ext cx="3069391" cy="514349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
            <a:ext cx="3069391" cy="4800276"/>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6"/>
            <a:ext cx="3051501" cy="4800291"/>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7"/>
            <a:ext cx="2708601" cy="51434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arson Law — To regulate or to not regulate ... Collaborative Practice?">
            <a:extLst>
              <a:ext uri="{FF2B5EF4-FFF2-40B4-BE49-F238E27FC236}">
                <a16:creationId xmlns:a16="http://schemas.microsoft.com/office/drawing/2014/main" id="{D297A306-FD59-A5F2-14EB-7A2E765781C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306975" y="1653939"/>
            <a:ext cx="3127897" cy="185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3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1F4B-5315-63DC-817B-E81ED9FBBF90}"/>
              </a:ext>
            </a:extLst>
          </p:cNvPr>
          <p:cNvSpPr>
            <a:spLocks noGrp="1"/>
          </p:cNvSpPr>
          <p:nvPr>
            <p:ph type="title"/>
          </p:nvPr>
        </p:nvSpPr>
        <p:spPr>
          <a:xfrm>
            <a:off x="503389" y="375047"/>
            <a:ext cx="7886700" cy="994172"/>
          </a:xfrm>
        </p:spPr>
        <p:txBody>
          <a:bodyPr>
            <a:normAutofit/>
          </a:bodyPr>
          <a:lstStyle/>
          <a:p>
            <a:r>
              <a:rPr lang="en-US" dirty="0"/>
              <a:t>Data on value of diversity </a:t>
            </a:r>
            <a:r>
              <a:rPr lang="en-US" sz="1200" dirty="0">
                <a:solidFill>
                  <a:schemeClr val="tx1"/>
                </a:solidFill>
              </a:rPr>
              <a:t>https://greatergood.berkeley.edu/article/item/how_diversity_makes_us_smarter</a:t>
            </a:r>
          </a:p>
        </p:txBody>
      </p:sp>
      <p:sp>
        <p:nvSpPr>
          <p:cNvPr id="3" name="Content Placeholder 2">
            <a:extLst>
              <a:ext uri="{FF2B5EF4-FFF2-40B4-BE49-F238E27FC236}">
                <a16:creationId xmlns:a16="http://schemas.microsoft.com/office/drawing/2014/main" id="{65985458-24BA-CC11-3E9F-6F44F6F56ED7}"/>
              </a:ext>
            </a:extLst>
          </p:cNvPr>
          <p:cNvSpPr>
            <a:spLocks noGrp="1"/>
          </p:cNvSpPr>
          <p:nvPr>
            <p:ph idx="1"/>
          </p:nvPr>
        </p:nvSpPr>
        <p:spPr/>
        <p:txBody>
          <a:bodyPr>
            <a:normAutofit/>
          </a:bodyPr>
          <a:lstStyle/>
          <a:p>
            <a:r>
              <a:rPr lang="en-US" dirty="0"/>
              <a:t>“being with similar others leads us to think we all hold the same information and share the same perspective.” (Neale and </a:t>
            </a:r>
            <a:r>
              <a:rPr lang="en-US" dirty="0" err="1"/>
              <a:t>Northcraft</a:t>
            </a:r>
            <a:r>
              <a:rPr lang="en-US" dirty="0"/>
              <a:t> 2006)</a:t>
            </a:r>
          </a:p>
          <a:p>
            <a:r>
              <a:rPr lang="en-US" b="0" i="0" dirty="0">
                <a:solidFill>
                  <a:srgbClr val="000000"/>
                </a:solidFill>
                <a:effectLst/>
                <a:highlight>
                  <a:srgbClr val="FFFFFF"/>
                </a:highlight>
                <a:latin typeface="FreightText Pro"/>
              </a:rPr>
              <a:t>“When a black person presented a dissenting perspective to a group of whites, the perspective was perceived as more novel and led to broader thinking and consideration of alternatives than when a white person introduced </a:t>
            </a:r>
            <a:r>
              <a:rPr lang="en-US" b="0" i="1" dirty="0">
                <a:solidFill>
                  <a:srgbClr val="000000"/>
                </a:solidFill>
                <a:effectLst/>
                <a:highlight>
                  <a:srgbClr val="FFFFFF"/>
                </a:highlight>
                <a:latin typeface="FreightText Pro"/>
              </a:rPr>
              <a:t>that same dissenting perspective</a:t>
            </a:r>
            <a:r>
              <a:rPr lang="en-US" b="0" i="0" dirty="0">
                <a:solidFill>
                  <a:srgbClr val="000000"/>
                </a:solidFill>
                <a:effectLst/>
                <a:highlight>
                  <a:srgbClr val="FFFFFF"/>
                </a:highlight>
                <a:latin typeface="FreightText Pro"/>
              </a:rPr>
              <a:t>.” (Antonio 2004)</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891947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1F4B-5315-63DC-817B-E81ED9FBBF90}"/>
              </a:ext>
            </a:extLst>
          </p:cNvPr>
          <p:cNvSpPr>
            <a:spLocks noGrp="1"/>
          </p:cNvSpPr>
          <p:nvPr>
            <p:ph type="title"/>
          </p:nvPr>
        </p:nvSpPr>
        <p:spPr>
          <a:xfrm>
            <a:off x="503389" y="375047"/>
            <a:ext cx="7886700" cy="994172"/>
          </a:xfrm>
        </p:spPr>
        <p:txBody>
          <a:bodyPr>
            <a:normAutofit/>
          </a:bodyPr>
          <a:lstStyle/>
          <a:p>
            <a:r>
              <a:rPr lang="en-US" dirty="0"/>
              <a:t>Data on value of diversity </a:t>
            </a:r>
            <a:r>
              <a:rPr lang="en-US" sz="1200" dirty="0">
                <a:solidFill>
                  <a:schemeClr val="tx1"/>
                </a:solidFill>
              </a:rPr>
              <a:t>https://greatergood.berkeley.edu/article/item/how_diversity_makes_us_smarter</a:t>
            </a:r>
          </a:p>
        </p:txBody>
      </p:sp>
      <p:sp>
        <p:nvSpPr>
          <p:cNvPr id="3" name="Content Placeholder 2">
            <a:extLst>
              <a:ext uri="{FF2B5EF4-FFF2-40B4-BE49-F238E27FC236}">
                <a16:creationId xmlns:a16="http://schemas.microsoft.com/office/drawing/2014/main" id="{65985458-24BA-CC11-3E9F-6F44F6F56ED7}"/>
              </a:ext>
            </a:extLst>
          </p:cNvPr>
          <p:cNvSpPr>
            <a:spLocks noGrp="1"/>
          </p:cNvSpPr>
          <p:nvPr>
            <p:ph idx="1"/>
          </p:nvPr>
        </p:nvSpPr>
        <p:spPr/>
        <p:txBody>
          <a:bodyPr>
            <a:normAutofit/>
          </a:bodyPr>
          <a:lstStyle/>
          <a:p>
            <a:r>
              <a:rPr lang="en-US" dirty="0"/>
              <a:t>“</a:t>
            </a:r>
            <a:r>
              <a:rPr lang="en-US" b="0" i="0" dirty="0">
                <a:solidFill>
                  <a:srgbClr val="000000"/>
                </a:solidFill>
                <a:effectLst/>
                <a:highlight>
                  <a:srgbClr val="FFFFFF"/>
                </a:highlight>
                <a:latin typeface="FreightText Pro"/>
              </a:rPr>
              <a:t>They found that papers written by diverse groups receive more citations and have higher impact factors than papers written by people from the same ethnic group.” (Freeman and Huang, 2014; n=1.5M)</a:t>
            </a:r>
          </a:p>
          <a:p>
            <a:r>
              <a:rPr lang="en-US" b="0" i="0" dirty="0">
                <a:solidFill>
                  <a:srgbClr val="000000"/>
                </a:solidFill>
                <a:effectLst/>
                <a:highlight>
                  <a:srgbClr val="FFFFFF"/>
                </a:highlight>
                <a:latin typeface="FreightText Pro"/>
              </a:rPr>
              <a:t>“Sommers composed the six-person juries with either all white jurors or four white and two black jurors. As you might expect, the diverse juries were better at considering case facts, made fewer errors recalling relevant information, and displayed a greater openness to discussing the role of race in the case.” (2006)</a:t>
            </a:r>
            <a:endParaRPr lang="en-US" dirty="0"/>
          </a:p>
          <a:p>
            <a:endParaRPr lang="en-US" dirty="0"/>
          </a:p>
          <a:p>
            <a:endParaRPr lang="en-US" dirty="0"/>
          </a:p>
        </p:txBody>
      </p:sp>
    </p:spTree>
    <p:extLst>
      <p:ext uri="{BB962C8B-B14F-4D97-AF65-F5344CB8AC3E}">
        <p14:creationId xmlns:p14="http://schemas.microsoft.com/office/powerpoint/2010/main" val="68186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92" name="Group 3091">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5143500"/>
            <a:chOff x="651279" y="598259"/>
            <a:chExt cx="10889442" cy="5680742"/>
          </a:xfrm>
        </p:grpSpPr>
        <p:sp>
          <p:nvSpPr>
            <p:cNvPr id="3093"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4"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76" name="Picture 4" descr="The Importance of Interprofessional Collaboration in Healthcare | Johnson &amp;  Johnson Nursing">
            <a:extLst>
              <a:ext uri="{FF2B5EF4-FFF2-40B4-BE49-F238E27FC236}">
                <a16:creationId xmlns:a16="http://schemas.microsoft.com/office/drawing/2014/main" id="{11304ECC-368A-3B57-7172-143FB1E93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44"/>
          <a:stretch/>
        </p:blipFill>
        <p:spPr bwMode="auto">
          <a:xfrm>
            <a:off x="230452" y="2024007"/>
            <a:ext cx="3952520" cy="2223282"/>
          </a:xfrm>
          <a:prstGeom prst="rect">
            <a:avLst/>
          </a:prstGeom>
          <a:noFill/>
          <a:extLst>
            <a:ext uri="{909E8E84-426E-40DD-AFC4-6F175D3DCCD1}">
              <a14:hiddenFill xmlns:a14="http://schemas.microsoft.com/office/drawing/2010/main">
                <a:solidFill>
                  <a:srgbClr val="FFFFFF"/>
                </a:solidFill>
              </a14:hiddenFill>
            </a:ext>
          </a:extLst>
        </p:spPr>
      </p:pic>
      <p:grpSp>
        <p:nvGrpSpPr>
          <p:cNvPr id="3096" name="Group 309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3097" name="Freeform: Shape 309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98" name="Freeform: Shape 309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99" name="Freeform: Shape 309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0" name="Freeform: Shape 309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1" name="Freeform: Shape 310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2" name="Freeform: Shape 310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3" name="Freeform: Shape 310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71016B1-EB4F-CF52-5447-8AB792CAA01F}"/>
              </a:ext>
            </a:extLst>
          </p:cNvPr>
          <p:cNvSpPr>
            <a:spLocks noGrp="1"/>
          </p:cNvSpPr>
          <p:nvPr>
            <p:ph type="title"/>
          </p:nvPr>
        </p:nvSpPr>
        <p:spPr>
          <a:xfrm>
            <a:off x="589788" y="432054"/>
            <a:ext cx="7783113" cy="1159899"/>
          </a:xfrm>
        </p:spPr>
        <p:txBody>
          <a:bodyPr anchor="t">
            <a:normAutofit/>
          </a:bodyPr>
          <a:lstStyle/>
          <a:p>
            <a:r>
              <a:rPr lang="en-US" sz="3600" dirty="0">
                <a:solidFill>
                  <a:schemeClr val="bg1"/>
                </a:solidFill>
              </a:rPr>
              <a:t>Strategies/Best practices </a:t>
            </a:r>
          </a:p>
        </p:txBody>
      </p:sp>
      <p:sp>
        <p:nvSpPr>
          <p:cNvPr id="3" name="Content Placeholder 2">
            <a:extLst>
              <a:ext uri="{FF2B5EF4-FFF2-40B4-BE49-F238E27FC236}">
                <a16:creationId xmlns:a16="http://schemas.microsoft.com/office/drawing/2014/main" id="{C23A476A-DE3C-4BC6-5F09-2AD4AD9AC00E}"/>
              </a:ext>
            </a:extLst>
          </p:cNvPr>
          <p:cNvSpPr>
            <a:spLocks noGrp="1"/>
          </p:cNvSpPr>
          <p:nvPr>
            <p:ph idx="1"/>
          </p:nvPr>
        </p:nvSpPr>
        <p:spPr>
          <a:xfrm>
            <a:off x="4654768" y="1622689"/>
            <a:ext cx="4086467" cy="2927372"/>
          </a:xfrm>
        </p:spPr>
        <p:txBody>
          <a:bodyPr anchor="ctr">
            <a:normAutofit fontScale="92500"/>
          </a:bodyPr>
          <a:lstStyle/>
          <a:p>
            <a:r>
              <a:rPr lang="en-US" sz="2400" dirty="0">
                <a:solidFill>
                  <a:schemeClr val="bg1"/>
                </a:solidFill>
              </a:rPr>
              <a:t>Humility</a:t>
            </a:r>
          </a:p>
          <a:p>
            <a:r>
              <a:rPr lang="en-US" sz="2400" dirty="0">
                <a:solidFill>
                  <a:schemeClr val="bg1"/>
                </a:solidFill>
              </a:rPr>
              <a:t>Grace</a:t>
            </a:r>
          </a:p>
          <a:p>
            <a:r>
              <a:rPr lang="en-US" sz="2400" dirty="0">
                <a:solidFill>
                  <a:schemeClr val="bg1"/>
                </a:solidFill>
              </a:rPr>
              <a:t>Power shifting</a:t>
            </a:r>
          </a:p>
          <a:p>
            <a:r>
              <a:rPr lang="en-US" sz="2400" dirty="0">
                <a:solidFill>
                  <a:schemeClr val="bg1"/>
                </a:solidFill>
              </a:rPr>
              <a:t>Move outside of comfort zone</a:t>
            </a:r>
          </a:p>
          <a:p>
            <a:r>
              <a:rPr lang="en-US" sz="2400" dirty="0">
                <a:solidFill>
                  <a:schemeClr val="bg1"/>
                </a:solidFill>
              </a:rPr>
              <a:t>Emotional intelligence</a:t>
            </a:r>
          </a:p>
          <a:p>
            <a:r>
              <a:rPr lang="en-US" sz="2400" dirty="0">
                <a:solidFill>
                  <a:schemeClr val="bg1"/>
                </a:solidFill>
              </a:rPr>
              <a:t>Systems perspective</a:t>
            </a:r>
          </a:p>
          <a:p>
            <a:r>
              <a:rPr lang="en-US" sz="2400" dirty="0">
                <a:solidFill>
                  <a:schemeClr val="bg1"/>
                </a:solidFill>
              </a:rPr>
              <a:t>Strive for systemic change</a:t>
            </a:r>
          </a:p>
        </p:txBody>
      </p:sp>
    </p:spTree>
    <p:extLst>
      <p:ext uri="{BB962C8B-B14F-4D97-AF65-F5344CB8AC3E}">
        <p14:creationId xmlns:p14="http://schemas.microsoft.com/office/powerpoint/2010/main" val="390797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aurus Constellation Stars, Facts, Mythology, Location | Where Is Taurus  the Bull Constellation | Star Walk">
            <a:extLst>
              <a:ext uri="{FF2B5EF4-FFF2-40B4-BE49-F238E27FC236}">
                <a16:creationId xmlns:a16="http://schemas.microsoft.com/office/drawing/2014/main" id="{61E6F368-C700-019F-DE42-2E4AD366FB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9" r="34736" b="6329"/>
          <a:stretch/>
        </p:blipFill>
        <p:spPr bwMode="auto">
          <a:xfrm>
            <a:off x="2642616" y="10"/>
            <a:ext cx="6501384" cy="5143490"/>
          </a:xfrm>
          <a:prstGeom prst="rect">
            <a:avLst/>
          </a:prstGeom>
          <a:noFill/>
          <a:extLst>
            <a:ext uri="{909E8E84-426E-40DD-AFC4-6F175D3DCCD1}">
              <a14:hiddenFill xmlns:a14="http://schemas.microsoft.com/office/drawing/2010/main">
                <a:solidFill>
                  <a:srgbClr val="FFFFFF"/>
                </a:solidFill>
              </a14:hiddenFill>
            </a:ext>
          </a:extLst>
        </p:spPr>
      </p:pic>
      <p:sp>
        <p:nvSpPr>
          <p:cNvPr id="1063" name="Rectangle 106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51435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2707CF-3ABD-1297-4F1B-56C8710D43E0}"/>
              </a:ext>
            </a:extLst>
          </p:cNvPr>
          <p:cNvSpPr>
            <a:spLocks noGrp="1"/>
          </p:cNvSpPr>
          <p:nvPr>
            <p:ph type="title"/>
          </p:nvPr>
        </p:nvSpPr>
        <p:spPr>
          <a:xfrm>
            <a:off x="278320" y="870966"/>
            <a:ext cx="2578608" cy="843534"/>
          </a:xfrm>
        </p:spPr>
        <p:txBody>
          <a:bodyPr anchor="b">
            <a:normAutofit/>
          </a:bodyPr>
          <a:lstStyle/>
          <a:p>
            <a:r>
              <a:rPr lang="en-US" sz="2100" dirty="0"/>
              <a:t>Final conversations…</a:t>
            </a:r>
          </a:p>
        </p:txBody>
      </p:sp>
      <p:sp>
        <p:nvSpPr>
          <p:cNvPr id="1068" name="Rectangle 106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6919" y="454343"/>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70" name="Rectangle 106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1832610"/>
            <a:ext cx="2475738" cy="6858"/>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C87DF27-214B-82C2-35EA-AEF659D033FC}"/>
              </a:ext>
            </a:extLst>
          </p:cNvPr>
          <p:cNvSpPr>
            <a:spLocks noGrp="1"/>
          </p:cNvSpPr>
          <p:nvPr>
            <p:ph idx="1"/>
          </p:nvPr>
        </p:nvSpPr>
        <p:spPr>
          <a:xfrm>
            <a:off x="318610" y="2211342"/>
            <a:ext cx="5260779" cy="2735313"/>
          </a:xfrm>
        </p:spPr>
        <p:txBody>
          <a:bodyPr anchor="t">
            <a:normAutofit/>
          </a:bodyPr>
          <a:lstStyle/>
          <a:p>
            <a:pPr marL="0" indent="0">
              <a:buNone/>
            </a:pPr>
            <a:r>
              <a:rPr lang="en-US" sz="2400" dirty="0">
                <a:effectLst/>
                <a:latin typeface="Aptos" panose="020B0004020202020204" pitchFamily="34" charset="0"/>
                <a:ea typeface="Aptos" panose="020B0004020202020204" pitchFamily="34" charset="0"/>
                <a:cs typeface="Times New Roman" panose="02020603050405020304" pitchFamily="18" charset="0"/>
              </a:rPr>
              <a:t>“Why be a star when you can make a constellation?”  </a:t>
            </a:r>
          </a:p>
          <a:p>
            <a:pPr marL="0" indent="0">
              <a:buNone/>
            </a:pPr>
            <a:r>
              <a:rPr lang="en-US" sz="1200" i="1" dirty="0">
                <a:effectLst/>
                <a:latin typeface="Aptos" panose="020B0004020202020204" pitchFamily="34" charset="0"/>
                <a:ea typeface="Aptos" panose="020B0004020202020204" pitchFamily="34" charset="0"/>
                <a:cs typeface="Times New Roman" panose="02020603050405020304" pitchFamily="18" charset="0"/>
              </a:rPr>
              <a:t>Mariam </a:t>
            </a:r>
            <a:r>
              <a:rPr lang="en-US" sz="1200" i="1" dirty="0" err="1">
                <a:effectLst/>
                <a:latin typeface="Aptos" panose="020B0004020202020204" pitchFamily="34" charset="0"/>
                <a:ea typeface="Aptos" panose="020B0004020202020204" pitchFamily="34" charset="0"/>
                <a:cs typeface="Times New Roman" panose="02020603050405020304" pitchFamily="18" charset="0"/>
              </a:rPr>
              <a:t>Kaba</a:t>
            </a:r>
            <a:r>
              <a:rPr lang="en-US" sz="1200" i="1" dirty="0">
                <a:effectLst/>
                <a:latin typeface="Aptos" panose="020B0004020202020204" pitchFamily="34" charset="0"/>
                <a:ea typeface="Aptos" panose="020B0004020202020204" pitchFamily="34" charset="0"/>
                <a:cs typeface="Times New Roman" panose="02020603050405020304" pitchFamily="18" charset="0"/>
              </a:rPr>
              <a:t>.</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300" dirty="0">
              <a:latin typeface="Aptos" panose="020B0004020202020204" pitchFamily="34" charset="0"/>
              <a:cs typeface="Times New Roman" panose="02020603050405020304" pitchFamily="18" charset="0"/>
            </a:endParaRPr>
          </a:p>
          <a:p>
            <a:endParaRPr lang="en-US" sz="1300" dirty="0">
              <a:latin typeface="Aptos" panose="020B0004020202020204" pitchFamily="34" charset="0"/>
              <a:cs typeface="Times New Roman" panose="02020603050405020304" pitchFamily="18" charset="0"/>
            </a:endParaRPr>
          </a:p>
          <a:p>
            <a:r>
              <a:rPr lang="en-US" sz="1800" dirty="0">
                <a:latin typeface="Aptos" panose="020B0004020202020204" pitchFamily="34" charset="0"/>
                <a:cs typeface="Times New Roman" panose="02020603050405020304" pitchFamily="18" charset="0"/>
                <a:hlinkClick r:id="rId3"/>
              </a:rPr>
              <a:t>kathryn.fraser@halifax.org</a:t>
            </a:r>
            <a:endParaRPr lang="en-US" sz="1800" dirty="0">
              <a:latin typeface="Aptos" panose="020B0004020202020204" pitchFamily="34" charset="0"/>
              <a:cs typeface="Times New Roman" panose="02020603050405020304" pitchFamily="18" charset="0"/>
            </a:endParaRPr>
          </a:p>
          <a:p>
            <a:r>
              <a:rPr lang="en-US" sz="1800" dirty="0">
                <a:latin typeface="Aptos" panose="020B0004020202020204" pitchFamily="34" charset="0"/>
                <a:cs typeface="Times New Roman" panose="02020603050405020304" pitchFamily="18" charset="0"/>
                <a:hlinkClick r:id="rId4"/>
              </a:rPr>
              <a:t>ring4jeff@gmail.com</a:t>
            </a:r>
            <a:r>
              <a:rPr lang="en-US" sz="1800" dirty="0">
                <a:latin typeface="Aptos" panose="020B0004020202020204" pitchFamily="34" charset="0"/>
                <a:cs typeface="Times New Roman" panose="02020603050405020304" pitchFamily="18" charset="0"/>
              </a:rPr>
              <a:t> </a:t>
            </a:r>
            <a:endParaRPr lang="en-US" sz="1800" dirty="0"/>
          </a:p>
        </p:txBody>
      </p:sp>
    </p:spTree>
    <p:extLst>
      <p:ext uri="{BB962C8B-B14F-4D97-AF65-F5344CB8AC3E}">
        <p14:creationId xmlns:p14="http://schemas.microsoft.com/office/powerpoint/2010/main" val="258338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165147"/>
            <a:ext cx="7066893" cy="4978354"/>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1574772"/>
            <a:ext cx="1456680" cy="14171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Arc 19">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209872" y="1119429"/>
            <a:ext cx="2240924"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3A0BB73-D907-314E-91B0-B1F869A05BF9}"/>
              </a:ext>
            </a:extLst>
          </p:cNvPr>
          <p:cNvSpPr txBox="1">
            <a:spLocks/>
          </p:cNvSpPr>
          <p:nvPr/>
        </p:nvSpPr>
        <p:spPr>
          <a:xfrm>
            <a:off x="3028950" y="1454369"/>
            <a:ext cx="5733470" cy="2063314"/>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i="0" kern="1200">
                <a:solidFill>
                  <a:schemeClr val="accent1"/>
                </a:solidFill>
                <a:latin typeface="Trebuchet MS" panose="020B0703020202090204" pitchFamily="34" charset="0"/>
                <a:ea typeface="+mj-ea"/>
                <a:cs typeface="+mj-cs"/>
              </a:defRPr>
            </a:lvl1pPr>
          </a:lstStyle>
          <a:p>
            <a:pPr marL="0" marR="0" lvl="0" indent="0" algn="r" defTabSz="914400" fontAlgn="auto">
              <a:spcAft>
                <a:spcPts val="600"/>
              </a:spcAft>
              <a:buClrTx/>
              <a:buSzTx/>
              <a:tabLst/>
              <a:defRPr/>
            </a:pPr>
            <a:r>
              <a:rPr kumimoji="0" lang="en-US" sz="6000" b="1" i="0" u="none" strike="noStrike" kern="1200" cap="none" spc="0" normalizeH="0" baseline="0" noProof="0">
                <a:ln>
                  <a:noFill/>
                </a:ln>
                <a:solidFill>
                  <a:schemeClr val="tx1"/>
                </a:solidFill>
                <a:effectLst/>
                <a:uLnTx/>
                <a:uFillTx/>
                <a:latin typeface="+mj-lt"/>
                <a:ea typeface="+mj-ea"/>
                <a:cs typeface="+mj-cs"/>
              </a:rPr>
              <a:t>Evaluation</a:t>
            </a:r>
          </a:p>
        </p:txBody>
      </p:sp>
      <p:sp>
        <p:nvSpPr>
          <p:cNvPr id="7" name="Subtitle 2">
            <a:extLst>
              <a:ext uri="{FF2B5EF4-FFF2-40B4-BE49-F238E27FC236}">
                <a16:creationId xmlns:a16="http://schemas.microsoft.com/office/drawing/2014/main" id="{3748E124-7C50-9149-B755-59E91A2692B2}"/>
              </a:ext>
            </a:extLst>
          </p:cNvPr>
          <p:cNvSpPr txBox="1">
            <a:spLocks/>
          </p:cNvSpPr>
          <p:nvPr/>
        </p:nvSpPr>
        <p:spPr>
          <a:xfrm>
            <a:off x="3028950" y="3586740"/>
            <a:ext cx="5733470" cy="997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kern="1200">
                <a:solidFill>
                  <a:schemeClr val="tx1"/>
                </a:solidFill>
                <a:latin typeface="+mn-lt"/>
                <a:ea typeface="+mn-ea"/>
                <a:cs typeface="+mn-cs"/>
              </a:rPr>
              <a:t>Please be sure to complete an evaluation for this presentation.</a:t>
            </a:r>
          </a:p>
        </p:txBody>
      </p:sp>
    </p:spTree>
    <p:extLst>
      <p:ext uri="{BB962C8B-B14F-4D97-AF65-F5344CB8AC3E}">
        <p14:creationId xmlns:p14="http://schemas.microsoft.com/office/powerpoint/2010/main" val="221414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0DF8-412B-CB4E-8EEB-1C1956323AF9}"/>
              </a:ext>
            </a:extLst>
          </p:cNvPr>
          <p:cNvSpPr>
            <a:spLocks noGrp="1"/>
          </p:cNvSpPr>
          <p:nvPr>
            <p:ph type="ctrTitle"/>
          </p:nvPr>
        </p:nvSpPr>
        <p:spPr>
          <a:xfrm>
            <a:off x="1143000" y="1238560"/>
            <a:ext cx="6858000" cy="1790700"/>
          </a:xfrm>
        </p:spPr>
        <p:txBody>
          <a:bodyPr/>
          <a:lstStyle/>
          <a:p>
            <a:r>
              <a:rPr lang="en-US" dirty="0"/>
              <a:t>Thank You</a:t>
            </a:r>
          </a:p>
        </p:txBody>
      </p:sp>
      <p:sp>
        <p:nvSpPr>
          <p:cNvPr id="3" name="Subtitle 2">
            <a:extLst>
              <a:ext uri="{FF2B5EF4-FFF2-40B4-BE49-F238E27FC236}">
                <a16:creationId xmlns:a16="http://schemas.microsoft.com/office/drawing/2014/main" id="{5212A125-495A-FB46-907E-2484B310D669}"/>
              </a:ext>
            </a:extLst>
          </p:cNvPr>
          <p:cNvSpPr>
            <a:spLocks noGrp="1"/>
          </p:cNvSpPr>
          <p:nvPr>
            <p:ph type="subTitle" idx="1"/>
          </p:nvPr>
        </p:nvSpPr>
        <p:spPr>
          <a:xfrm>
            <a:off x="1143000" y="3098316"/>
            <a:ext cx="6858000" cy="1241822"/>
          </a:xfrm>
        </p:spPr>
        <p:txBody>
          <a:bodyPr/>
          <a:lstStyle/>
          <a:p>
            <a:r>
              <a:rPr lang="en-US" dirty="0">
                <a:solidFill>
                  <a:schemeClr val="bg1"/>
                </a:solidFill>
              </a:rPr>
              <a:t>Click to edit</a:t>
            </a:r>
          </a:p>
        </p:txBody>
      </p:sp>
    </p:spTree>
    <p:extLst>
      <p:ext uri="{BB962C8B-B14F-4D97-AF65-F5344CB8AC3E}">
        <p14:creationId xmlns:p14="http://schemas.microsoft.com/office/powerpoint/2010/main" val="189699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C8A800CE-C569-E644-B22A-CEEB3C2A4B1D}"/>
              </a:ext>
            </a:extLst>
          </p:cNvPr>
          <p:cNvSpPr>
            <a:spLocks noGrp="1"/>
          </p:cNvSpPr>
          <p:nvPr>
            <p:ph type="ctrTitle"/>
          </p:nvPr>
        </p:nvSpPr>
        <p:spPr>
          <a:xfrm>
            <a:off x="659390" y="1558512"/>
            <a:ext cx="5260865" cy="1266779"/>
          </a:xfrm>
        </p:spPr>
        <p:txBody>
          <a:bodyPr anchor="b">
            <a:normAutofit fontScale="90000"/>
          </a:bodyPr>
          <a:lstStyle/>
          <a:p>
            <a:pPr algn="l"/>
            <a:r>
              <a:rPr lang="en-US" sz="3200" kern="1200" dirty="0">
                <a:effectLst/>
                <a:highlight>
                  <a:srgbClr val="FFFFFF"/>
                </a:highlight>
                <a:latin typeface="+mj-lt"/>
                <a:ea typeface="+mj-ea"/>
                <a:cs typeface="+mj-cs"/>
              </a:rPr>
              <a:t>Embracing Every Voice: Creating a Culture of Inclusivity in Interprofessional Settings</a:t>
            </a:r>
            <a:endParaRPr lang="en-US" sz="3200" dirty="0"/>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3306950"/>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6" name="Picture 5" descr="A person and person smiling&#10;&#10;Description automatically generated">
            <a:extLst>
              <a:ext uri="{FF2B5EF4-FFF2-40B4-BE49-F238E27FC236}">
                <a16:creationId xmlns:a16="http://schemas.microsoft.com/office/drawing/2014/main" id="{A96D5160-BE87-1D97-25ED-9CC0138C1F95}"/>
              </a:ext>
            </a:extLst>
          </p:cNvPr>
          <p:cNvPicPr>
            <a:picLocks noChangeAspect="1"/>
          </p:cNvPicPr>
          <p:nvPr/>
        </p:nvPicPr>
        <p:blipFill>
          <a:blip r:embed="rId2"/>
          <a:stretch>
            <a:fillRect/>
          </a:stretch>
        </p:blipFill>
        <p:spPr>
          <a:xfrm>
            <a:off x="6329782" y="467835"/>
            <a:ext cx="2054605" cy="4207830"/>
          </a:xfrm>
          <a:prstGeom prst="rect">
            <a:avLst/>
          </a:prstGeom>
        </p:spPr>
      </p:pic>
      <p:sp>
        <p:nvSpPr>
          <p:cNvPr id="8" name="TextBox 7">
            <a:extLst>
              <a:ext uri="{FF2B5EF4-FFF2-40B4-BE49-F238E27FC236}">
                <a16:creationId xmlns:a16="http://schemas.microsoft.com/office/drawing/2014/main" id="{0015F760-A86B-2981-836A-811758CB4526}"/>
              </a:ext>
            </a:extLst>
          </p:cNvPr>
          <p:cNvSpPr txBox="1"/>
          <p:nvPr/>
        </p:nvSpPr>
        <p:spPr>
          <a:xfrm>
            <a:off x="659390" y="3431812"/>
            <a:ext cx="4572000" cy="646331"/>
          </a:xfrm>
          <a:prstGeom prst="rect">
            <a:avLst/>
          </a:prstGeom>
          <a:noFill/>
        </p:spPr>
        <p:txBody>
          <a:bodyPr wrap="square">
            <a:spAutoFit/>
          </a:bodyPr>
          <a:lstStyle/>
          <a:p>
            <a:r>
              <a:rPr lang="en-US" b="0" i="1" dirty="0">
                <a:solidFill>
                  <a:srgbClr val="333333"/>
                </a:solidFill>
                <a:effectLst/>
                <a:latin typeface="Open Sans" panose="020B0606030504020204" pitchFamily="34" charset="0"/>
              </a:rPr>
              <a:t>Kathryn Fraser, PhD; Halifax Health FMR</a:t>
            </a:r>
            <a:br>
              <a:rPr lang="en-US" dirty="0"/>
            </a:br>
            <a:r>
              <a:rPr lang="en-US" b="0" i="1" dirty="0">
                <a:solidFill>
                  <a:srgbClr val="333333"/>
                </a:solidFill>
                <a:effectLst/>
                <a:latin typeface="Open Sans" panose="020B0606030504020204" pitchFamily="34" charset="0"/>
              </a:rPr>
              <a:t>Jeffrey Ring, PhD</a:t>
            </a:r>
            <a:endParaRPr lang="en-US" dirty="0"/>
          </a:p>
        </p:txBody>
      </p:sp>
    </p:spTree>
    <p:extLst>
      <p:ext uri="{BB962C8B-B14F-4D97-AF65-F5344CB8AC3E}">
        <p14:creationId xmlns:p14="http://schemas.microsoft.com/office/powerpoint/2010/main" val="225603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70"/>
            <a:ext cx="9144000" cy="5143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165147"/>
            <a:ext cx="7066893" cy="4978354"/>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521" y="2501089"/>
            <a:ext cx="1456681" cy="14171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105859" y="822311"/>
            <a:ext cx="2240924"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1AA4E5-34EA-B680-5374-A8F3201800BB}"/>
              </a:ext>
            </a:extLst>
          </p:cNvPr>
          <p:cNvSpPr>
            <a:spLocks noGrp="1"/>
          </p:cNvSpPr>
          <p:nvPr>
            <p:ph type="ctrTitle"/>
          </p:nvPr>
        </p:nvSpPr>
        <p:spPr>
          <a:xfrm>
            <a:off x="3028950" y="1454369"/>
            <a:ext cx="5733470" cy="2063314"/>
          </a:xfrm>
        </p:spPr>
        <p:txBody>
          <a:bodyPr vert="horz" lIns="91440" tIns="45720" rIns="91440" bIns="45720" rtlCol="0" anchor="b">
            <a:normAutofit/>
          </a:bodyPr>
          <a:lstStyle/>
          <a:p>
            <a:pPr algn="r" defTabSz="914400"/>
            <a:r>
              <a:rPr lang="en-US" sz="3300" kern="1200" dirty="0">
                <a:solidFill>
                  <a:schemeClr val="tx1"/>
                </a:solidFill>
                <a:effectLst/>
                <a:highlight>
                  <a:srgbClr val="FFFFFF"/>
                </a:highlight>
                <a:latin typeface="+mj-lt"/>
                <a:ea typeface="+mj-ea"/>
                <a:cs typeface="+mj-cs"/>
              </a:rPr>
              <a:t>Embracing Every Voice:  Creating a Culture of Inclusivity in Interprofessional Settings</a:t>
            </a:r>
            <a:endParaRPr lang="en-US" sz="3300"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324F9A49-D7CA-DB12-446B-9A0996B8F60E}"/>
              </a:ext>
            </a:extLst>
          </p:cNvPr>
          <p:cNvSpPr>
            <a:spLocks noGrp="1"/>
          </p:cNvSpPr>
          <p:nvPr>
            <p:ph type="subTitle" idx="1"/>
          </p:nvPr>
        </p:nvSpPr>
        <p:spPr>
          <a:xfrm>
            <a:off x="3087316" y="4085281"/>
            <a:ext cx="5733470" cy="997082"/>
          </a:xfrm>
        </p:spPr>
        <p:txBody>
          <a:bodyPr vert="horz" lIns="91440" tIns="45720" rIns="91440" bIns="45720" rtlCol="0">
            <a:normAutofit/>
          </a:bodyPr>
          <a:lstStyle/>
          <a:p>
            <a:pPr algn="r" defTabSz="914400">
              <a:spcBef>
                <a:spcPts val="1000"/>
              </a:spcBef>
            </a:pPr>
            <a:r>
              <a:rPr lang="en-US" sz="1600" kern="1200" dirty="0">
                <a:solidFill>
                  <a:schemeClr val="tx1"/>
                </a:solidFill>
                <a:latin typeface="+mn-lt"/>
                <a:ea typeface="+mn-ea"/>
                <a:cs typeface="+mn-cs"/>
              </a:rPr>
              <a:t>Kathryn Fraser, PhD and </a:t>
            </a:r>
            <a:r>
              <a:rPr lang="en-US" sz="1600" dirty="0">
                <a:solidFill>
                  <a:schemeClr val="tx1"/>
                </a:solidFill>
              </a:rPr>
              <a:t>Jeffrey Ring, PhD</a:t>
            </a:r>
          </a:p>
          <a:p>
            <a:pPr algn="r" defTabSz="914400">
              <a:spcBef>
                <a:spcPts val="1000"/>
              </a:spcBef>
            </a:pPr>
            <a:r>
              <a:rPr lang="en-US" sz="1600" kern="1200" dirty="0">
                <a:solidFill>
                  <a:schemeClr val="tx1"/>
                </a:solidFill>
                <a:latin typeface="+mn-lt"/>
                <a:ea typeface="+mn-ea"/>
                <a:cs typeface="+mn-cs"/>
              </a:rPr>
              <a:t>STFM Conference on Practice and Quality Improvement 2024</a:t>
            </a:r>
          </a:p>
        </p:txBody>
      </p:sp>
    </p:spTree>
    <p:extLst>
      <p:ext uri="{BB962C8B-B14F-4D97-AF65-F5344CB8AC3E}">
        <p14:creationId xmlns:p14="http://schemas.microsoft.com/office/powerpoint/2010/main" val="163371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C441A-5E0B-0F4F-ACE0-5DECF29D8C68}"/>
              </a:ext>
            </a:extLst>
          </p:cNvPr>
          <p:cNvSpPr>
            <a:spLocks noGrp="1"/>
          </p:cNvSpPr>
          <p:nvPr>
            <p:ph type="title"/>
          </p:nvPr>
        </p:nvSpPr>
        <p:spPr>
          <a:xfrm>
            <a:off x="667753" y="480060"/>
            <a:ext cx="2800511" cy="2674620"/>
          </a:xfrm>
        </p:spPr>
        <p:txBody>
          <a:bodyPr vert="horz" lIns="91440" tIns="45720" rIns="91440" bIns="45720" rtlCol="0" anchor="b">
            <a:normAutofit/>
          </a:bodyPr>
          <a:lstStyle/>
          <a:p>
            <a:pPr defTabSz="914400"/>
            <a:r>
              <a:rPr lang="en-US" sz="3800">
                <a:solidFill>
                  <a:schemeClr val="tx1"/>
                </a:solidFill>
                <a:latin typeface="+mj-lt"/>
              </a:rPr>
              <a:t>No Disclosures</a:t>
            </a:r>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3306950"/>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raveler hiking at Landmannalaugar surreal nature landscape in highland of Iceland, Nordic, Europe. Beautiful colorful snow mountain terrain famous for summer trekking adventure and outdoor walking.">
            <a:extLst>
              <a:ext uri="{FF2B5EF4-FFF2-40B4-BE49-F238E27FC236}">
                <a16:creationId xmlns:a16="http://schemas.microsoft.com/office/drawing/2014/main" id="{79AD901A-B7E2-7BA4-C394-21D69C855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71" r="18177"/>
          <a:stretch/>
        </p:blipFill>
        <p:spPr bwMode="auto">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8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DC9562-B01B-5833-DEC9-D87CAF524CFB}"/>
              </a:ext>
            </a:extLst>
          </p:cNvPr>
          <p:cNvSpPr>
            <a:spLocks noGrp="1"/>
          </p:cNvSpPr>
          <p:nvPr>
            <p:ph type="title"/>
          </p:nvPr>
        </p:nvSpPr>
        <p:spPr>
          <a:xfrm>
            <a:off x="1028697" y="261648"/>
            <a:ext cx="7533018" cy="658297"/>
          </a:xfrm>
        </p:spPr>
        <p:txBody>
          <a:bodyPr anchor="ctr">
            <a:normAutofit/>
          </a:bodyPr>
          <a:lstStyle/>
          <a:p>
            <a:r>
              <a:rPr lang="en-US" sz="3000">
                <a:solidFill>
                  <a:srgbClr val="FFFFFF"/>
                </a:solidFill>
              </a:rPr>
              <a:t>Objectives</a:t>
            </a:r>
          </a:p>
        </p:txBody>
      </p:sp>
      <p:graphicFrame>
        <p:nvGraphicFramePr>
          <p:cNvPr id="5" name="Content Placeholder 2">
            <a:extLst>
              <a:ext uri="{FF2B5EF4-FFF2-40B4-BE49-F238E27FC236}">
                <a16:creationId xmlns:a16="http://schemas.microsoft.com/office/drawing/2014/main" id="{CEC826EC-6827-A8E8-6A99-CF3307F39D2B}"/>
              </a:ext>
            </a:extLst>
          </p:cNvPr>
          <p:cNvGraphicFramePr>
            <a:graphicFrameLocks noGrp="1"/>
          </p:cNvGraphicFramePr>
          <p:nvPr>
            <p:ph idx="1"/>
            <p:extLst>
              <p:ext uri="{D42A27DB-BD31-4B8C-83A1-F6EECF244321}">
                <p14:modId xmlns:p14="http://schemas.microsoft.com/office/powerpoint/2010/main" val="3249715548"/>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5246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6EDF3-2C36-9B9A-99B6-72F187FAB95E}"/>
              </a:ext>
            </a:extLst>
          </p:cNvPr>
          <p:cNvSpPr>
            <a:spLocks noGrp="1"/>
          </p:cNvSpPr>
          <p:nvPr>
            <p:ph type="title"/>
          </p:nvPr>
        </p:nvSpPr>
        <p:spPr>
          <a:xfrm>
            <a:off x="4197375" y="367131"/>
            <a:ext cx="4316172" cy="1250676"/>
          </a:xfrm>
        </p:spPr>
        <p:txBody>
          <a:bodyPr vert="horz" lIns="91440" tIns="45720" rIns="91440" bIns="45720" rtlCol="0" anchor="b">
            <a:normAutofit/>
          </a:bodyPr>
          <a:lstStyle/>
          <a:p>
            <a:pPr defTabSz="914400"/>
            <a:r>
              <a:rPr lang="en-US" sz="2800" kern="1200" dirty="0">
                <a:latin typeface="+mj-lt"/>
                <a:ea typeface="+mj-ea"/>
                <a:cs typeface="+mj-cs"/>
              </a:rPr>
              <a:t>A Jef</a:t>
            </a:r>
            <a:r>
              <a:rPr lang="en-US" sz="2800" dirty="0">
                <a:latin typeface="+mj-lt"/>
              </a:rPr>
              <a:t>f and Kathryn conversation</a:t>
            </a:r>
            <a:br>
              <a:rPr lang="en-US" sz="2800" dirty="0">
                <a:latin typeface="+mj-lt"/>
              </a:rPr>
            </a:br>
            <a:endParaRPr lang="en-US" sz="2800" kern="1200" dirty="0">
              <a:latin typeface="+mj-lt"/>
              <a:ea typeface="+mj-ea"/>
              <a:cs typeface="+mj-cs"/>
            </a:endParaRPr>
          </a:p>
        </p:txBody>
      </p:sp>
      <p:pic>
        <p:nvPicPr>
          <p:cNvPr id="6" name="Graphic 5" descr="Users">
            <a:extLst>
              <a:ext uri="{FF2B5EF4-FFF2-40B4-BE49-F238E27FC236}">
                <a16:creationId xmlns:a16="http://schemas.microsoft.com/office/drawing/2014/main" id="{6DAC288F-E677-F360-6A1E-7D540788F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097" y="956302"/>
            <a:ext cx="2907124" cy="2907124"/>
          </a:xfrm>
          <a:prstGeom prst="rect">
            <a:avLst/>
          </a:prstGeom>
        </p:spPr>
      </p:pic>
      <p:sp>
        <p:nvSpPr>
          <p:cNvPr id="3" name="Content Placeholder 2">
            <a:extLst>
              <a:ext uri="{FF2B5EF4-FFF2-40B4-BE49-F238E27FC236}">
                <a16:creationId xmlns:a16="http://schemas.microsoft.com/office/drawing/2014/main" id="{07E6234E-5A89-F388-6A18-56D0C3FE3B2D}"/>
              </a:ext>
            </a:extLst>
          </p:cNvPr>
          <p:cNvSpPr>
            <a:spLocks noGrp="1"/>
          </p:cNvSpPr>
          <p:nvPr>
            <p:ph idx="1"/>
          </p:nvPr>
        </p:nvSpPr>
        <p:spPr>
          <a:xfrm>
            <a:off x="3800007" y="1804420"/>
            <a:ext cx="5276537" cy="2398098"/>
          </a:xfrm>
        </p:spPr>
        <p:txBody>
          <a:bodyPr anchor="t">
            <a:normAutofit fontScale="92500"/>
          </a:bodyPr>
          <a:lstStyle/>
          <a:p>
            <a:r>
              <a:rPr lang="en-US" sz="2000" dirty="0">
                <a:latin typeface="+mj-lt"/>
                <a:ea typeface="+mj-ea"/>
                <a:cs typeface="+mj-cs"/>
              </a:rPr>
              <a:t>What ar</a:t>
            </a:r>
            <a:r>
              <a:rPr lang="en-US" sz="2000" dirty="0">
                <a:latin typeface="+mj-lt"/>
              </a:rPr>
              <a:t>e indicators of successful inclusive interprofessional team?</a:t>
            </a:r>
          </a:p>
          <a:p>
            <a:endParaRPr lang="en-US" sz="2000" dirty="0">
              <a:latin typeface="+mj-lt"/>
            </a:endParaRPr>
          </a:p>
          <a:p>
            <a:r>
              <a:rPr lang="en-US" sz="2000" dirty="0">
                <a:solidFill>
                  <a:schemeClr val="bg2">
                    <a:lumMod val="25000"/>
                  </a:schemeClr>
                </a:solidFill>
                <a:latin typeface="+mj-lt"/>
              </a:rPr>
              <a:t>What are the barriers to building successful  interdisciplinary teams in medical education?</a:t>
            </a:r>
          </a:p>
          <a:p>
            <a:endParaRPr lang="en-US" sz="1500" dirty="0">
              <a:latin typeface="+mj-lt"/>
              <a:ea typeface="+mj-ea"/>
              <a:cs typeface="+mj-cs"/>
            </a:endParaRPr>
          </a:p>
          <a:p>
            <a:pPr marL="0" indent="0">
              <a:buNone/>
            </a:pPr>
            <a:br>
              <a:rPr lang="en-US" sz="1500" dirty="0">
                <a:latin typeface="+mj-lt"/>
              </a:rPr>
            </a:br>
            <a:endParaRPr lang="en-US" sz="1500" dirty="0">
              <a:latin typeface="+mj-lt"/>
            </a:endParaRPr>
          </a:p>
          <a:p>
            <a:endParaRPr lang="en-US" sz="1500" dirty="0">
              <a:latin typeface="+mj-lt"/>
            </a:endParaRPr>
          </a:p>
        </p:txBody>
      </p:sp>
      <p:sp>
        <p:nvSpPr>
          <p:cNvPr id="40" name="Rectangle 3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162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DEE7-70D4-1A74-D7A8-0D90C9B6B9DB}"/>
              </a:ext>
            </a:extLst>
          </p:cNvPr>
          <p:cNvSpPr>
            <a:spLocks noGrp="1"/>
          </p:cNvSpPr>
          <p:nvPr>
            <p:ph type="title"/>
          </p:nvPr>
        </p:nvSpPr>
        <p:spPr/>
        <p:txBody>
          <a:bodyPr/>
          <a:lstStyle/>
          <a:p>
            <a:endParaRPr lang="en-US" dirty="0"/>
          </a:p>
        </p:txBody>
      </p:sp>
      <p:pic>
        <p:nvPicPr>
          <p:cNvPr id="2050" name="Picture 2" descr="Book Review: 'The Black Angels,' by Maria Smilios - The New York Times">
            <a:extLst>
              <a:ext uri="{FF2B5EF4-FFF2-40B4-BE49-F238E27FC236}">
                <a16:creationId xmlns:a16="http://schemas.microsoft.com/office/drawing/2014/main" id="{626EACF0-7792-B83B-3A70-2FA2BE195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600" y="388078"/>
            <a:ext cx="4657336" cy="465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15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9B3884-EE3E-730C-32C6-F076F07D0207}"/>
              </a:ext>
            </a:extLst>
          </p:cNvPr>
          <p:cNvSpPr>
            <a:spLocks noGrp="1"/>
          </p:cNvSpPr>
          <p:nvPr>
            <p:ph type="title"/>
          </p:nvPr>
        </p:nvSpPr>
        <p:spPr>
          <a:xfrm>
            <a:off x="1028697" y="261648"/>
            <a:ext cx="7533018" cy="658297"/>
          </a:xfrm>
        </p:spPr>
        <p:txBody>
          <a:bodyPr anchor="ctr">
            <a:normAutofit/>
          </a:bodyPr>
          <a:lstStyle/>
          <a:p>
            <a:r>
              <a:rPr lang="en-US" sz="2100">
                <a:solidFill>
                  <a:srgbClr val="FFFFFF"/>
                </a:solidFill>
              </a:rPr>
              <a:t>Fostering Interprofessional Collaboration in Health Care</a:t>
            </a:r>
          </a:p>
        </p:txBody>
      </p:sp>
      <p:graphicFrame>
        <p:nvGraphicFramePr>
          <p:cNvPr id="38" name="Content Placeholder 2">
            <a:extLst>
              <a:ext uri="{FF2B5EF4-FFF2-40B4-BE49-F238E27FC236}">
                <a16:creationId xmlns:a16="http://schemas.microsoft.com/office/drawing/2014/main" id="{3A39A380-CEDC-4D3A-756E-DAA9C126A8AC}"/>
              </a:ext>
            </a:extLst>
          </p:cNvPr>
          <p:cNvGraphicFramePr>
            <a:graphicFrameLocks noGrp="1"/>
          </p:cNvGraphicFramePr>
          <p:nvPr>
            <p:ph idx="1"/>
            <p:extLst>
              <p:ext uri="{D42A27DB-BD31-4B8C-83A1-F6EECF244321}">
                <p14:modId xmlns:p14="http://schemas.microsoft.com/office/powerpoint/2010/main" val="1994862949"/>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2831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10112"/>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9B3884-EE3E-730C-32C6-F076F07D0207}"/>
              </a:ext>
            </a:extLst>
          </p:cNvPr>
          <p:cNvSpPr>
            <a:spLocks noGrp="1"/>
          </p:cNvSpPr>
          <p:nvPr>
            <p:ph type="title"/>
          </p:nvPr>
        </p:nvSpPr>
        <p:spPr>
          <a:xfrm>
            <a:off x="4323587" y="262248"/>
            <a:ext cx="4384178" cy="1228782"/>
          </a:xfrm>
        </p:spPr>
        <p:txBody>
          <a:bodyPr anchor="b">
            <a:normAutofit/>
          </a:bodyPr>
          <a:lstStyle/>
          <a:p>
            <a:r>
              <a:rPr lang="en-US" sz="2500" dirty="0"/>
              <a:t>Fostering Interprofessional Collaboration</a:t>
            </a:r>
          </a:p>
        </p:txBody>
      </p:sp>
      <p:sp>
        <p:nvSpPr>
          <p:cNvPr id="26" name="Rectangle 25">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831" y="4598919"/>
            <a:ext cx="39319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498632" y="208434"/>
            <a:ext cx="393192"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99756"/>
            <a:ext cx="3485526" cy="43574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9305DB96-FA14-7298-4B29-99832D3028B4}"/>
              </a:ext>
            </a:extLst>
          </p:cNvPr>
          <p:cNvGraphicFramePr>
            <a:graphicFrameLocks noGrp="1"/>
          </p:cNvGraphicFramePr>
          <p:nvPr>
            <p:ph idx="1"/>
            <p:extLst>
              <p:ext uri="{D42A27DB-BD31-4B8C-83A1-F6EECF244321}">
                <p14:modId xmlns:p14="http://schemas.microsoft.com/office/powerpoint/2010/main" val="988077817"/>
              </p:ext>
            </p:extLst>
          </p:nvPr>
        </p:nvGraphicFramePr>
        <p:xfrm>
          <a:off x="4324696" y="1965480"/>
          <a:ext cx="4378313" cy="2267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nterprofessional Practice Archives | Innovations in Global Health  Professions Education">
            <a:extLst>
              <a:ext uri="{FF2B5EF4-FFF2-40B4-BE49-F238E27FC236}">
                <a16:creationId xmlns:a16="http://schemas.microsoft.com/office/drawing/2014/main" id="{EF6925C9-D29C-B2BB-AFE3-177E60AEF2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813" y="1158710"/>
            <a:ext cx="2929382" cy="2825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30138"/>
      </p:ext>
    </p:extLst>
  </p:cSld>
  <p:clrMapOvr>
    <a:masterClrMapping/>
  </p:clrMapOvr>
</p:sld>
</file>

<file path=ppt/theme/theme1.xml><?xml version="1.0" encoding="utf-8"?>
<a:theme xmlns:a="http://schemas.openxmlformats.org/drawingml/2006/main" name="5_Custom Design">
  <a:themeElements>
    <a:clrScheme name="24cpqi">
      <a:dk1>
        <a:srgbClr val="000000"/>
      </a:dk1>
      <a:lt1>
        <a:srgbClr val="FFFFFF"/>
      </a:lt1>
      <a:dk2>
        <a:srgbClr val="44546A"/>
      </a:dk2>
      <a:lt2>
        <a:srgbClr val="E7E6E6"/>
      </a:lt2>
      <a:accent1>
        <a:srgbClr val="A6DAF0"/>
      </a:accent1>
      <a:accent2>
        <a:srgbClr val="A6C3CA"/>
      </a:accent2>
      <a:accent3>
        <a:srgbClr val="D5BDAF"/>
      </a:accent3>
      <a:accent4>
        <a:srgbClr val="EF8D2B"/>
      </a:accent4>
      <a:accent5>
        <a:srgbClr val="005469"/>
      </a:accent5>
      <a:accent6>
        <a:srgbClr val="0096D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24cpqi">
      <a:dk1>
        <a:srgbClr val="000000"/>
      </a:dk1>
      <a:lt1>
        <a:srgbClr val="FFFFFF"/>
      </a:lt1>
      <a:dk2>
        <a:srgbClr val="44546A"/>
      </a:dk2>
      <a:lt2>
        <a:srgbClr val="E7E6E6"/>
      </a:lt2>
      <a:accent1>
        <a:srgbClr val="A6DAF0"/>
      </a:accent1>
      <a:accent2>
        <a:srgbClr val="A6C3CA"/>
      </a:accent2>
      <a:accent3>
        <a:srgbClr val="D5BDAF"/>
      </a:accent3>
      <a:accent4>
        <a:srgbClr val="EF8D2B"/>
      </a:accent4>
      <a:accent5>
        <a:srgbClr val="005469"/>
      </a:accent5>
      <a:accent6>
        <a:srgbClr val="0096D3"/>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24cpqi">
      <a:dk1>
        <a:srgbClr val="000000"/>
      </a:dk1>
      <a:lt1>
        <a:srgbClr val="FFFFFF"/>
      </a:lt1>
      <a:dk2>
        <a:srgbClr val="44546A"/>
      </a:dk2>
      <a:lt2>
        <a:srgbClr val="E7E6E6"/>
      </a:lt2>
      <a:accent1>
        <a:srgbClr val="A6DAF0"/>
      </a:accent1>
      <a:accent2>
        <a:srgbClr val="A6C3CA"/>
      </a:accent2>
      <a:accent3>
        <a:srgbClr val="D5BDAF"/>
      </a:accent3>
      <a:accent4>
        <a:srgbClr val="EF8D2B"/>
      </a:accent4>
      <a:accent5>
        <a:srgbClr val="005469"/>
      </a:accent5>
      <a:accent6>
        <a:srgbClr val="0096D3"/>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24cpqi">
      <a:dk1>
        <a:srgbClr val="000000"/>
      </a:dk1>
      <a:lt1>
        <a:srgbClr val="FFFFFF"/>
      </a:lt1>
      <a:dk2>
        <a:srgbClr val="44546A"/>
      </a:dk2>
      <a:lt2>
        <a:srgbClr val="E7E6E6"/>
      </a:lt2>
      <a:accent1>
        <a:srgbClr val="A6DAF0"/>
      </a:accent1>
      <a:accent2>
        <a:srgbClr val="A6C3CA"/>
      </a:accent2>
      <a:accent3>
        <a:srgbClr val="D5BDAF"/>
      </a:accent3>
      <a:accent4>
        <a:srgbClr val="EF8D2B"/>
      </a:accent4>
      <a:accent5>
        <a:srgbClr val="005469"/>
      </a:accent5>
      <a:accent6>
        <a:srgbClr val="0096D3"/>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24cpqi">
      <a:dk1>
        <a:srgbClr val="000000"/>
      </a:dk1>
      <a:lt1>
        <a:srgbClr val="FFFFFF"/>
      </a:lt1>
      <a:dk2>
        <a:srgbClr val="44546A"/>
      </a:dk2>
      <a:lt2>
        <a:srgbClr val="E7E6E6"/>
      </a:lt2>
      <a:accent1>
        <a:srgbClr val="A6DAF0"/>
      </a:accent1>
      <a:accent2>
        <a:srgbClr val="A6C3CA"/>
      </a:accent2>
      <a:accent3>
        <a:srgbClr val="D5BDAF"/>
      </a:accent3>
      <a:accent4>
        <a:srgbClr val="EF8D2B"/>
      </a:accent4>
      <a:accent5>
        <a:srgbClr val="005469"/>
      </a:accent5>
      <a:accent6>
        <a:srgbClr val="0096D3"/>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24cpqi">
      <a:dk1>
        <a:srgbClr val="000000"/>
      </a:dk1>
      <a:lt1>
        <a:srgbClr val="FFFFFF"/>
      </a:lt1>
      <a:dk2>
        <a:srgbClr val="44546A"/>
      </a:dk2>
      <a:lt2>
        <a:srgbClr val="E7E6E6"/>
      </a:lt2>
      <a:accent1>
        <a:srgbClr val="A6DAF0"/>
      </a:accent1>
      <a:accent2>
        <a:srgbClr val="A6C3CA"/>
      </a:accent2>
      <a:accent3>
        <a:srgbClr val="D5BDAF"/>
      </a:accent3>
      <a:accent4>
        <a:srgbClr val="EF8D2B"/>
      </a:accent4>
      <a:accent5>
        <a:srgbClr val="005469"/>
      </a:accent5>
      <a:accent6>
        <a:srgbClr val="0096D3"/>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506AA3D21EA243AE10F1B08060B64B" ma:contentTypeVersion="15" ma:contentTypeDescription="Create a new document." ma:contentTypeScope="" ma:versionID="1142d96a776140e8d71f0bb83cbf8171">
  <xsd:schema xmlns:xsd="http://www.w3.org/2001/XMLSchema" xmlns:xs="http://www.w3.org/2001/XMLSchema" xmlns:p="http://schemas.microsoft.com/office/2006/metadata/properties" xmlns:ns2="cc112b92-d514-4910-92f4-f77f897bc8d4" xmlns:ns3="6f3940a0-d999-4b23-8854-bfbd310c9bf4" targetNamespace="http://schemas.microsoft.com/office/2006/metadata/properties" ma:root="true" ma:fieldsID="e55e86d0f3932b49c0f78b2abed8923c" ns2:_="" ns3:_="">
    <xsd:import namespace="cc112b92-d514-4910-92f4-f77f897bc8d4"/>
    <xsd:import namespace="6f3940a0-d999-4b23-8854-bfbd310c9b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12b92-d514-4910-92f4-f77f897bc8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c7a63fe-bb3e-4e26-96c0-46e05f48f13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3940a0-d999-4b23-8854-bfbd310c9bf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703c926-3bbc-4dbd-ba50-f63eac0bc3af}" ma:internalName="TaxCatchAll" ma:showField="CatchAllData" ma:web="6f3940a0-d999-4b23-8854-bfbd310c9bf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f3940a0-d999-4b23-8854-bfbd310c9bf4" xsi:nil="true"/>
    <lcf76f155ced4ddcb4097134ff3c332f xmlns="cc112b92-d514-4910-92f4-f77f897bc8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BD125F-ED64-4E61-9D56-12BA8E8D9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112b92-d514-4910-92f4-f77f897bc8d4"/>
    <ds:schemaRef ds:uri="6f3940a0-d999-4b23-8854-bfbd310c9b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EB7370-49C6-425C-A755-58DD6574BF0A}">
  <ds:schemaRefs>
    <ds:schemaRef ds:uri="http://schemas.microsoft.com/sharepoint/v3/contenttype/forms"/>
  </ds:schemaRefs>
</ds:datastoreItem>
</file>

<file path=customXml/itemProps3.xml><?xml version="1.0" encoding="utf-8"?>
<ds:datastoreItem xmlns:ds="http://schemas.openxmlformats.org/officeDocument/2006/customXml" ds:itemID="{9A994537-014A-4672-8177-26F02E8F49F9}">
  <ds:schemaRefs>
    <ds:schemaRef ds:uri="http://schemas.microsoft.com/office/2006/metadata/properties"/>
    <ds:schemaRef ds:uri="http://schemas.microsoft.com/office/infopath/2007/PartnerControls"/>
    <ds:schemaRef ds:uri="6f3940a0-d999-4b23-8854-bfbd310c9bf4"/>
    <ds:schemaRef ds:uri="cc112b92-d514-4910-92f4-f77f897bc8d4"/>
  </ds:schemaRefs>
</ds:datastoreItem>
</file>

<file path=docProps/app.xml><?xml version="1.0" encoding="utf-8"?>
<Properties xmlns="http://schemas.openxmlformats.org/officeDocument/2006/extended-properties" xmlns:vt="http://schemas.openxmlformats.org/officeDocument/2006/docPropsVTypes">
  <Template>Office Theme</Template>
  <TotalTime>585</TotalTime>
  <Words>612</Words>
  <Application>Microsoft Macintosh PowerPoint</Application>
  <PresentationFormat>On-screen Show (16:9)</PresentationFormat>
  <Paragraphs>69</Paragraphs>
  <Slides>17</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17</vt:i4>
      </vt:variant>
    </vt:vector>
  </HeadingPairs>
  <TitlesOfParts>
    <vt:vector size="29" baseType="lpstr">
      <vt:lpstr>Aptos</vt:lpstr>
      <vt:lpstr>Arial</vt:lpstr>
      <vt:lpstr>Calibri</vt:lpstr>
      <vt:lpstr>FreightText Pro</vt:lpstr>
      <vt:lpstr>Open Sans</vt:lpstr>
      <vt:lpstr>Trebuchet MS</vt:lpstr>
      <vt:lpstr>5_Custom Design</vt:lpstr>
      <vt:lpstr>1_Office Theme</vt:lpstr>
      <vt:lpstr>3_Office Theme</vt:lpstr>
      <vt:lpstr>2_Office Theme</vt:lpstr>
      <vt:lpstr>4_Office Theme</vt:lpstr>
      <vt:lpstr>5_Office Theme</vt:lpstr>
      <vt:lpstr>PowerPoint Presentation</vt:lpstr>
      <vt:lpstr>Embracing Every Voice: Creating a Culture of Inclusivity in Interprofessional Settings</vt:lpstr>
      <vt:lpstr>Embracing Every Voice:  Creating a Culture of Inclusivity in Interprofessional Settings</vt:lpstr>
      <vt:lpstr>No Disclosures</vt:lpstr>
      <vt:lpstr>Objectives</vt:lpstr>
      <vt:lpstr>A Jeff and Kathryn conversation </vt:lpstr>
      <vt:lpstr>PowerPoint Presentation</vt:lpstr>
      <vt:lpstr>Fostering Interprofessional Collaboration in Health Care</vt:lpstr>
      <vt:lpstr>Fostering Interprofessional Collaboration</vt:lpstr>
      <vt:lpstr>Developing an inclusive environment</vt:lpstr>
      <vt:lpstr>Valuing diversity (Straatman, 2023)</vt:lpstr>
      <vt:lpstr>Data on value of diversity https://greatergood.berkeley.edu/article/item/how_diversity_makes_us_smarter</vt:lpstr>
      <vt:lpstr>Data on value of diversity https://greatergood.berkeley.edu/article/item/how_diversity_makes_us_smarter</vt:lpstr>
      <vt:lpstr>Strategies/Best practices </vt:lpstr>
      <vt:lpstr>Final conversations…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STFM_Staff_Mac</cp:lastModifiedBy>
  <cp:revision>26</cp:revision>
  <dcterms:created xsi:type="dcterms:W3CDTF">2020-08-21T12:32:38Z</dcterms:created>
  <dcterms:modified xsi:type="dcterms:W3CDTF">2024-09-23T18:49:16Z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0x01010098506AA3D21EA243AE10F1B08060B64B</vt:lpwstr>
  </property>
  <property fmtid="{D5CDD505-2E9C-101B-9397-08002B2CF9AE}" pid="3" name="MediaServiceImageTags">
    <vt:lpwstr/>
  </property>
</Properties>
</file>