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6" roundtripDataSignature="AMtx7mgmG83ZECo9iaCiV8j3y2CmvCCA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Roboto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2971a3bb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f2971a3b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ts val="2800"/>
              <a:buNone/>
              <a:defRPr sz="2800">
                <a:solidFill>
                  <a:srgbClr val="7A001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2800"/>
              <a:buNone/>
              <a:defRPr sz="2800">
                <a:solidFill>
                  <a:srgbClr val="FFCC3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2800"/>
              <a:buNone/>
              <a:defRPr sz="2800">
                <a:solidFill>
                  <a:srgbClr val="FFCC3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2800"/>
              <a:buNone/>
              <a:defRPr sz="2800">
                <a:solidFill>
                  <a:srgbClr val="FFCC3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2800"/>
              <a:buNone/>
              <a:defRPr sz="2800">
                <a:solidFill>
                  <a:srgbClr val="FFCC3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2800"/>
              <a:buNone/>
              <a:defRPr sz="2800">
                <a:solidFill>
                  <a:srgbClr val="FFCC3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2800"/>
              <a:buNone/>
              <a:defRPr sz="2800">
                <a:solidFill>
                  <a:srgbClr val="FFCC3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2800"/>
              <a:buNone/>
              <a:defRPr sz="2800">
                <a:solidFill>
                  <a:srgbClr val="FFCC3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2800"/>
              <a:buNone/>
              <a:defRPr sz="2800">
                <a:solidFill>
                  <a:srgbClr val="FFCC33"/>
                </a:solidFill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ystemWide-gold.png" id="13" name="Google Shape;1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47008"/>
            <a:ext cx="9144000" cy="896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7" name="Google Shape;47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" name="Google Shape;48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2" name="Google Shape;5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/>
          <p:nvPr>
            <p:ph type="title"/>
          </p:nvPr>
        </p:nvSpPr>
        <p:spPr>
          <a:xfrm>
            <a:off x="685800" y="2286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" type="body"/>
          </p:nvPr>
        </p:nvSpPr>
        <p:spPr>
          <a:xfrm>
            <a:off x="685800" y="1314450"/>
            <a:ext cx="77724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noFill/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" name="Google Shape;23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ts val="2800"/>
              <a:buNone/>
              <a:defRPr sz="2800">
                <a:solidFill>
                  <a:srgbClr val="7A001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2800"/>
              <a:buNone/>
              <a:defRPr sz="2800">
                <a:solidFill>
                  <a:srgbClr val="FFCC3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2800"/>
              <a:buNone/>
              <a:defRPr sz="2800">
                <a:solidFill>
                  <a:srgbClr val="FFCC3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2800"/>
              <a:buNone/>
              <a:defRPr sz="2800">
                <a:solidFill>
                  <a:srgbClr val="FFCC3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2800"/>
              <a:buNone/>
              <a:defRPr sz="2800">
                <a:solidFill>
                  <a:srgbClr val="FFCC3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2800"/>
              <a:buNone/>
              <a:defRPr sz="2800">
                <a:solidFill>
                  <a:srgbClr val="FFCC3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2800"/>
              <a:buNone/>
              <a:defRPr sz="2800">
                <a:solidFill>
                  <a:srgbClr val="FFCC3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2800"/>
              <a:buNone/>
              <a:defRPr sz="2800">
                <a:solidFill>
                  <a:srgbClr val="FFCC3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2800"/>
              <a:buNone/>
              <a:defRPr sz="2800">
                <a:solidFill>
                  <a:srgbClr val="FFCC33"/>
                </a:solidFill>
              </a:defRPr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ystemWide-maroon.png" id="25" name="Google Shape;2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47008"/>
            <a:ext cx="9144000" cy="896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ts val="2800"/>
              <a:buFont typeface="Raleway"/>
              <a:buNone/>
              <a:defRPr b="0" i="0" sz="2800" u="none" cap="none" strike="noStrike">
                <a:solidFill>
                  <a:srgbClr val="7A001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A001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A001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A001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A001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A001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A001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A001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A001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  <a:defRPr b="0" i="0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○"/>
              <a:def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■"/>
              <a:def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  <a:def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○"/>
              <a:def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■"/>
              <a:def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  <a:def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○"/>
              <a:def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Raleway"/>
              <a:buChar char="■"/>
              <a:def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journals.stfm.org/familymedicine/2021/november-december/butler-2020-0520/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journals.stfm.org/familymedicine/2021/november-december/butler-2020-0520/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journals.stfm.org/familymedicine/2021/november-december/butler-2020-0520/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/>
          <p:nvPr>
            <p:ph type="ctrTitle"/>
          </p:nvPr>
        </p:nvSpPr>
        <p:spPr>
          <a:xfrm>
            <a:off x="269100" y="507325"/>
            <a:ext cx="8874900" cy="170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100"/>
              <a:t>Rural and Metro Physician Associate Programs</a:t>
            </a:r>
            <a:endParaRPr sz="3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400"/>
              <a:t>University of Minnesota Medical School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222222"/>
                </a:solidFill>
                <a:highlight>
                  <a:srgbClr val="FFFFFF"/>
                </a:highlight>
              </a:rPr>
              <a:t>Creating a longitudinal integrated curricula that puts family medicine in the driver's seat</a:t>
            </a:r>
            <a:endParaRPr sz="2400"/>
          </a:p>
        </p:txBody>
      </p:sp>
      <p:sp>
        <p:nvSpPr>
          <p:cNvPr id="64" name="Google Shape;64;p1"/>
          <p:cNvSpPr txBox="1"/>
          <p:nvPr>
            <p:ph idx="1" type="subTitle"/>
          </p:nvPr>
        </p:nvSpPr>
        <p:spPr>
          <a:xfrm>
            <a:off x="311700" y="28107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 </a:t>
            </a:r>
            <a:r>
              <a:rPr lang="en" sz="2200"/>
              <a:t>Kirby Clark MD</a:t>
            </a:r>
            <a:endParaRPr sz="2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200"/>
              <a:t>Director RPAP/MetroPAP</a:t>
            </a:r>
            <a:endParaRPr sz="2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200"/>
              <a:t>Faculty St. John’s Family Medicine Residency Program</a:t>
            </a:r>
            <a:endParaRPr sz="2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"/>
          <p:cNvSpPr txBox="1"/>
          <p:nvPr/>
        </p:nvSpPr>
        <p:spPr>
          <a:xfrm>
            <a:off x="5331025" y="886275"/>
            <a:ext cx="34959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RPAP graduates have matched into:</a:t>
            </a:r>
            <a:endParaRPr b="1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Family Medicine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Internal Medicine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Pediatrics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Medicine-Pediatrics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Surgery (General &amp; Sub-specialist)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OB/GYN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Psychiatry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Emergency Medicine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Anesthesiology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Dermatology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Neurology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Ophthalmology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Orthopedics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Otolaryngology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Pathology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Physical Medicine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Radiology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Urology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6" name="Google Shape;126;p11"/>
          <p:cNvSpPr txBox="1"/>
          <p:nvPr>
            <p:ph type="title"/>
          </p:nvPr>
        </p:nvSpPr>
        <p:spPr>
          <a:xfrm>
            <a:off x="495300" y="29024"/>
            <a:ext cx="8153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ts val="4400"/>
              <a:buFont typeface="Arial"/>
              <a:buNone/>
            </a:pPr>
            <a:r>
              <a:rPr i="0" lang="en" sz="4400" u="none">
                <a:solidFill>
                  <a:srgbClr val="7A0019"/>
                </a:solidFill>
              </a:rPr>
              <a:t>Residency &amp; Practice Statistics</a:t>
            </a:r>
            <a:endParaRPr/>
          </a:p>
        </p:txBody>
      </p:sp>
      <p:pic>
        <p:nvPicPr>
          <p:cNvPr id="127" name="Google Shape;12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000" y="911681"/>
            <a:ext cx="3207301" cy="3716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Physicians by medical specialty and RUCA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33" name="Google Shape;133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34" name="Google Shape;134;p12"/>
          <p:cNvPicPr preferRelativeResize="0"/>
          <p:nvPr/>
        </p:nvPicPr>
        <p:blipFill rotWithShape="1">
          <a:blip r:embed="rId3">
            <a:alphaModFix/>
          </a:blip>
          <a:srcRect b="0" l="0" r="0" t="29258"/>
          <a:stretch/>
        </p:blipFill>
        <p:spPr>
          <a:xfrm>
            <a:off x="0" y="1152475"/>
            <a:ext cx="9144003" cy="363855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2"/>
          <p:cNvSpPr txBox="1"/>
          <p:nvPr/>
        </p:nvSpPr>
        <p:spPr>
          <a:xfrm>
            <a:off x="177925" y="4791025"/>
            <a:ext cx="57744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RUCA = Rural-Urban Commuting Area Codes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f2971a3bb1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</a:t>
            </a:r>
            <a:endParaRPr/>
          </a:p>
        </p:txBody>
      </p:sp>
      <p:sp>
        <p:nvSpPr>
          <p:cNvPr id="141" name="Google Shape;141;g2f2971a3bb1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Hear and amplify the voice and scope of practice needs of communities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Recruit inspiring family physicians to form longitudinal relationships with students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Cultivate authentic patient care roles for students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Inspire conversations between community members and medical school leaders/lawmakers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Build an inclusive curricular tent that invites all future family physicians AND future family </a:t>
            </a:r>
            <a:r>
              <a:rPr lang="en"/>
              <a:t>physician</a:t>
            </a:r>
            <a:r>
              <a:rPr lang="en"/>
              <a:t> advocates (who end up in a different specialty)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Rural/Metro Physician Associate Program</a:t>
            </a:r>
            <a:endParaRPr/>
          </a:p>
        </p:txBody>
      </p:sp>
      <p:sp>
        <p:nvSpPr>
          <p:cNvPr id="70" name="Google Shape;70;p2"/>
          <p:cNvSpPr txBox="1"/>
          <p:nvPr>
            <p:ph idx="1" type="body"/>
          </p:nvPr>
        </p:nvSpPr>
        <p:spPr>
          <a:xfrm>
            <a:off x="311700" y="1169075"/>
            <a:ext cx="8670600" cy="3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RPAP was founded in 1971 as a collaboration between the Minnesota legislature and University of Minnesota Medical School</a:t>
            </a:r>
            <a:endParaRPr sz="29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</a:t>
            </a:r>
            <a:r>
              <a:rPr lang="en"/>
              <a:t>ioneer in longitudinal medical education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9-month clinical learning course for 3rd year medical students across Minnesota rural and urban underserved clinics and hospitals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Fulfills a majority of students’ graduation requirements - family medicine, surgery, emergency medicine, psychiatry, pediatrics, and obstetrics/gynecology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MetroPAP started in 2010 - urban underserved locations - same platform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/>
          <p:nvPr>
            <p:ph type="title"/>
          </p:nvPr>
        </p:nvSpPr>
        <p:spPr>
          <a:xfrm>
            <a:off x="311700" y="359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Rural/Metro Physician Associate Program</a:t>
            </a:r>
            <a:endParaRPr/>
          </a:p>
        </p:txBody>
      </p:sp>
      <p:sp>
        <p:nvSpPr>
          <p:cNvPr id="76" name="Google Shape;76;p3"/>
          <p:cNvSpPr txBox="1"/>
          <p:nvPr>
            <p:ph idx="1" type="body"/>
          </p:nvPr>
        </p:nvSpPr>
        <p:spPr>
          <a:xfrm>
            <a:off x="311700" y="1017725"/>
            <a:ext cx="8520600" cy="3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Over 1800</a:t>
            </a:r>
            <a:r>
              <a:rPr lang="en" sz="1700">
                <a:solidFill>
                  <a:schemeClr val="dk1"/>
                </a:solidFill>
              </a:rPr>
              <a:t> students have graduated from the programs, and ~300 over the past 8 years </a:t>
            </a:r>
            <a:endParaRPr sz="1700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In 2018</a:t>
            </a:r>
            <a:r>
              <a:rPr lang="en" sz="1700">
                <a:solidFill>
                  <a:schemeClr val="dk1"/>
                </a:solidFill>
              </a:rPr>
              <a:t> added 3 medical specialty clerkships to portfolio-  psychiatry, pediatrics and obstetrics/gynecology</a:t>
            </a:r>
            <a:endParaRPr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“Care Gap Curriculum”, pivots annually,</a:t>
            </a:r>
            <a:r>
              <a:rPr lang="en" sz="1700">
                <a:solidFill>
                  <a:schemeClr val="dk1"/>
                </a:solidFill>
              </a:rPr>
              <a:t> longitudinal training in: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mental health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addiction medicine/safe prescribing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neurological care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POCUS 2024 + Geriatrics 2024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Added course training in procedures with an eye toward rural access to surgical services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Past 5 years RPAP/MetroPAP has substantially expanded its network of rural training sites throughout the state and fosters partnerships with a breadth of large and small healthcare organizations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Communities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82" name="Google Shape;82;p5"/>
          <p:cNvSpPr txBox="1"/>
          <p:nvPr>
            <p:ph idx="1" type="body"/>
          </p:nvPr>
        </p:nvSpPr>
        <p:spPr>
          <a:xfrm>
            <a:off x="311700" y="1152475"/>
            <a:ext cx="3255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2400"/>
              <a:t>–</a:t>
            </a:r>
            <a:r>
              <a:rPr lang="en" sz="1600"/>
              <a:t>Strong, FM represented organizations part of the </a:t>
            </a:r>
            <a:r>
              <a:rPr lang="en" sz="1600"/>
              <a:t>medical</a:t>
            </a:r>
            <a:r>
              <a:rPr lang="en" sz="1600"/>
              <a:t> education </a:t>
            </a:r>
            <a:r>
              <a:rPr lang="en" sz="1600"/>
              <a:t>continuum</a:t>
            </a:r>
            <a:r>
              <a:rPr lang="en" sz="2400"/>
              <a:t> </a:t>
            </a:r>
            <a:endParaRPr sz="2400"/>
          </a:p>
        </p:txBody>
      </p:sp>
      <p:pic>
        <p:nvPicPr>
          <p:cNvPr id="83" name="Google Shape;8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4376" y="0"/>
            <a:ext cx="47824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5"/>
          <p:cNvSpPr/>
          <p:nvPr/>
        </p:nvSpPr>
        <p:spPr>
          <a:xfrm>
            <a:off x="6937425" y="72775"/>
            <a:ext cx="1358700" cy="37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Workforce Outcomes</a:t>
            </a:r>
            <a:endParaRPr/>
          </a:p>
        </p:txBody>
      </p:sp>
      <p:sp>
        <p:nvSpPr>
          <p:cNvPr id="90" name="Google Shape;90;p4"/>
          <p:cNvSpPr txBox="1"/>
          <p:nvPr>
            <p:ph idx="1" type="body"/>
          </p:nvPr>
        </p:nvSpPr>
        <p:spPr>
          <a:xfrm>
            <a:off x="311700" y="1152475"/>
            <a:ext cx="8520600" cy="3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2000">
                <a:solidFill>
                  <a:schemeClr val="dk1"/>
                </a:solidFill>
              </a:rPr>
              <a:t>Internationally recognized m</a:t>
            </a:r>
            <a:r>
              <a:rPr lang="en" sz="2000">
                <a:solidFill>
                  <a:schemeClr val="dk1"/>
                </a:solidFill>
              </a:rPr>
              <a:t>edical education program that models return on investment - rates rate much higher than statistically matched University of Minnesota  students who do not participate in the program for:</a:t>
            </a:r>
            <a:endParaRPr sz="20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2000">
                <a:solidFill>
                  <a:schemeClr val="dk1"/>
                </a:solidFill>
              </a:rPr>
              <a:t>In-state practice</a:t>
            </a:r>
            <a:endParaRPr sz="20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2000">
                <a:solidFill>
                  <a:schemeClr val="dk1"/>
                </a:solidFill>
              </a:rPr>
              <a:t>Rural Practice</a:t>
            </a:r>
            <a:endParaRPr sz="20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2000">
                <a:solidFill>
                  <a:schemeClr val="dk1"/>
                </a:solidFill>
              </a:rPr>
              <a:t> Primary care</a:t>
            </a:r>
            <a:endParaRPr sz="20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“Care Gap”/Scope of practice influence– addiction medicine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1200">
                <a:solidFill>
                  <a:schemeClr val="accent2"/>
                </a:solidFill>
                <a:highlight>
                  <a:srgbClr val="FFFFFF"/>
                </a:highlight>
              </a:rPr>
              <a:t>Compared to classmates in a traditional curriculum, program participants reported significantly higher self-perceived ability managing addiction concerns upon completing the longitudinal curriculum</a:t>
            </a:r>
            <a:endParaRPr sz="12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oboto"/>
              <a:buChar char="○"/>
            </a:pPr>
            <a:r>
              <a:rPr lang="en" sz="1100">
                <a:solidFill>
                  <a:schemeClr val="accent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Fam Med. 2023 Jul;55(7):476-480. doi: 10.22454/FamMed.2023.234746. Epub 2023 May 31.</a:t>
            </a:r>
            <a:endParaRPr sz="1100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Impact Over 3 Years of a Family Medicine-led Addiction Medicine Curriculum for Medical Students</a:t>
            </a:r>
            <a:endParaRPr sz="1100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96" name="Google Shape;96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7" name="Google Shape;97;p6"/>
          <p:cNvSpPr txBox="1"/>
          <p:nvPr/>
        </p:nvSpPr>
        <p:spPr>
          <a:xfrm>
            <a:off x="396275" y="4722950"/>
            <a:ext cx="79173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" sz="1400" u="sng" cap="none" strike="noStrike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https://journals.stfm.org/familymedicine/2021/november-december/butler-2020-0520/</a:t>
            </a:r>
            <a:endParaRPr b="0" i="1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8" name="Google Shape;9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3775" y="0"/>
            <a:ext cx="6796451" cy="484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4" name="Google Shape;104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5" name="Google Shape;105;p7"/>
          <p:cNvSpPr txBox="1"/>
          <p:nvPr/>
        </p:nvSpPr>
        <p:spPr>
          <a:xfrm>
            <a:off x="396275" y="4722950"/>
            <a:ext cx="79173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" sz="1400" u="sng" cap="none" strike="noStrike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https://journals.stfm.org/familymedicine/2021/november-december/butler-2020-0520/</a:t>
            </a:r>
            <a:endParaRPr b="0" i="1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6" name="Google Shape;10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0550" y="1319213"/>
            <a:ext cx="7962900" cy="25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12" name="Google Shape;112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13" name="Google Shape;113;p8"/>
          <p:cNvSpPr txBox="1"/>
          <p:nvPr/>
        </p:nvSpPr>
        <p:spPr>
          <a:xfrm>
            <a:off x="396275" y="4722950"/>
            <a:ext cx="79173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" sz="1400" u="sng" cap="none" strike="noStrike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https://journals.stfm.org/familymedicine/2021/november-december/butler-2020-0520/</a:t>
            </a:r>
            <a:endParaRPr b="0" i="1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4" name="Google Shape;11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8850" y="0"/>
            <a:ext cx="6650353" cy="472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Residency Match Statistics - Five Year Average</a:t>
            </a:r>
            <a:endParaRPr/>
          </a:p>
        </p:txBody>
      </p:sp>
      <p:sp>
        <p:nvSpPr>
          <p:cNvPr id="120" name="Google Shape;120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100% </a:t>
            </a:r>
            <a:r>
              <a:rPr lang="en"/>
              <a:t>Matched into preferred specialty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92%</a:t>
            </a:r>
            <a:r>
              <a:rPr lang="en"/>
              <a:t> Matched into one of their top 3 residency programs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98% </a:t>
            </a:r>
            <a:r>
              <a:rPr lang="en"/>
              <a:t>of participants highly recommend the program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"/>
              <a:t>74% </a:t>
            </a:r>
            <a:r>
              <a:rPr lang="en"/>
              <a:t>Matched into a “primary care” specialty*</a:t>
            </a:r>
            <a:endParaRPr/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600"/>
              <a:t>*family medicine, internal medicine, pediatrics, medicine-pediatrics</a:t>
            </a:r>
            <a:endParaRPr i="1" sz="16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53%</a:t>
            </a:r>
            <a:r>
              <a:rPr lang="en"/>
              <a:t> Matched into the specialty of family medicine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