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98" r:id="rId6"/>
    <p:sldId id="258" r:id="rId7"/>
    <p:sldId id="259" r:id="rId8"/>
    <p:sldId id="260" r:id="rId9"/>
    <p:sldId id="286" r:id="rId10"/>
    <p:sldId id="284" r:id="rId11"/>
    <p:sldId id="275" r:id="rId12"/>
    <p:sldId id="282" r:id="rId13"/>
    <p:sldId id="285" r:id="rId14"/>
    <p:sldId id="293" r:id="rId15"/>
    <p:sldId id="278" r:id="rId16"/>
    <p:sldId id="267" r:id="rId17"/>
    <p:sldId id="299" r:id="rId18"/>
    <p:sldId id="279" r:id="rId19"/>
    <p:sldId id="273" r:id="rId20"/>
    <p:sldId id="296"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08" autoAdjust="0"/>
    <p:restoredTop sz="89589" autoAdjust="0"/>
  </p:normalViewPr>
  <p:slideViewPr>
    <p:cSldViewPr snapToGrid="0">
      <p:cViewPr varScale="1">
        <p:scale>
          <a:sx n="113" d="100"/>
          <a:sy n="113" d="100"/>
        </p:scale>
        <p:origin x="488" y="184"/>
      </p:cViewPr>
      <p:guideLst/>
    </p:cSldViewPr>
  </p:slideViewPr>
  <p:outlineViewPr>
    <p:cViewPr>
      <p:scale>
        <a:sx n="33" d="100"/>
        <a:sy n="33" d="100"/>
      </p:scale>
      <p:origin x="0" y="-1080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AC72-B6C2-4E10-ADB2-80550E46D71D}"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6AA48-250E-4B6F-97EC-1EF3E7439B1D}" type="slidenum">
              <a:rPr lang="en-US" smtClean="0"/>
              <a:t>‹#›</a:t>
            </a:fld>
            <a:endParaRPr lang="en-US"/>
          </a:p>
        </p:txBody>
      </p:sp>
    </p:spTree>
    <p:extLst>
      <p:ext uri="{BB962C8B-B14F-4D97-AF65-F5344CB8AC3E}">
        <p14:creationId xmlns:p14="http://schemas.microsoft.com/office/powerpoint/2010/main" val="276233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c.com/peter-economy/9-simple-practices-for-leading-and-living-with-purpose.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tandfonline.com/doi/pdf/10.1080/23808985.1979.11923774?needAccess=true" TargetMode="External"/><Relationship Id="rId5" Type="http://schemas.openxmlformats.org/officeDocument/2006/relationships/hyperlink" Target="http://www.amazon.com/How-Win-Friends-Influence-People/dp/0671027034/?tag=wwwinccom-20" TargetMode="External"/><Relationship Id="rId4" Type="http://schemas.openxmlformats.org/officeDocument/2006/relationships/hyperlink" Target="http://www.amazon.com/Art-People-Simple-Skills-Everything/dp/0553419404/?tag=wwwinccom-2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other golden rule “those with the gold make the rules” and the “platinum rule – do onto others as they would have you do unto themselves”  In other words ask people and listen.</a:t>
            </a:r>
          </a:p>
          <a:p>
            <a:endParaRPr lang="en-US" dirty="0"/>
          </a:p>
          <a:p>
            <a:r>
              <a:rPr lang="en-US" dirty="0"/>
              <a:t>Preamble</a:t>
            </a:r>
          </a:p>
          <a:p>
            <a:r>
              <a:rPr lang="en-US" dirty="0"/>
              <a:t>United</a:t>
            </a:r>
            <a:r>
              <a:rPr lang="en-US" baseline="0" dirty="0"/>
              <a:t> Nations – </a:t>
            </a:r>
          </a:p>
          <a:p>
            <a:endParaRPr lang="en-US" baseline="0" dirty="0"/>
          </a:p>
          <a:p>
            <a:r>
              <a:rPr lang="en-US" baseline="0" dirty="0"/>
              <a:t>Norman Rockwell “The Golden Rule” painting 1961 (1985 mosaic)</a:t>
            </a:r>
          </a:p>
          <a:p>
            <a:r>
              <a:rPr lang="en-US" sz="1200" b="0" i="0" kern="1200" dirty="0">
                <a:solidFill>
                  <a:schemeClr val="tx1"/>
                </a:solidFill>
                <a:effectLst/>
                <a:latin typeface="+mn-lt"/>
                <a:ea typeface="+mn-ea"/>
                <a:cs typeface="+mn-cs"/>
              </a:rPr>
              <a:t>The mosaic, executed in 1985 by Coop Mosaic </a:t>
            </a:r>
            <a:r>
              <a:rPr lang="en-US" sz="1200" b="0" i="0" kern="1200" dirty="0" err="1">
                <a:solidFill>
                  <a:schemeClr val="tx1"/>
                </a:solidFill>
                <a:effectLst/>
                <a:latin typeface="+mn-lt"/>
                <a:ea typeface="+mn-ea"/>
                <a:cs typeface="+mn-cs"/>
              </a:rPr>
              <a:t>Artistico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Veneziano</a:t>
            </a:r>
            <a:r>
              <a:rPr lang="en-US" sz="1200" b="0" i="0" kern="1200" dirty="0">
                <a:solidFill>
                  <a:schemeClr val="tx1"/>
                </a:solidFill>
                <a:effectLst/>
                <a:latin typeface="+mn-lt"/>
                <a:ea typeface="+mn-ea"/>
                <a:cs typeface="+mn-cs"/>
              </a:rPr>
              <a:t> and made of Murano glass tile, is a representation of Norman Rockwell's painting The Golden Rule,  Norman Rockwell had previously made a 10 foot charcoal drawing of "The Golden Rule" for the United Nations.  Done during the time of Henry Cabot Lodge the drawing was never finished.  In an article entitled, "I Paint the Golden Rule,"  Rockwell stated, "Like everyone else I am concerned with the world situation and like everyone else, I'd like to contribute something to help. The only way I can contribute is through my pictures. So for a long time I had been trying to think of a subject that might be of some help.  Then one day, (I don't know why or how), I suddenly got the idea that the "Golden Rule - Do unto others as You Would Have them Do Unto You: - was the subject I was looking for.  Right away I got intensely excited. But how could I picture the Golden Rule? I began to make all sorts of sketches.  Then I remembered that down in the cellar of my studio was the ten-foot long charcoal drawing of my United Nations picture, which I had never finished. I hauled it upstairs. In it I had tried to depict all the peoples of the world gathered together. This was just what I wanted to express about the Golden Rule." The charcoal drawing showed the Security Council in session with the peoples of the world behind them. For the people the deliberation of the council could mean peace or war. Rockwell confessed that it was he who failed to complete the painting, "I failed to carry the picture further, not because I had lost faith in the UN, but because I had lost confidence in my ability to express what I wanted to say in the picture." Once he reviewed his original drawing he knew this could be the basis for his painting.</a:t>
            </a:r>
          </a:p>
          <a:p>
            <a:r>
              <a:rPr lang="en-US" sz="1200" b="0" i="0" kern="1200" dirty="0">
                <a:solidFill>
                  <a:schemeClr val="tx1"/>
                </a:solidFill>
                <a:effectLst/>
                <a:latin typeface="+mn-lt"/>
                <a:ea typeface="+mn-ea"/>
                <a:cs typeface="+mn-cs"/>
              </a:rPr>
              <a:t>The painting  appeared on the  April, 1961 cover of the Saturday Evening Post  In the upper right-hand corner, the artist inserted a portrait of his late wife, Mary, holding the grandson she never saw. After The Golden Rule appeared as a magazine cover, Rockwell was presented with the Interfaith Award from the National Conference of Christians and Jews, a citation that he treasured.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We've all heard of the Golden Rule, which goes something like this: Do unto others as you would have them do to you. In other words, treat other people--in business and in life--</a:t>
            </a:r>
            <a:r>
              <a:rPr lang="en-US" sz="1200" b="0" i="0" u="none" strike="noStrike" kern="1200" dirty="0">
                <a:solidFill>
                  <a:schemeClr val="tx1"/>
                </a:solidFill>
                <a:effectLst/>
                <a:latin typeface="+mn-lt"/>
                <a:ea typeface="+mn-ea"/>
                <a:cs typeface="+mn-cs"/>
                <a:hlinkClick r:id="rId3"/>
              </a:rPr>
              <a:t>the way you yourself would want to be treated.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Dave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author of the book </a:t>
            </a:r>
            <a:r>
              <a:rPr lang="en-US" sz="1200" b="0" i="1" u="none" strike="noStrike" kern="1200" dirty="0">
                <a:solidFill>
                  <a:schemeClr val="tx1"/>
                </a:solidFill>
                <a:effectLst/>
                <a:latin typeface="+mn-lt"/>
                <a:ea typeface="+mn-ea"/>
                <a:cs typeface="+mn-cs"/>
                <a:hlinkClick r:id="rId4"/>
              </a:rPr>
              <a:t>The Art of People</a:t>
            </a:r>
            <a:r>
              <a:rPr lang="en-US" sz="1200" b="0" i="0" u="none" strike="noStrike" kern="1200" dirty="0">
                <a:solidFill>
                  <a:schemeClr val="tx1"/>
                </a:solidFill>
                <a:effectLst/>
                <a:latin typeface="+mn-lt"/>
                <a:ea typeface="+mn-ea"/>
                <a:cs typeface="+mn-cs"/>
                <a:hlinkClick r:id="rId4"/>
              </a:rPr>
              <a:t>,</a:t>
            </a:r>
            <a:r>
              <a:rPr lang="en-US" sz="1200" b="0" i="0" u="none" strike="noStrike" kern="1200" dirty="0">
                <a:solidFill>
                  <a:schemeClr val="tx1"/>
                </a:solidFill>
                <a:effectLst/>
                <a:latin typeface="+mn-lt"/>
                <a:ea typeface="+mn-ea"/>
                <a:cs typeface="+mn-cs"/>
              </a:rPr>
              <a:t> (2016)</a:t>
            </a:r>
            <a:r>
              <a:rPr lang="en-US" sz="1200" b="0" i="0" kern="1200" dirty="0">
                <a:solidFill>
                  <a:schemeClr val="tx1"/>
                </a:solidFill>
                <a:effectLst/>
                <a:latin typeface="+mn-lt"/>
                <a:ea typeface="+mn-ea"/>
                <a:cs typeface="+mn-cs"/>
              </a:rPr>
              <a:t> says that following the Golden Rule is all wrong. Instead, we should follow what he calls the Platinum Rule.</a:t>
            </a:r>
          </a:p>
          <a:p>
            <a:r>
              <a:rPr lang="en-US" sz="1200" b="0" i="0" kern="1200" dirty="0">
                <a:solidFill>
                  <a:schemeClr val="tx1"/>
                </a:solidFill>
                <a:effectLst/>
                <a:latin typeface="+mn-lt"/>
                <a:ea typeface="+mn-ea"/>
                <a:cs typeface="+mn-cs"/>
              </a:rPr>
              <a:t>Says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"We all grow up learning about the simplicity and power of the Golden Rule: Do unto others as you would want done to you. It's a splendid concept except for one thing: Everyone is different, and the truth is that in many cases what you'd want done to you is different from what your partner, employee, customer, investor, wife, or child would want done to him or her."</a:t>
            </a:r>
          </a:p>
          <a:p>
            <a:r>
              <a:rPr lang="en-US" sz="1200" b="0" i="0" kern="1200" dirty="0">
                <a:solidFill>
                  <a:schemeClr val="tx1"/>
                </a:solidFill>
                <a:effectLst/>
                <a:latin typeface="+mn-lt"/>
                <a:ea typeface="+mn-ea"/>
                <a:cs typeface="+mn-cs"/>
              </a:rPr>
              <a:t>So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came up with the Platinum Rule: Do unto others as </a:t>
            </a:r>
            <a:r>
              <a:rPr lang="en-US" sz="1200" b="0" i="1" kern="1200" dirty="0">
                <a:solidFill>
                  <a:schemeClr val="tx1"/>
                </a:solidFill>
                <a:effectLst/>
                <a:latin typeface="+mn-lt"/>
                <a:ea typeface="+mn-ea"/>
                <a:cs typeface="+mn-cs"/>
              </a:rPr>
              <a:t>they </a:t>
            </a:r>
            <a:r>
              <a:rPr lang="en-US" sz="1200" b="0" i="0" kern="1200" dirty="0">
                <a:solidFill>
                  <a:schemeClr val="tx1"/>
                </a:solidFill>
                <a:effectLst/>
                <a:latin typeface="+mn-lt"/>
                <a:ea typeface="+mn-ea"/>
                <a:cs typeface="+mn-cs"/>
              </a:rPr>
              <a:t>would want done to </a:t>
            </a:r>
            <a:r>
              <a:rPr lang="en-US" sz="1200" b="0" i="1" kern="1200" dirty="0">
                <a:solidFill>
                  <a:schemeClr val="tx1"/>
                </a:solidFill>
                <a:effectLst/>
                <a:latin typeface="+mn-lt"/>
                <a:ea typeface="+mn-ea"/>
                <a:cs typeface="+mn-cs"/>
              </a:rPr>
              <a:t>them. </a:t>
            </a:r>
            <a:r>
              <a:rPr lang="en-US" sz="1200" b="0" i="0" kern="1200" dirty="0">
                <a:solidFill>
                  <a:schemeClr val="tx1"/>
                </a:solidFill>
                <a:effectLst/>
                <a:latin typeface="+mn-lt"/>
                <a:ea typeface="+mn-ea"/>
                <a:cs typeface="+mn-cs"/>
              </a:rPr>
              <a:t>Says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"The Golden Rule, as great as it is, has limitations, since all people and all situations are different. When you follow the Platinum Rule, however, you can be sure you're actually doing what the other person wants done and assure yourself of a better outcome."</a:t>
            </a:r>
          </a:p>
          <a:p>
            <a:r>
              <a:rPr lang="en-US" sz="1200" b="0" i="0" kern="1200" dirty="0">
                <a:solidFill>
                  <a:schemeClr val="tx1"/>
                </a:solidFill>
                <a:effectLst/>
                <a:latin typeface="+mn-lt"/>
                <a:ea typeface="+mn-ea"/>
                <a:cs typeface="+mn-cs"/>
              </a:rPr>
              <a:t>In his book,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quotes a story that Dale Carnegie told </a:t>
            </a:r>
            <a:r>
              <a:rPr lang="en-US" sz="1200" b="0" i="0" u="none" strike="noStrike" kern="1200" dirty="0">
                <a:solidFill>
                  <a:schemeClr val="tx1"/>
                </a:solidFill>
                <a:effectLst/>
                <a:latin typeface="+mn-lt"/>
                <a:ea typeface="+mn-ea"/>
                <a:cs typeface="+mn-cs"/>
                <a:hlinkClick r:id="rId5"/>
              </a:rPr>
              <a:t>in his book </a:t>
            </a:r>
            <a:r>
              <a:rPr lang="en-US" sz="1200" b="0" i="1" u="none" strike="noStrike" kern="1200" dirty="0">
                <a:solidFill>
                  <a:schemeClr val="tx1"/>
                </a:solidFill>
                <a:effectLst/>
                <a:latin typeface="+mn-lt"/>
                <a:ea typeface="+mn-ea"/>
                <a:cs typeface="+mn-cs"/>
                <a:hlinkClick r:id="rId5"/>
              </a:rPr>
              <a:t>How to Win Friends and Influence People </a:t>
            </a:r>
            <a:r>
              <a:rPr lang="en-US" sz="1200" b="0" i="0" kern="1200" dirty="0">
                <a:solidFill>
                  <a:schemeClr val="tx1"/>
                </a:solidFill>
                <a:effectLst/>
                <a:latin typeface="+mn-lt"/>
                <a:ea typeface="+mn-ea"/>
                <a:cs typeface="+mn-cs"/>
              </a:rPr>
              <a:t>which illustrates the Platinum Rule:</a:t>
            </a:r>
          </a:p>
          <a:p>
            <a:r>
              <a:rPr lang="en-US" sz="1200" b="0" i="1" kern="1200" dirty="0">
                <a:solidFill>
                  <a:schemeClr val="tx1"/>
                </a:solidFill>
                <a:effectLst/>
                <a:latin typeface="+mn-lt"/>
                <a:ea typeface="+mn-ea"/>
                <a:cs typeface="+mn-cs"/>
              </a:rPr>
              <a:t>Personally I am very fond of strawberries and cream, but I have found that for some strange reason, fish prefer worms. So when I went fishing, I didn't think about what I wanted. I thought about what they wanted. I didn't bait the hook with strawberries and cream. Rather, I dangled a worm or grasshopper in front of the fish and said: "Wouldn't you like to have that?"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Asks </a:t>
            </a:r>
            <a:r>
              <a:rPr lang="en-US" sz="1200" b="0" i="0" kern="1200" dirty="0" err="1">
                <a:solidFill>
                  <a:schemeClr val="tx1"/>
                </a:solidFill>
                <a:effectLst/>
                <a:latin typeface="+mn-lt"/>
                <a:ea typeface="+mn-ea"/>
                <a:cs typeface="+mn-cs"/>
              </a:rPr>
              <a:t>Kerpen</a:t>
            </a:r>
            <a:r>
              <a:rPr lang="en-US" sz="1200" b="0" i="0" kern="1200" dirty="0">
                <a:solidFill>
                  <a:schemeClr val="tx1"/>
                </a:solidFill>
                <a:effectLst/>
                <a:latin typeface="+mn-lt"/>
                <a:ea typeface="+mn-ea"/>
                <a:cs typeface="+mn-cs"/>
              </a:rPr>
              <a:t>, "Why not use the same common sense when you are fishing for people?“</a:t>
            </a:r>
          </a:p>
          <a:p>
            <a:r>
              <a:rPr lang="en-US" sz="1200" b="0" i="0" kern="1200" dirty="0">
                <a:solidFill>
                  <a:schemeClr val="tx1"/>
                </a:solidFill>
                <a:effectLst/>
                <a:latin typeface="+mn-lt"/>
                <a:ea typeface="+mn-ea"/>
                <a:cs typeface="+mn-cs"/>
              </a:rPr>
              <a:t>https://www.inc.com/peter-economy/how-the-platinum-rule-trumps-the-golden-rule-every-time.html (accessed 11/15/2021)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1996 – book - Dr.</a:t>
            </a:r>
            <a:r>
              <a:rPr lang="en-US" sz="1200" b="0" i="0" kern="1200" baseline="0" dirty="0">
                <a:solidFill>
                  <a:schemeClr val="tx1"/>
                </a:solidFill>
                <a:effectLst/>
                <a:latin typeface="+mn-lt"/>
                <a:ea typeface="+mn-ea"/>
                <a:cs typeface="+mn-cs"/>
              </a:rPr>
              <a:t> Tony Alessandra “The Platinum Rule”</a:t>
            </a:r>
          </a:p>
          <a:p>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https://psiloveyou.xyz/how-to-revitalize-your-relationships-with-the-platinum-rule-1f37e54f3544 (accessed 11/15/2021)</a:t>
            </a:r>
          </a:p>
          <a:p>
            <a:r>
              <a:rPr lang="en-US" sz="1200" b="0" i="0" kern="1200" dirty="0">
                <a:solidFill>
                  <a:schemeClr val="tx1"/>
                </a:solidFill>
                <a:effectLst/>
                <a:latin typeface="+mn-lt"/>
                <a:ea typeface="+mn-ea"/>
                <a:cs typeface="+mn-cs"/>
              </a:rPr>
              <a:t>“Treat others the way </a:t>
            </a:r>
            <a:r>
              <a:rPr lang="en-US" sz="1200" b="1" i="0" kern="1200" dirty="0">
                <a:solidFill>
                  <a:schemeClr val="tx1"/>
                </a:solidFill>
                <a:effectLst/>
                <a:latin typeface="+mn-lt"/>
                <a:ea typeface="+mn-ea"/>
                <a:cs typeface="+mn-cs"/>
              </a:rPr>
              <a:t>they</a:t>
            </a:r>
            <a:r>
              <a:rPr lang="en-US" sz="1200" b="0" i="0" kern="1200" dirty="0">
                <a:solidFill>
                  <a:schemeClr val="tx1"/>
                </a:solidFill>
                <a:effectLst/>
                <a:latin typeface="+mn-lt"/>
                <a:ea typeface="+mn-ea"/>
                <a:cs typeface="+mn-cs"/>
              </a:rPr>
              <a:t> want to be treated.”</a:t>
            </a:r>
          </a:p>
          <a:p>
            <a:r>
              <a:rPr lang="en-US" sz="1200" b="0" i="0" kern="1200" dirty="0">
                <a:solidFill>
                  <a:schemeClr val="tx1"/>
                </a:solidFill>
                <a:effectLst/>
                <a:latin typeface="+mn-lt"/>
                <a:ea typeface="+mn-ea"/>
                <a:cs typeface="+mn-cs"/>
              </a:rPr>
              <a:t>The Platinum Rule is a total game-changer, so lots of self-hemp gurus have attempted to take credit for it. As far as I can tell, the Platinum Rule actually originated in communication researcher Milton J. Bennett’s 1979 paper </a:t>
            </a:r>
            <a:r>
              <a:rPr lang="en-US" sz="1200" b="0" i="0" u="sng" kern="1200" dirty="0">
                <a:solidFill>
                  <a:schemeClr val="tx1"/>
                </a:solidFill>
                <a:effectLst/>
                <a:latin typeface="+mn-lt"/>
                <a:ea typeface="+mn-ea"/>
                <a:cs typeface="+mn-cs"/>
                <a:hlinkClick r:id="rId6"/>
              </a:rPr>
              <a:t>Overcoming the Golden Rule: Sympathy and Empathy</a:t>
            </a:r>
            <a:r>
              <a:rPr lang="en-US" sz="1200" b="0" i="0" kern="1200" dirty="0">
                <a:solidFill>
                  <a:schemeClr val="tx1"/>
                </a:solidFill>
                <a:effectLst/>
                <a:latin typeface="+mn-lt"/>
                <a:ea typeface="+mn-ea"/>
                <a:cs typeface="+mn-cs"/>
              </a:rPr>
              <a:t>. He wrote:</a:t>
            </a:r>
          </a:p>
          <a:p>
            <a:r>
              <a:rPr lang="en-US" sz="1200" b="0" i="0" kern="1200" dirty="0">
                <a:solidFill>
                  <a:schemeClr val="tx1"/>
                </a:solidFill>
                <a:effectLst/>
                <a:latin typeface="+mn-lt"/>
                <a:ea typeface="+mn-ea"/>
                <a:cs typeface="+mn-cs"/>
              </a:rPr>
              <a:t>“The Golden Rule enjoins us to treat others as we would like to be treated. But inherent in the Rule is an assumption of similarity: that others are like ourselves and therefore </a:t>
            </a:r>
            <a:r>
              <a:rPr lang="en-US" sz="1200" b="0" i="1" kern="1200" dirty="0">
                <a:solidFill>
                  <a:schemeClr val="tx1"/>
                </a:solidFill>
                <a:effectLst/>
                <a:latin typeface="+mn-lt"/>
                <a:ea typeface="+mn-ea"/>
                <a:cs typeface="+mn-cs"/>
              </a:rPr>
              <a:t>want</a:t>
            </a:r>
            <a:r>
              <a:rPr lang="en-US" sz="1200" b="0" i="0" kern="1200" dirty="0">
                <a:solidFill>
                  <a:schemeClr val="tx1"/>
                </a:solidFill>
                <a:effectLst/>
                <a:latin typeface="+mn-lt"/>
                <a:ea typeface="+mn-ea"/>
                <a:cs typeface="+mn-cs"/>
              </a:rPr>
              <a:t> to be treated similarly. Essential similarity implies a single, absolute reality, and such thinking is the foundation of ethnocentrism… To overcome the Golden Rule, we must assume essential differences among people and allow for multiple realities. When we apply these principles to ourselves, it leads us to the communication strategy of empathy, whereby we imaginatively experience the world from another person’s perspective.”</a:t>
            </a:r>
          </a:p>
          <a:p>
            <a:r>
              <a:rPr lang="en-US" sz="1200" b="0" i="0" kern="1200" dirty="0">
                <a:solidFill>
                  <a:schemeClr val="tx1"/>
                </a:solidFill>
                <a:effectLst/>
                <a:latin typeface="+mn-lt"/>
                <a:ea typeface="+mn-ea"/>
                <a:cs typeface="+mn-cs"/>
              </a:rPr>
              <a:t>The Golden Rule is self-centered. The Platinum Rule is rooted in empathy.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9660460-29E4-42F9-BB17-775BFA564161}" type="slidenum">
              <a:rPr lang="en-US" smtClean="0"/>
              <a:t>2</a:t>
            </a:fld>
            <a:endParaRPr lang="en-US"/>
          </a:p>
        </p:txBody>
      </p:sp>
    </p:spTree>
    <p:extLst>
      <p:ext uri="{BB962C8B-B14F-4D97-AF65-F5344CB8AC3E}">
        <p14:creationId xmlns:p14="http://schemas.microsoft.com/office/powerpoint/2010/main" val="238443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 Pfau</a:t>
            </a:r>
          </a:p>
          <a:p>
            <a:r>
              <a:rPr lang="en-US" sz="3200" dirty="0"/>
              <a:t>Post-pandemic</a:t>
            </a:r>
          </a:p>
          <a:p>
            <a:pPr lvl="1">
              <a:buFont typeface="Wingdings" panose="05000000000000000000" pitchFamily="2" charset="2"/>
              <a:buChar char="Ø"/>
            </a:pPr>
            <a:r>
              <a:rPr lang="en-US" sz="3000" dirty="0"/>
              <a:t>Recognized need for enhanced onboarding process</a:t>
            </a:r>
          </a:p>
          <a:p>
            <a:pPr lvl="1">
              <a:buFont typeface="Wingdings" panose="05000000000000000000" pitchFamily="2" charset="2"/>
              <a:buChar char="Ø"/>
            </a:pPr>
            <a:r>
              <a:rPr lang="en-US" sz="3000" dirty="0"/>
              <a:t>Shared goals</a:t>
            </a:r>
          </a:p>
          <a:p>
            <a:pPr lvl="2"/>
            <a:r>
              <a:rPr lang="en-US" sz="2800" dirty="0"/>
              <a:t>Standardization of onboarding experience across disciplines</a:t>
            </a:r>
          </a:p>
          <a:p>
            <a:pPr lvl="2"/>
            <a:r>
              <a:rPr lang="en-US" sz="2800" dirty="0"/>
              <a:t>Increase diversity within our team</a:t>
            </a:r>
          </a:p>
          <a:p>
            <a:pPr lvl="2"/>
            <a:r>
              <a:rPr lang="en-US" sz="2800" dirty="0"/>
              <a:t>Retention of providers</a:t>
            </a:r>
          </a:p>
          <a:p>
            <a:r>
              <a:rPr lang="en-US" sz="3200" dirty="0"/>
              <a:t>Summer 2022- planning meetings</a:t>
            </a:r>
          </a:p>
          <a:p>
            <a:r>
              <a:rPr lang="en-US" sz="3200" dirty="0"/>
              <a:t>October 2022- first formal IOSC meeting</a:t>
            </a:r>
          </a:p>
          <a:p>
            <a:endParaRPr lang="en-US" sz="3200" dirty="0"/>
          </a:p>
          <a:p>
            <a:r>
              <a:rPr lang="en-US" sz="3200" dirty="0"/>
              <a:t>Peer Survey 8 items</a:t>
            </a:r>
          </a:p>
          <a:p>
            <a:r>
              <a:rPr lang="en-US" sz="3200" dirty="0"/>
              <a:t>Clinical management skills</a:t>
            </a:r>
          </a:p>
          <a:p>
            <a:r>
              <a:rPr lang="en-US" sz="3200" dirty="0"/>
              <a:t>Procedural skills</a:t>
            </a:r>
          </a:p>
          <a:p>
            <a:r>
              <a:rPr lang="en-US" sz="3200" dirty="0"/>
              <a:t>Respectful communication with patients</a:t>
            </a:r>
          </a:p>
          <a:p>
            <a:r>
              <a:rPr lang="en-US" sz="3200" dirty="0"/>
              <a:t>Respectful communication with team members across disciplines</a:t>
            </a:r>
          </a:p>
          <a:p>
            <a:r>
              <a:rPr lang="en-US" sz="3200" dirty="0"/>
              <a:t>Communication reflects awareness of broader systems issues, including obstetric racism and disparities</a:t>
            </a:r>
          </a:p>
          <a:p>
            <a:r>
              <a:rPr lang="en-US" sz="3200" dirty="0"/>
              <a:t>Teamwork and citizenship skills</a:t>
            </a:r>
          </a:p>
          <a:p>
            <a:r>
              <a:rPr lang="en-US" sz="3200" dirty="0"/>
              <a:t>Working knowledge of and adherence to policies and procedures</a:t>
            </a:r>
          </a:p>
          <a:p>
            <a:r>
              <a:rPr lang="en-US" sz="3200" dirty="0"/>
              <a:t>Additional comments (free form)</a:t>
            </a:r>
          </a:p>
          <a:p>
            <a:endParaRPr lang="en-US" sz="3200" dirty="0"/>
          </a:p>
          <a:p>
            <a:r>
              <a:rPr lang="en-US" sz="3200" dirty="0"/>
              <a:t>Number of new L&amp;D hires reviewed by IOSC across disciplines (9/2022 – present)</a:t>
            </a:r>
          </a:p>
          <a:p>
            <a:pPr lvl="1">
              <a:buFont typeface="Wingdings" panose="05000000000000000000" pitchFamily="2" charset="2"/>
              <a:buChar char="§"/>
            </a:pPr>
            <a:r>
              <a:rPr lang="en-US" sz="2800" dirty="0"/>
              <a:t>FM- 9 (7 operative, 2 non-operative)</a:t>
            </a:r>
          </a:p>
          <a:p>
            <a:pPr lvl="1">
              <a:buFont typeface="Wingdings" panose="05000000000000000000" pitchFamily="2" charset="2"/>
              <a:buChar char="§"/>
            </a:pPr>
            <a:r>
              <a:rPr lang="en-US" sz="2800" dirty="0"/>
              <a:t>OB- 5</a:t>
            </a:r>
          </a:p>
          <a:p>
            <a:pPr lvl="1">
              <a:buFont typeface="Wingdings" panose="05000000000000000000" pitchFamily="2" charset="2"/>
              <a:buChar char="§"/>
            </a:pPr>
            <a:r>
              <a:rPr lang="en-US" sz="2800" dirty="0"/>
              <a:t>CNM- 6 </a:t>
            </a:r>
          </a:p>
          <a:p>
            <a:r>
              <a:rPr lang="en-US" sz="3200" dirty="0"/>
              <a:t>130 total peer feedback survey responses</a:t>
            </a:r>
          </a:p>
          <a:p>
            <a:endParaRPr lang="en-US" sz="3200" dirty="0">
              <a:ea typeface="Calibri" panose="020F0502020204030204"/>
              <a:cs typeface="Calibri" panose="020F0502020204030204"/>
            </a:endParaRPr>
          </a:p>
          <a:p>
            <a:r>
              <a:rPr lang="en-US" dirty="0"/>
              <a:t>1 more FM- </a:t>
            </a:r>
            <a:r>
              <a:rPr lang="en-US" dirty="0" err="1"/>
              <a:t>Watler</a:t>
            </a:r>
            <a:r>
              <a:rPr lang="en-US" dirty="0"/>
              <a:t> (operative)- 10</a:t>
            </a:r>
          </a:p>
          <a:p>
            <a:r>
              <a:rPr lang="en-US" dirty="0"/>
              <a:t>1 more CNM- 7</a:t>
            </a:r>
          </a:p>
          <a:p>
            <a:endParaRPr lang="en-US" dirty="0">
              <a:cs typeface="+mn-lt"/>
            </a:endParaRPr>
          </a:p>
          <a:p>
            <a:r>
              <a:rPr lang="en-US" dirty="0"/>
              <a:t>And we are up to around 150 total feedback surveys</a:t>
            </a:r>
          </a:p>
          <a:p>
            <a:endParaRPr lang="en-US" dirty="0">
              <a:cs typeface="+mn-lt"/>
            </a:endParaRPr>
          </a:p>
          <a:p>
            <a:r>
              <a:rPr lang="en-US" dirty="0"/>
              <a:t>We have not yet incorporated new MFM hires- I've been pushing for this, Ron wanted to leave it up to Kate White to decide</a:t>
            </a:r>
          </a:p>
          <a:p>
            <a:endParaRPr lang="en-US" sz="3200"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6B46AA48-250E-4B6F-97EC-1EF3E7439B1D}" type="slidenum">
              <a:rPr lang="en-US" smtClean="0"/>
              <a:t>12</a:t>
            </a:fld>
            <a:endParaRPr lang="en-US"/>
          </a:p>
        </p:txBody>
      </p:sp>
    </p:spTree>
    <p:extLst>
      <p:ext uri="{BB962C8B-B14F-4D97-AF65-F5344CB8AC3E}">
        <p14:creationId xmlns:p14="http://schemas.microsoft.com/office/powerpoint/2010/main" val="341885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t>
            </a:r>
          </a:p>
          <a:p>
            <a:r>
              <a:rPr lang="en-US" sz="1200" kern="1200" dirty="0">
                <a:solidFill>
                  <a:schemeClr val="tx1"/>
                </a:solidFill>
                <a:effectLst/>
                <a:latin typeface="+mn-lt"/>
                <a:ea typeface="+mn-ea"/>
                <a:cs typeface="+mn-cs"/>
              </a:rPr>
              <a:t>Partly about </a:t>
            </a:r>
            <a:r>
              <a:rPr lang="en-US" sz="1200" b="1" kern="1200" dirty="0">
                <a:solidFill>
                  <a:schemeClr val="tx1"/>
                </a:solidFill>
                <a:effectLst/>
                <a:latin typeface="+mn-lt"/>
                <a:ea typeface="+mn-ea"/>
                <a:cs typeface="+mn-cs"/>
              </a:rPr>
              <a:t>robust flexibility</a:t>
            </a:r>
            <a:r>
              <a:rPr lang="en-US" sz="1200" kern="1200" dirty="0">
                <a:solidFill>
                  <a:schemeClr val="tx1"/>
                </a:solidFill>
                <a:effectLst/>
                <a:latin typeface="+mn-lt"/>
                <a:ea typeface="+mn-ea"/>
                <a:cs typeface="+mn-cs"/>
              </a:rPr>
              <a:t>. This is key. We try to make full scope as available and as possible as possible.. The broader they start the better. Very few people expand scope of practice.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docs can choose to do 1, 2, or 3 of the big buckets – </a:t>
            </a:r>
            <a:r>
              <a:rPr lang="en-US" sz="1200" kern="1200" dirty="0" err="1">
                <a:solidFill>
                  <a:schemeClr val="tx1"/>
                </a:solidFill>
                <a:effectLst/>
                <a:latin typeface="+mn-lt"/>
                <a:ea typeface="+mn-ea"/>
                <a:cs typeface="+mn-cs"/>
              </a:rPr>
              <a:t>inpt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outpt</a:t>
            </a:r>
            <a:r>
              <a:rPr lang="en-US" sz="1200" kern="1200" dirty="0">
                <a:solidFill>
                  <a:schemeClr val="tx1"/>
                </a:solidFill>
                <a:effectLst/>
                <a:latin typeface="+mn-lt"/>
                <a:ea typeface="+mn-ea"/>
                <a:cs typeface="+mn-cs"/>
              </a:rPr>
              <a:t>, OB (with and without C-section).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Often their percentage distribution changes as they (and their families age) and as their career changes Those who get more admin/leadership roles tend to squeeze one of the lines of comprehensiveness since it is hard to keep skills sharp, unless it a clinical leadership role in one of the scopes they practice.  Cannot be a tourist in a quaternary care hospital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a:t>
            </a:r>
          </a:p>
          <a:p>
            <a:r>
              <a:rPr lang="en-US" sz="1200" b="1" kern="1200" dirty="0">
                <a:solidFill>
                  <a:schemeClr val="tx1"/>
                </a:solidFill>
                <a:effectLst/>
                <a:latin typeface="+mn-lt"/>
                <a:ea typeface="+mn-ea"/>
                <a:cs typeface="+mn-cs"/>
              </a:rPr>
              <a:t>Supportive, structured environment</a:t>
            </a:r>
            <a:r>
              <a:rPr lang="en-US" sz="1200" kern="1200" dirty="0">
                <a:solidFill>
                  <a:schemeClr val="tx1"/>
                </a:solidFill>
                <a:effectLst/>
                <a:latin typeface="+mn-lt"/>
                <a:ea typeface="+mn-ea"/>
                <a:cs typeface="+mn-cs"/>
              </a:rPr>
              <a:t> that intentionally collaborates with: 1) OB and midwifery, and 2) IM</a:t>
            </a:r>
          </a:p>
          <a:p>
            <a:r>
              <a:rPr lang="en-US" sz="1200" kern="1200" dirty="0">
                <a:solidFill>
                  <a:schemeClr val="tx1"/>
                </a:solidFill>
                <a:effectLst/>
                <a:latin typeface="+mn-lt"/>
                <a:ea typeface="+mn-ea"/>
                <a:cs typeface="+mn-cs"/>
              </a:rPr>
              <a:t>We are not competing with or trying to prove ourselves to MFM.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a:t>
            </a:r>
          </a:p>
          <a:p>
            <a:r>
              <a:rPr lang="en-US" sz="1200" kern="1200" dirty="0">
                <a:solidFill>
                  <a:schemeClr val="tx1"/>
                </a:solidFill>
                <a:effectLst/>
                <a:latin typeface="+mn-lt"/>
                <a:ea typeface="+mn-ea"/>
                <a:cs typeface="+mn-cs"/>
              </a:rPr>
              <a:t>We are </a:t>
            </a:r>
            <a:r>
              <a:rPr lang="en-US" sz="1200" b="1" kern="1200" dirty="0">
                <a:solidFill>
                  <a:schemeClr val="tx1"/>
                </a:solidFill>
                <a:effectLst/>
                <a:latin typeface="+mn-lt"/>
                <a:ea typeface="+mn-ea"/>
                <a:cs typeface="+mn-cs"/>
              </a:rPr>
              <a:t>reliable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dependable</a:t>
            </a:r>
            <a:r>
              <a:rPr lang="en-US" sz="1200" kern="1200" dirty="0">
                <a:solidFill>
                  <a:schemeClr val="tx1"/>
                </a:solidFill>
                <a:effectLst/>
                <a:latin typeface="+mn-lt"/>
                <a:ea typeface="+mn-ea"/>
                <a:cs typeface="+mn-cs"/>
              </a:rPr>
              <a:t>: we commit to a certain amount of work and do it. This makes us more interwoven into the life, workflow, and needs fulfillment of the institution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a:t>
            </a:r>
          </a:p>
          <a:p>
            <a:r>
              <a:rPr lang="en-US" sz="1200" b="1" kern="1200" dirty="0">
                <a:solidFill>
                  <a:schemeClr val="tx1"/>
                </a:solidFill>
                <a:effectLst/>
                <a:latin typeface="+mn-lt"/>
                <a:ea typeface="+mn-ea"/>
                <a:cs typeface="+mn-cs"/>
              </a:rPr>
              <a:t>Location and opportunity</a:t>
            </a:r>
            <a:r>
              <a:rPr lang="en-US" sz="1200" kern="1200" dirty="0">
                <a:solidFill>
                  <a:schemeClr val="tx1"/>
                </a:solidFill>
                <a:effectLst/>
                <a:latin typeface="+mn-lt"/>
                <a:ea typeface="+mn-ea"/>
                <a:cs typeface="+mn-cs"/>
              </a:rPr>
              <a:t> are big drivers</a:t>
            </a:r>
          </a:p>
          <a:p>
            <a:r>
              <a:rPr lang="en-US" sz="1200" kern="1200" dirty="0">
                <a:solidFill>
                  <a:schemeClr val="tx1"/>
                </a:solidFill>
                <a:effectLst/>
                <a:latin typeface="+mn-lt"/>
                <a:ea typeface="+mn-ea"/>
                <a:cs typeface="+mn-cs"/>
              </a:rPr>
              <a:t>Fuller scope is more likely to occur where resources and reimbursement are lower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Full scope will become a challenge as the a larger percent of physicians see work-life balance as the number one issue to navigate. </a:t>
            </a:r>
          </a:p>
          <a:p>
            <a:r>
              <a:rPr lang="en-US" sz="1200" kern="1200" dirty="0">
                <a:solidFill>
                  <a:schemeClr val="tx1"/>
                </a:solidFill>
                <a:effectLst/>
                <a:latin typeface="+mn-lt"/>
                <a:ea typeface="+mn-ea"/>
                <a:cs typeface="+mn-cs"/>
              </a:rPr>
              <a:t>Number of work hours are often the key part of the calculus to WLB.</a:t>
            </a:r>
          </a:p>
          <a:p>
            <a:r>
              <a:rPr lang="en-US" sz="1200" kern="1200" dirty="0">
                <a:solidFill>
                  <a:schemeClr val="tx1"/>
                </a:solidFill>
                <a:effectLst/>
                <a:latin typeface="+mn-lt"/>
                <a:ea typeface="+mn-ea"/>
                <a:cs typeface="+mn-cs"/>
              </a:rPr>
              <a:t>Full scope FM physicians tend to work less hours than narrow scope.</a:t>
            </a:r>
          </a:p>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14</a:t>
            </a:fld>
            <a:endParaRPr lang="en-US"/>
          </a:p>
        </p:txBody>
      </p:sp>
    </p:spTree>
    <p:extLst>
      <p:ext uri="{BB962C8B-B14F-4D97-AF65-F5344CB8AC3E}">
        <p14:creationId xmlns:p14="http://schemas.microsoft.com/office/powerpoint/2010/main" val="384654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18</a:t>
            </a:fld>
            <a:endParaRPr lang="en-US"/>
          </a:p>
        </p:txBody>
      </p:sp>
    </p:spTree>
    <p:extLst>
      <p:ext uri="{BB962C8B-B14F-4D97-AF65-F5344CB8AC3E}">
        <p14:creationId xmlns:p14="http://schemas.microsoft.com/office/powerpoint/2010/main" val="266834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Pop 342,275 268, 869 (CHCs) + 73,416 (BMC)</a:t>
            </a:r>
          </a:p>
          <a:p>
            <a:endParaRPr lang="en-US" sz="1200" dirty="0">
              <a:ea typeface="Calibri"/>
              <a:cs typeface="Calibri"/>
            </a:endParaRPr>
          </a:p>
          <a:p>
            <a:r>
              <a:rPr lang="en-US" dirty="0">
                <a:ea typeface="Calibri"/>
                <a:cs typeface="Calibri"/>
              </a:rPr>
              <a:t>panels 2024</a:t>
            </a:r>
            <a:endParaRPr lang="en-US" dirty="0"/>
          </a:p>
          <a:p>
            <a:r>
              <a:rPr lang="en-US" dirty="0">
                <a:ea typeface="Calibri"/>
                <a:cs typeface="Calibri"/>
              </a:rPr>
              <a:t>NH  21476 (Dec</a:t>
            </a:r>
            <a:r>
              <a:rPr lang="en-US" baseline="0" dirty="0">
                <a:ea typeface="Calibri"/>
                <a:cs typeface="Calibri"/>
              </a:rPr>
              <a:t> 2023)</a:t>
            </a:r>
            <a:endParaRPr lang="en-US" dirty="0">
              <a:ea typeface="Calibri"/>
              <a:cs typeface="Calibri"/>
            </a:endParaRPr>
          </a:p>
          <a:p>
            <a:r>
              <a:rPr lang="en-US" dirty="0">
                <a:ea typeface="Calibri"/>
                <a:cs typeface="Calibri"/>
              </a:rPr>
              <a:t>SB 5298</a:t>
            </a:r>
          </a:p>
          <a:p>
            <a:r>
              <a:rPr lang="en-US" dirty="0">
                <a:ea typeface="Calibri"/>
                <a:cs typeface="Calibri"/>
              </a:rPr>
              <a:t>Dot 9590</a:t>
            </a:r>
          </a:p>
          <a:p>
            <a:r>
              <a:rPr lang="en-US" dirty="0">
                <a:ea typeface="Calibri"/>
                <a:cs typeface="Calibri"/>
              </a:rPr>
              <a:t>Cod 9793</a:t>
            </a:r>
          </a:p>
          <a:p>
            <a:r>
              <a:rPr lang="en-US" dirty="0" err="1">
                <a:ea typeface="Calibri"/>
                <a:cs typeface="Calibri"/>
              </a:rPr>
              <a:t>Manet</a:t>
            </a:r>
            <a:r>
              <a:rPr lang="en-US" dirty="0">
                <a:ea typeface="Calibri"/>
                <a:cs typeface="Calibri"/>
              </a:rPr>
              <a:t> 4829</a:t>
            </a:r>
          </a:p>
          <a:p>
            <a:r>
              <a:rPr lang="en-US" dirty="0">
                <a:ea typeface="Calibri"/>
                <a:cs typeface="Calibri"/>
              </a:rPr>
              <a:t>Roslindale 7315</a:t>
            </a:r>
          </a:p>
          <a:p>
            <a:r>
              <a:rPr lang="en-US" dirty="0"/>
              <a:t>FMMC 9571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BUCR  4727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a typeface="Calibri"/>
                <a:cs typeface="Calibri"/>
              </a:rPr>
              <a:t>Total = 82170 + Mattapan</a:t>
            </a:r>
          </a:p>
          <a:p>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Mattapan  ? 3500-5000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algn="l"/>
            <a:r>
              <a:rPr lang="en-US" b="0" i="0" dirty="0">
                <a:solidFill>
                  <a:srgbClr val="555555"/>
                </a:solidFill>
                <a:effectLst/>
                <a:latin typeface="Benton-Sans"/>
              </a:rPr>
              <a:t>The Boston University </a:t>
            </a:r>
            <a:r>
              <a:rPr lang="en-US" b="0" i="0" dirty="0" err="1">
                <a:solidFill>
                  <a:srgbClr val="555555"/>
                </a:solidFill>
                <a:effectLst/>
                <a:latin typeface="Benton-Sans"/>
              </a:rPr>
              <a:t>Chobanian</a:t>
            </a:r>
            <a:r>
              <a:rPr lang="en-US" b="0" i="0" dirty="0">
                <a:solidFill>
                  <a:srgbClr val="555555"/>
                </a:solidFill>
                <a:effectLst/>
                <a:latin typeface="Benton-Sans"/>
              </a:rPr>
              <a:t> &amp; Avedisian School of Medicine was established in 1873 when the University assumed responsibility for the New England Female Medical College. Among its historic distinctions are its commitment to equal education for women and men and the development of the nation’s first academically affiliated Home Medical Service. In more recent decades, the School developed an extensive program of biomedical research based in several major research facilities. Department of Medicine faculty are important contributors to the research programs of the School and are able to take full advantage of the research facilities and core research support centers of the School.</a:t>
            </a:r>
          </a:p>
          <a:p>
            <a:pPr algn="l"/>
            <a:r>
              <a:rPr lang="en-US" b="0" i="0" dirty="0">
                <a:solidFill>
                  <a:srgbClr val="555555"/>
                </a:solidFill>
                <a:effectLst/>
                <a:latin typeface="Benton-Sans"/>
              </a:rPr>
              <a:t>Boston University Medical Center Hospital (BUMCH) was founded in 1855 as the Massachusetts Homeopathic Hospital. In 1910 the Evans Memorial Department of Clinical Research was established by a series of gifts by Mrs. Maria Antoinette Evans to endow a research department of medicine at the Hospital. The Evans Department was one of the few research institutions of its kind when its activities began in 1912. Although technically a separate research institute, the Evans Department has always functioned as an integral part of the clinical care and training programs of Boston Medical Center and of the Department of Medicine at BUSM. This is in accordance with Mrs. Evans’ stipulation that research, clinical care, and teaching should be intimately interrelated in the Department that she endowed.</a:t>
            </a:r>
          </a:p>
          <a:p>
            <a:pPr algn="l"/>
            <a:r>
              <a:rPr lang="en-US" b="0" i="0" dirty="0">
                <a:solidFill>
                  <a:srgbClr val="555555"/>
                </a:solidFill>
                <a:effectLst/>
                <a:latin typeface="Benton-Sans"/>
              </a:rPr>
              <a:t>Boston City Hospital (BCH) opened in 1864 and was the first municipal hospital established in the United States. In 1923 the Thorndike Memorial Laboratory was established with support provided by Dr. George L. Thorndike in memory of his brother, William, a long-time BCH staff member. The Thorndike became one of the nation’s most distinguished research facilities under the aegis of the BCH Harvard Medical Services. In 1968, the Finland Laboratory for Infectious Diseases was established at BCH in honor of Dr. Maxwell Finland, a leading clinical investigator in infectious diseases. When academic and clinical responsibility for BCH passed to Boston University in 1973, these laboratories were incorporated into the research programs of the Department of Medicine faculty.</a:t>
            </a:r>
          </a:p>
          <a:p>
            <a:pPr algn="l"/>
            <a:r>
              <a:rPr lang="en-US" b="0" i="0" dirty="0">
                <a:solidFill>
                  <a:srgbClr val="555555"/>
                </a:solidFill>
                <a:effectLst/>
                <a:latin typeface="Benton-Sans"/>
              </a:rPr>
              <a:t>In July, 1996, BUMCH and BCH were merged into the Boston Medical Center, a not-for-profit institution that fully retains the missions and commitments of its predecessor institutions.</a:t>
            </a:r>
          </a:p>
          <a:p>
            <a:pPr algn="l"/>
            <a:r>
              <a:rPr lang="en-US" b="0" i="0" dirty="0">
                <a:solidFill>
                  <a:srgbClr val="555555"/>
                </a:solidFill>
                <a:effectLst/>
                <a:latin typeface="Benton-Sans"/>
              </a:rPr>
              <a:t>The Boston Veterans Administration Medical Center was the first Dean’s Committee VA hospital, i.e., the first specifically designated as a teaching hospital. It is a major training site for students and residents. In addition, its faculty conduct a varied research program, including active, basic, clinical, and health services research efforts.</a:t>
            </a:r>
            <a:endParaRPr lang="en-US" dirty="0">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3</a:t>
            </a:fld>
            <a:endParaRPr lang="en-US"/>
          </a:p>
        </p:txBody>
      </p:sp>
    </p:spTree>
    <p:extLst>
      <p:ext uri="{BB962C8B-B14F-4D97-AF65-F5344CB8AC3E}">
        <p14:creationId xmlns:p14="http://schemas.microsoft.com/office/powerpoint/2010/main" val="426997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 began OB</a:t>
            </a:r>
            <a:r>
              <a:rPr lang="en-US" baseline="0" dirty="0"/>
              <a:t> before  1997 and in Oct 1997 DFM started inpatient L&amp;D (24 </a:t>
            </a:r>
            <a:r>
              <a:rPr lang="en-US" baseline="0" dirty="0" err="1"/>
              <a:t>hr</a:t>
            </a:r>
            <a:r>
              <a:rPr lang="en-US" baseline="0" dirty="0"/>
              <a:t> staffing, 365 days/</a:t>
            </a:r>
            <a:r>
              <a:rPr lang="en-US" baseline="0" dirty="0" err="1"/>
              <a:t>yr</a:t>
            </a:r>
            <a:r>
              <a:rPr lang="en-US" baseline="0" dirty="0"/>
              <a:t>)</a:t>
            </a:r>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4</a:t>
            </a:fld>
            <a:endParaRPr lang="en-US"/>
          </a:p>
        </p:txBody>
      </p:sp>
    </p:spTree>
    <p:extLst>
      <p:ext uri="{BB962C8B-B14F-4D97-AF65-F5344CB8AC3E}">
        <p14:creationId xmlns:p14="http://schemas.microsoft.com/office/powerpoint/2010/main" val="170821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a:t>
            </a:r>
            <a:r>
              <a:rPr lang="en-US" baseline="0" dirty="0"/>
              <a:t> J </a:t>
            </a:r>
            <a:r>
              <a:rPr lang="en-US" baseline="0" dirty="0" err="1"/>
              <a:t>Pfau</a:t>
            </a:r>
            <a:endParaRPr lang="en-US" baseline="0" dirty="0"/>
          </a:p>
          <a:p>
            <a:r>
              <a:rPr lang="en-US" baseline="0" dirty="0"/>
              <a:t>Graphic R Iverson</a:t>
            </a:r>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5</a:t>
            </a:fld>
            <a:endParaRPr lang="en-US"/>
          </a:p>
        </p:txBody>
      </p:sp>
    </p:spTree>
    <p:extLst>
      <p:ext uri="{BB962C8B-B14F-4D97-AF65-F5344CB8AC3E}">
        <p14:creationId xmlns:p14="http://schemas.microsoft.com/office/powerpoint/2010/main" val="246491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Based on Iverson slide</a:t>
            </a:r>
          </a:p>
          <a:p>
            <a:pPr marL="0" indent="0">
              <a:buNone/>
            </a:pPr>
            <a:r>
              <a:rPr lang="en-US" dirty="0"/>
              <a:t>2006 Based on Crew Resource Management</a:t>
            </a:r>
          </a:p>
          <a:p>
            <a:pPr marL="0" indent="0">
              <a:buNone/>
            </a:pPr>
            <a:r>
              <a:rPr lang="en-US" b="1" dirty="0"/>
              <a:t>Ask</a:t>
            </a:r>
            <a:r>
              <a:rPr lang="en-US" dirty="0"/>
              <a:t> for information</a:t>
            </a:r>
          </a:p>
          <a:p>
            <a:pPr marL="0" indent="0">
              <a:buNone/>
            </a:pPr>
            <a:r>
              <a:rPr lang="en-US" b="1" dirty="0"/>
              <a:t>Offer</a:t>
            </a:r>
            <a:r>
              <a:rPr lang="en-US" dirty="0"/>
              <a:t> information </a:t>
            </a:r>
          </a:p>
          <a:p>
            <a:pPr marL="0" indent="0">
              <a:buNone/>
            </a:pPr>
            <a:r>
              <a:rPr lang="en-US" b="1" dirty="0"/>
              <a:t>Communicate</a:t>
            </a:r>
            <a:r>
              <a:rPr lang="en-US" baseline="0" dirty="0"/>
              <a:t> and </a:t>
            </a:r>
            <a:r>
              <a:rPr lang="en-US" b="1" baseline="0" dirty="0"/>
              <a:t>confirm</a:t>
            </a:r>
            <a:r>
              <a:rPr lang="en-US" baseline="0" dirty="0"/>
              <a:t> proposed actions</a:t>
            </a:r>
          </a:p>
          <a:p>
            <a:pPr marL="0" indent="0">
              <a:buNone/>
            </a:pPr>
            <a:r>
              <a:rPr lang="en-US" b="1" baseline="0" dirty="0"/>
              <a:t>Advocacy</a:t>
            </a:r>
            <a:r>
              <a:rPr lang="en-US" baseline="0" dirty="0"/>
              <a:t> for the patient and team</a:t>
            </a:r>
          </a:p>
          <a:p>
            <a:pPr marL="0" indent="0">
              <a:buNone/>
            </a:pPr>
            <a:r>
              <a:rPr lang="en-US" b="1" baseline="0" dirty="0"/>
              <a:t>Conflict</a:t>
            </a:r>
            <a:r>
              <a:rPr lang="en-US" baseline="0" dirty="0"/>
              <a:t> resolution</a:t>
            </a:r>
          </a:p>
          <a:p>
            <a:pPr marL="0" indent="0">
              <a:buNone/>
            </a:pPr>
            <a:endParaRPr lang="en-US" baseline="0" dirty="0"/>
          </a:p>
          <a:p>
            <a:pPr marL="0" indent="0">
              <a:buNone/>
            </a:pPr>
            <a:r>
              <a:rPr lang="en-US" baseline="0" dirty="0"/>
              <a:t>Simulations</a:t>
            </a:r>
          </a:p>
          <a:p>
            <a:r>
              <a:rPr lang="en-US" sz="1200" dirty="0"/>
              <a:t>2009 Maternal hemorrhage</a:t>
            </a:r>
          </a:p>
          <a:p>
            <a:r>
              <a:rPr lang="en-US" sz="1200" dirty="0">
                <a:solidFill>
                  <a:schemeClr val="tx2"/>
                </a:solidFill>
              </a:rPr>
              <a:t>2010 Shoulder dystocia</a:t>
            </a:r>
          </a:p>
          <a:p>
            <a:r>
              <a:rPr lang="en-US" sz="1200" dirty="0">
                <a:solidFill>
                  <a:schemeClr val="accent1"/>
                </a:solidFill>
              </a:rPr>
              <a:t>2011 Emergency cesarean</a:t>
            </a:r>
          </a:p>
          <a:p>
            <a:r>
              <a:rPr lang="en-US" sz="1200" dirty="0">
                <a:solidFill>
                  <a:schemeClr val="accent3"/>
                </a:solidFill>
              </a:rPr>
              <a:t>2012 Maternal seizure</a:t>
            </a:r>
          </a:p>
          <a:p>
            <a:r>
              <a:rPr lang="en-US" sz="1200" dirty="0">
                <a:solidFill>
                  <a:schemeClr val="accent5"/>
                </a:solidFill>
              </a:rPr>
              <a:t>2013 Pulmonary embolus</a:t>
            </a:r>
          </a:p>
          <a:p>
            <a:r>
              <a:rPr lang="en-US" sz="1200" dirty="0">
                <a:solidFill>
                  <a:schemeClr val="accent1"/>
                </a:solidFill>
              </a:rPr>
              <a:t>2014 Emergency cesarean</a:t>
            </a:r>
          </a:p>
          <a:p>
            <a:r>
              <a:rPr lang="en-US" sz="1200" dirty="0"/>
              <a:t>2015 Maternal hemorrhage</a:t>
            </a:r>
          </a:p>
          <a:p>
            <a:r>
              <a:rPr lang="en-US" sz="1200" dirty="0">
                <a:solidFill>
                  <a:schemeClr val="tx2">
                    <a:lumMod val="50000"/>
                    <a:lumOff val="50000"/>
                  </a:schemeClr>
                </a:solidFill>
              </a:rPr>
              <a:t>2016 Maternal code</a:t>
            </a:r>
          </a:p>
          <a:p>
            <a:r>
              <a:rPr lang="en-US" sz="1200" dirty="0">
                <a:solidFill>
                  <a:schemeClr val="tx2"/>
                </a:solidFill>
              </a:rPr>
              <a:t>2017 Shoulder dystocia</a:t>
            </a:r>
          </a:p>
          <a:p>
            <a:r>
              <a:rPr lang="en-US" sz="1200" dirty="0">
                <a:solidFill>
                  <a:schemeClr val="accent2"/>
                </a:solidFill>
              </a:rPr>
              <a:t>2018 Emergency cesarean</a:t>
            </a:r>
          </a:p>
          <a:p>
            <a:r>
              <a:rPr lang="en-US" sz="1200" dirty="0">
                <a:solidFill>
                  <a:schemeClr val="tx2">
                    <a:lumMod val="75000"/>
                    <a:lumOff val="25000"/>
                  </a:schemeClr>
                </a:solidFill>
              </a:rPr>
              <a:t>2019 Urgent cesarean</a:t>
            </a:r>
          </a:p>
          <a:p>
            <a:r>
              <a:rPr lang="en-US" sz="1200" dirty="0">
                <a:solidFill>
                  <a:schemeClr val="accent5"/>
                </a:solidFill>
              </a:rPr>
              <a:t>2020 Maternal code</a:t>
            </a:r>
          </a:p>
          <a:p>
            <a:r>
              <a:rPr lang="en-US" sz="1200" dirty="0">
                <a:solidFill>
                  <a:schemeClr val="tx2">
                    <a:lumMod val="50000"/>
                    <a:lumOff val="50000"/>
                  </a:schemeClr>
                </a:solidFill>
              </a:rPr>
              <a:t>2021 Maternal hemorrhage and hypertension</a:t>
            </a:r>
          </a:p>
          <a:p>
            <a:r>
              <a:rPr lang="en-US" sz="1200" dirty="0"/>
              <a:t>2022 Dual sims in ED (OB emergency w delivery)</a:t>
            </a:r>
          </a:p>
          <a:p>
            <a:r>
              <a:rPr lang="en-US" sz="1200" dirty="0">
                <a:solidFill>
                  <a:schemeClr val="accent2"/>
                </a:solidFill>
              </a:rPr>
              <a:t>2023 Cesarean timeliness (onboarding)</a:t>
            </a:r>
          </a:p>
          <a:p>
            <a:endParaRPr lang="en-US" sz="1200" dirty="0">
              <a:solidFill>
                <a:schemeClr val="accent2"/>
              </a:solidFill>
            </a:endParaRPr>
          </a:p>
          <a:p>
            <a:r>
              <a:rPr lang="en-US" sz="1200" dirty="0">
                <a:solidFill>
                  <a:schemeClr val="accent2"/>
                </a:solidFill>
              </a:rPr>
              <a:t>Safety Team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Delivery complications: shoulder dystocia, APGAR &lt;7, hemorrhage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Unexpected Neonatal ICU admissions </a:t>
            </a:r>
            <a:r>
              <a:rPr lang="en-US" sz="1200" dirty="0">
                <a:latin typeface="+mn-lt"/>
                <a:cs typeface="Arial" panose="020B0604020202020204" pitchFamily="34" charset="0"/>
              </a:rPr>
              <a:t>≥ 36wks for ≥ 24 hours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Review for all complications</a:t>
            </a:r>
            <a:r>
              <a:rPr lang="en-US" sz="1200" baseline="0" dirty="0"/>
              <a:t> – on high risk postpartum service</a:t>
            </a:r>
            <a:endParaRPr lang="en-US" sz="1200" dirty="0"/>
          </a:p>
          <a:p>
            <a:endParaRPr lang="en-US" sz="1200" dirty="0">
              <a:solidFill>
                <a:schemeClr val="accent2"/>
              </a:solidFill>
            </a:endParaRPr>
          </a:p>
          <a:p>
            <a:pPr marL="0" indent="0">
              <a:buClr>
                <a:schemeClr val="accent1"/>
              </a:buClr>
              <a:buNone/>
            </a:pPr>
            <a:r>
              <a:rPr lang="en-US" sz="1200" dirty="0">
                <a:latin typeface="Arial Regular"/>
                <a:cs typeface="+mn-cs"/>
              </a:rPr>
              <a:t>Alliance for Innovation in Maternal Health (AIM, ACOG) bundles</a:t>
            </a:r>
          </a:p>
          <a:p>
            <a:pPr marL="631831">
              <a:buClr>
                <a:schemeClr val="accent1"/>
              </a:buClr>
            </a:pPr>
            <a:r>
              <a:rPr lang="en-US" sz="1200" dirty="0">
                <a:latin typeface="Arial Regular"/>
                <a:cs typeface="+mn-cs"/>
              </a:rPr>
              <a:t>Reduction of </a:t>
            </a:r>
            <a:r>
              <a:rPr lang="en-US" sz="1200" dirty="0" err="1">
                <a:latin typeface="Arial Regular"/>
                <a:cs typeface="+mn-cs"/>
              </a:rPr>
              <a:t>Peri</a:t>
            </a:r>
            <a:r>
              <a:rPr lang="en-US" sz="1200" dirty="0">
                <a:latin typeface="Arial Regular"/>
                <a:cs typeface="+mn-cs"/>
              </a:rPr>
              <a:t>-partum Racial and Ethnic Disparities</a:t>
            </a:r>
          </a:p>
          <a:p>
            <a:pPr marL="631831">
              <a:buClr>
                <a:schemeClr val="accent1"/>
              </a:buClr>
            </a:pPr>
            <a:r>
              <a:rPr lang="en-US" sz="1200" dirty="0">
                <a:latin typeface="Arial Regular"/>
                <a:cs typeface="+mn-cs"/>
              </a:rPr>
              <a:t>Hemorrhage </a:t>
            </a:r>
          </a:p>
          <a:p>
            <a:pPr marL="631831">
              <a:buClr>
                <a:schemeClr val="accent1"/>
              </a:buClr>
            </a:pPr>
            <a:r>
              <a:rPr lang="en-US" sz="1200" dirty="0">
                <a:latin typeface="Arial Regular"/>
                <a:cs typeface="+mn-cs"/>
              </a:rPr>
              <a:t>Venous Thromboembolism</a:t>
            </a:r>
          </a:p>
          <a:p>
            <a:pPr marL="631831">
              <a:buClr>
                <a:schemeClr val="accent1"/>
              </a:buClr>
            </a:pPr>
            <a:r>
              <a:rPr lang="en-US" sz="1200" dirty="0">
                <a:latin typeface="Arial Regular"/>
                <a:cs typeface="+mn-cs"/>
              </a:rPr>
              <a:t>Hypertension</a:t>
            </a:r>
          </a:p>
          <a:p>
            <a:pPr marL="631831">
              <a:buClr>
                <a:schemeClr val="accent1"/>
              </a:buClr>
            </a:pPr>
            <a:r>
              <a:rPr lang="en-US" sz="1200" dirty="0">
                <a:latin typeface="Arial Regular"/>
                <a:cs typeface="+mn-cs"/>
              </a:rPr>
              <a:t>Substance Use Disorder</a:t>
            </a:r>
          </a:p>
          <a:p>
            <a:pPr marL="631831">
              <a:buClr>
                <a:schemeClr val="accent1"/>
              </a:buClr>
            </a:pPr>
            <a:r>
              <a:rPr lang="en-US" sz="1200" dirty="0">
                <a:latin typeface="Arial Regular"/>
                <a:cs typeface="+mn-cs"/>
              </a:rPr>
              <a:t>Enhanced Recovery After Surgery</a:t>
            </a:r>
          </a:p>
          <a:p>
            <a:pPr marL="631831">
              <a:buClr>
                <a:schemeClr val="accent1"/>
              </a:buClr>
            </a:pPr>
            <a:r>
              <a:rPr lang="en-US" sz="1200" dirty="0">
                <a:latin typeface="Arial Regular"/>
                <a:cs typeface="+mn-cs"/>
              </a:rPr>
              <a:t>Safe Reduction of Primary Cesarean Birth</a:t>
            </a:r>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6</a:t>
            </a:fld>
            <a:endParaRPr lang="en-US"/>
          </a:p>
        </p:txBody>
      </p:sp>
    </p:spTree>
    <p:extLst>
      <p:ext uri="{BB962C8B-B14F-4D97-AF65-F5344CB8AC3E}">
        <p14:creationId xmlns:p14="http://schemas.microsoft.com/office/powerpoint/2010/main" val="380985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avia</a:t>
            </a:r>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8</a:t>
            </a:fld>
            <a:endParaRPr lang="en-US"/>
          </a:p>
        </p:txBody>
      </p:sp>
    </p:spTree>
    <p:extLst>
      <p:ext uri="{BB962C8B-B14F-4D97-AF65-F5344CB8AC3E}">
        <p14:creationId xmlns:p14="http://schemas.microsoft.com/office/powerpoint/2010/main" val="109526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avia</a:t>
            </a:r>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9</a:t>
            </a:fld>
            <a:endParaRPr lang="en-US"/>
          </a:p>
        </p:txBody>
      </p:sp>
    </p:spTree>
    <p:extLst>
      <p:ext uri="{BB962C8B-B14F-4D97-AF65-F5344CB8AC3E}">
        <p14:creationId xmlns:p14="http://schemas.microsoft.com/office/powerpoint/2010/main" val="230394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Numerous programs to address holistic health needs of low-income patients</a:t>
            </a:r>
          </a:p>
          <a:p>
            <a:pPr lvl="1"/>
            <a:r>
              <a:rPr lang="en-US" dirty="0"/>
              <a:t>Centering group prenatal care</a:t>
            </a:r>
          </a:p>
          <a:p>
            <a:pPr lvl="1"/>
            <a:r>
              <a:rPr lang="en-US" dirty="0"/>
              <a:t>Mobile Unit neighborhood care</a:t>
            </a:r>
          </a:p>
          <a:p>
            <a:pPr lvl="1"/>
            <a:r>
              <a:rPr lang="en-US" dirty="0"/>
              <a:t>Birth Sisters doula program</a:t>
            </a:r>
          </a:p>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10</a:t>
            </a:fld>
            <a:endParaRPr lang="en-US"/>
          </a:p>
        </p:txBody>
      </p:sp>
    </p:spTree>
    <p:extLst>
      <p:ext uri="{BB962C8B-B14F-4D97-AF65-F5344CB8AC3E}">
        <p14:creationId xmlns:p14="http://schemas.microsoft.com/office/powerpoint/2010/main" val="211260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cause of the</a:t>
            </a:r>
            <a:r>
              <a:rPr lang="en-US" baseline="0" dirty="0"/>
              <a:t> decrease</a:t>
            </a:r>
            <a:r>
              <a:rPr lang="en-US" dirty="0"/>
              <a:t> is unclear, and we are looking for other factors</a:t>
            </a:r>
          </a:p>
          <a:p>
            <a:endParaRPr lang="en-US" dirty="0"/>
          </a:p>
        </p:txBody>
      </p:sp>
      <p:sp>
        <p:nvSpPr>
          <p:cNvPr id="4" name="Slide Number Placeholder 3"/>
          <p:cNvSpPr>
            <a:spLocks noGrp="1"/>
          </p:cNvSpPr>
          <p:nvPr>
            <p:ph type="sldNum" sz="quarter" idx="10"/>
          </p:nvPr>
        </p:nvSpPr>
        <p:spPr/>
        <p:txBody>
          <a:bodyPr/>
          <a:lstStyle/>
          <a:p>
            <a:fld id="{6B46AA48-250E-4B6F-97EC-1EF3E7439B1D}" type="slidenum">
              <a:rPr lang="en-US" smtClean="0"/>
              <a:t>11</a:t>
            </a:fld>
            <a:endParaRPr lang="en-US"/>
          </a:p>
        </p:txBody>
      </p:sp>
    </p:spTree>
    <p:extLst>
      <p:ext uri="{BB962C8B-B14F-4D97-AF65-F5344CB8AC3E}">
        <p14:creationId xmlns:p14="http://schemas.microsoft.com/office/powerpoint/2010/main" val="210421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58B47B-703A-4C81-8263-46BA6F89F083}"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2587631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58B47B-703A-4C81-8263-46BA6F89F083}"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8403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58B47B-703A-4C81-8263-46BA6F89F083}"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472883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27"/>
        <p:cNvGrpSpPr/>
        <p:nvPr/>
      </p:nvGrpSpPr>
      <p:grpSpPr>
        <a:xfrm>
          <a:off x="0" y="0"/>
          <a:ext cx="0" cy="0"/>
          <a:chOff x="0" y="0"/>
          <a:chExt cx="0" cy="0"/>
        </a:xfrm>
      </p:grpSpPr>
      <p:sp>
        <p:nvSpPr>
          <p:cNvPr id="28" name="Google Shape;28;p3"/>
          <p:cNvSpPr txBox="1">
            <a:spLocks noGrp="1"/>
          </p:cNvSpPr>
          <p:nvPr>
            <p:ph type="body" idx="1"/>
          </p:nvPr>
        </p:nvSpPr>
        <p:spPr>
          <a:xfrm>
            <a:off x="548224" y="298860"/>
            <a:ext cx="11095567" cy="584763"/>
          </a:xfrm>
          <a:prstGeom prst="rect">
            <a:avLst/>
          </a:prstGeom>
          <a:noFill/>
          <a:ln>
            <a:noFill/>
          </a:ln>
        </p:spPr>
        <p:txBody>
          <a:bodyPr spcFirstLastPara="1" wrap="square" lIns="0" tIns="45700" rIns="0" bIns="45700" anchor="t" anchorCtr="0">
            <a:noAutofit/>
          </a:bodyPr>
          <a:lstStyle>
            <a:lvl1pPr marL="457200" marR="0" lvl="0" indent="-228600" algn="l" rtl="0">
              <a:spcBef>
                <a:spcPts val="640"/>
              </a:spcBef>
              <a:spcAft>
                <a:spcPts val="0"/>
              </a:spcAft>
              <a:buClr>
                <a:schemeClr val="accent2"/>
              </a:buClr>
              <a:buSzPts val="3200"/>
              <a:buFont typeface="Arial"/>
              <a:buNone/>
              <a:defRPr sz="3200" b="0" i="0" u="none" strike="noStrike" cap="none">
                <a:solidFill>
                  <a:schemeClr val="accent2"/>
                </a:solidFill>
                <a:latin typeface="Century Gothic"/>
                <a:ea typeface="Century Gothic"/>
                <a:cs typeface="Century Gothic"/>
                <a:sym typeface="Century Gothic"/>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3"/>
          <p:cNvSpPr txBox="1">
            <a:spLocks noGrp="1"/>
          </p:cNvSpPr>
          <p:nvPr>
            <p:ph type="body" idx="2"/>
          </p:nvPr>
        </p:nvSpPr>
        <p:spPr>
          <a:xfrm>
            <a:off x="548224" y="1458918"/>
            <a:ext cx="11095567" cy="449738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spcBef>
                <a:spcPts val="480"/>
              </a:spcBef>
              <a:spcAft>
                <a:spcPts val="0"/>
              </a:spcAft>
              <a:buClr>
                <a:schemeClr val="accent2"/>
              </a:buClr>
              <a:buSzPts val="2400"/>
              <a:buFont typeface="Courier New"/>
              <a:buChar char="o"/>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3"/>
          <p:cNvSpPr txBox="1"/>
          <p:nvPr/>
        </p:nvSpPr>
        <p:spPr>
          <a:xfrm>
            <a:off x="5981700" y="6591300"/>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rgbClr val="414141"/>
              </a:solidFill>
              <a:latin typeface="Century Gothic"/>
              <a:ea typeface="Century Gothic"/>
              <a:cs typeface="Century Gothic"/>
              <a:sym typeface="Century Gothic"/>
            </a:endParaRPr>
          </a:p>
        </p:txBody>
      </p:sp>
      <p:sp>
        <p:nvSpPr>
          <p:cNvPr id="31" name="Google Shape;31;p3"/>
          <p:cNvSpPr/>
          <p:nvPr/>
        </p:nvSpPr>
        <p:spPr>
          <a:xfrm>
            <a:off x="4944274" y="6372879"/>
            <a:ext cx="2303451" cy="485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2218990"/>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ntent">
  <p:cSld name="2_Content">
    <p:spTree>
      <p:nvGrpSpPr>
        <p:cNvPr id="1" name="Shape 51"/>
        <p:cNvGrpSpPr/>
        <p:nvPr/>
      </p:nvGrpSpPr>
      <p:grpSpPr>
        <a:xfrm>
          <a:off x="0" y="0"/>
          <a:ext cx="0" cy="0"/>
          <a:chOff x="0" y="0"/>
          <a:chExt cx="0" cy="0"/>
        </a:xfrm>
      </p:grpSpPr>
      <p:sp>
        <p:nvSpPr>
          <p:cNvPr id="52" name="Google Shape;52;p7"/>
          <p:cNvSpPr txBox="1">
            <a:spLocks noGrp="1"/>
          </p:cNvSpPr>
          <p:nvPr>
            <p:ph type="body" idx="1"/>
          </p:nvPr>
        </p:nvSpPr>
        <p:spPr>
          <a:xfrm>
            <a:off x="548224" y="313487"/>
            <a:ext cx="11095567" cy="584763"/>
          </a:xfrm>
          <a:prstGeom prst="rect">
            <a:avLst/>
          </a:prstGeom>
          <a:noFill/>
          <a:ln>
            <a:noFill/>
          </a:ln>
        </p:spPr>
        <p:txBody>
          <a:bodyPr spcFirstLastPara="1" wrap="square" lIns="0" tIns="45700" rIns="0" bIns="45700" anchor="t" anchorCtr="0">
            <a:noAutofit/>
          </a:bodyPr>
          <a:lstStyle>
            <a:lvl1pPr marL="457200" marR="0" lvl="0" indent="-228600" algn="l" rtl="0">
              <a:spcBef>
                <a:spcPts val="640"/>
              </a:spcBef>
              <a:spcAft>
                <a:spcPts val="0"/>
              </a:spcAft>
              <a:buClr>
                <a:schemeClr val="accent2"/>
              </a:buClr>
              <a:buSzPts val="3200"/>
              <a:buFont typeface="Arial"/>
              <a:buNone/>
              <a:defRPr sz="3200" b="0" i="0" u="none" strike="noStrike" cap="none">
                <a:solidFill>
                  <a:schemeClr val="accent2"/>
                </a:solidFill>
                <a:latin typeface="Century Gothic"/>
                <a:ea typeface="Century Gothic"/>
                <a:cs typeface="Century Gothic"/>
                <a:sym typeface="Century Gothic"/>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7"/>
          <p:cNvSpPr txBox="1">
            <a:spLocks noGrp="1"/>
          </p:cNvSpPr>
          <p:nvPr>
            <p:ph type="body" idx="2"/>
          </p:nvPr>
        </p:nvSpPr>
        <p:spPr>
          <a:xfrm>
            <a:off x="559835" y="1458918"/>
            <a:ext cx="5431668" cy="449738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spcBef>
                <a:spcPts val="480"/>
              </a:spcBef>
              <a:spcAft>
                <a:spcPts val="0"/>
              </a:spcAft>
              <a:buClr>
                <a:schemeClr val="accent2"/>
              </a:buClr>
              <a:buSzPts val="2400"/>
              <a:buFont typeface="Courier New"/>
              <a:buChar char="o"/>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7"/>
          <p:cNvSpPr txBox="1">
            <a:spLocks noGrp="1"/>
          </p:cNvSpPr>
          <p:nvPr>
            <p:ph type="body" idx="3"/>
          </p:nvPr>
        </p:nvSpPr>
        <p:spPr>
          <a:xfrm>
            <a:off x="6168155" y="1458918"/>
            <a:ext cx="5431668" cy="449738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spcBef>
                <a:spcPts val="480"/>
              </a:spcBef>
              <a:spcAft>
                <a:spcPts val="0"/>
              </a:spcAft>
              <a:buClr>
                <a:schemeClr val="accent2"/>
              </a:buClr>
              <a:buSzPts val="2400"/>
              <a:buFont typeface="Courier New"/>
              <a:buChar char="o"/>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7"/>
          <p:cNvSpPr/>
          <p:nvPr/>
        </p:nvSpPr>
        <p:spPr>
          <a:xfrm>
            <a:off x="4944274" y="6372879"/>
            <a:ext cx="2303451" cy="485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1846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58B47B-703A-4C81-8263-46BA6F89F083}"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150444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58B47B-703A-4C81-8263-46BA6F89F083}"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83030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58B47B-703A-4C81-8263-46BA6F89F083}"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278798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58B47B-703A-4C81-8263-46BA6F89F083}" type="datetimeFigureOut">
              <a:rPr lang="en-US" smtClean="0"/>
              <a:t>8/15/24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350372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58B47B-703A-4C81-8263-46BA6F89F083}" type="datetimeFigureOut">
              <a:rPr lang="en-US" smtClean="0"/>
              <a:t>8/15/24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401444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8B47B-703A-4C81-8263-46BA6F89F083}" type="datetimeFigureOut">
              <a:rPr lang="en-US" smtClean="0"/>
              <a:t>8/15/24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376281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58B47B-703A-4C81-8263-46BA6F89F083}"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285637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58B47B-703A-4C81-8263-46BA6F89F083}"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5F6C3-E9AD-43AD-B2AE-B6721406F0D3}" type="slidenum">
              <a:rPr lang="en-US" smtClean="0"/>
              <a:t>‹#›</a:t>
            </a:fld>
            <a:endParaRPr lang="en-US"/>
          </a:p>
        </p:txBody>
      </p:sp>
    </p:spTree>
    <p:extLst>
      <p:ext uri="{BB962C8B-B14F-4D97-AF65-F5344CB8AC3E}">
        <p14:creationId xmlns:p14="http://schemas.microsoft.com/office/powerpoint/2010/main" val="91955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8B47B-703A-4C81-8263-46BA6F89F083}" type="datetimeFigureOut">
              <a:rPr lang="en-US" smtClean="0"/>
              <a:t>8/15/24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5F6C3-E9AD-43AD-B2AE-B6721406F0D3}" type="slidenum">
              <a:rPr lang="en-US" smtClean="0"/>
              <a:t>‹#›</a:t>
            </a:fld>
            <a:endParaRPr lang="en-US"/>
          </a:p>
        </p:txBody>
      </p:sp>
    </p:spTree>
    <p:extLst>
      <p:ext uri="{BB962C8B-B14F-4D97-AF65-F5344CB8AC3E}">
        <p14:creationId xmlns:p14="http://schemas.microsoft.com/office/powerpoint/2010/main" val="161097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 Id="rId9"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8113" y="354713"/>
            <a:ext cx="9507893" cy="3321698"/>
          </a:xfrm>
        </p:spPr>
        <p:txBody>
          <a:bodyPr>
            <a:normAutofit fontScale="90000"/>
          </a:bodyPr>
          <a:lstStyle/>
          <a:p>
            <a:br>
              <a:rPr lang="en-US" dirty="0"/>
            </a:br>
            <a:r>
              <a:rPr lang="en-US" sz="5300" b="1" dirty="0">
                <a:latin typeface="+mn-lt"/>
              </a:rPr>
              <a:t>Collaborative </a:t>
            </a:r>
            <a:br>
              <a:rPr lang="en-US" sz="5300" b="1" dirty="0">
                <a:latin typeface="+mn-lt"/>
              </a:rPr>
            </a:br>
            <a:r>
              <a:rPr lang="en-US" sz="5300" b="1" dirty="0">
                <a:latin typeface="+mn-lt"/>
              </a:rPr>
              <a:t>Maternal Child Healthcare </a:t>
            </a:r>
            <a:br>
              <a:rPr lang="en-US" sz="5300" dirty="0">
                <a:latin typeface="+mn-lt"/>
              </a:rPr>
            </a:br>
            <a:br>
              <a:rPr lang="en-US" dirty="0">
                <a:latin typeface="+mn-lt"/>
              </a:rPr>
            </a:br>
            <a:r>
              <a:rPr lang="en-US" sz="4000" dirty="0">
                <a:latin typeface="+mn-lt"/>
              </a:rPr>
              <a:t>Our journey at </a:t>
            </a:r>
            <a:br>
              <a:rPr lang="en-US" sz="4000" dirty="0">
                <a:latin typeface="+mn-lt"/>
              </a:rPr>
            </a:br>
            <a:r>
              <a:rPr lang="en-US" sz="4000" b="1" dirty="0">
                <a:latin typeface="+mn-lt"/>
              </a:rPr>
              <a:t>Boston Medical Center and</a:t>
            </a:r>
            <a:r>
              <a:rPr lang="en-US" sz="4000" dirty="0">
                <a:latin typeface="+mn-lt"/>
              </a:rPr>
              <a:t> </a:t>
            </a:r>
            <a:r>
              <a:rPr lang="en-US" sz="4000" b="1" dirty="0">
                <a:latin typeface="+mn-lt"/>
              </a:rPr>
              <a:t>Boston HealthNet</a:t>
            </a:r>
          </a:p>
        </p:txBody>
      </p:sp>
      <p:sp>
        <p:nvSpPr>
          <p:cNvPr id="3" name="Subtitle 2"/>
          <p:cNvSpPr>
            <a:spLocks noGrp="1"/>
          </p:cNvSpPr>
          <p:nvPr>
            <p:ph type="subTitle" idx="1"/>
          </p:nvPr>
        </p:nvSpPr>
        <p:spPr>
          <a:xfrm>
            <a:off x="1240059" y="4056779"/>
            <a:ext cx="9144000" cy="2501337"/>
          </a:xfrm>
        </p:spPr>
        <p:txBody>
          <a:bodyPr vert="horz" lIns="91440" tIns="45720" rIns="91440" bIns="45720" rtlCol="0" anchor="t">
            <a:noAutofit/>
          </a:bodyPr>
          <a:lstStyle/>
          <a:p>
            <a:r>
              <a:rPr lang="en-US" dirty="0"/>
              <a:t>Charles Telfer Williams, MD</a:t>
            </a:r>
          </a:p>
          <a:p>
            <a:r>
              <a:rPr lang="en-US" dirty="0"/>
              <a:t>Vice Chair, BUMC Dep’t of Family Medicine</a:t>
            </a:r>
          </a:p>
          <a:p>
            <a:r>
              <a:rPr lang="en-US" dirty="0"/>
              <a:t>Medical Director, Boston </a:t>
            </a:r>
            <a:r>
              <a:rPr lang="en-US" dirty="0" err="1"/>
              <a:t>HealthNet</a:t>
            </a:r>
            <a:endParaRPr lang="en-US" dirty="0"/>
          </a:p>
          <a:p>
            <a:endParaRPr lang="en-US" dirty="0"/>
          </a:p>
          <a:p>
            <a:r>
              <a:rPr lang="en-US" dirty="0"/>
              <a:t>Family Medicine Leadership Consortium</a:t>
            </a:r>
          </a:p>
          <a:p>
            <a:r>
              <a:rPr lang="en-US" dirty="0">
                <a:ea typeface="Calibri" panose="020F0502020204030204"/>
                <a:cs typeface="Calibri" panose="020F0502020204030204"/>
              </a:rPr>
              <a:t>16 August 2024 – Washington, DC</a:t>
            </a:r>
            <a:endParaRPr lang="en-US" dirty="0">
              <a:cs typeface="Calibri" panose="020F0502020204030204"/>
            </a:endParaRPr>
          </a:p>
        </p:txBody>
      </p:sp>
    </p:spTree>
    <p:extLst>
      <p:ext uri="{BB962C8B-B14F-4D97-AF65-F5344CB8AC3E}">
        <p14:creationId xmlns:p14="http://schemas.microsoft.com/office/powerpoint/2010/main" val="2280703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Outpatient: Systems and Guidelines</a:t>
            </a:r>
          </a:p>
        </p:txBody>
      </p:sp>
      <p:sp>
        <p:nvSpPr>
          <p:cNvPr id="3" name="Content Placeholder 2"/>
          <p:cNvSpPr>
            <a:spLocks noGrp="1"/>
          </p:cNvSpPr>
          <p:nvPr>
            <p:ph idx="1"/>
          </p:nvPr>
        </p:nvSpPr>
        <p:spPr>
          <a:xfrm>
            <a:off x="838200" y="1690688"/>
            <a:ext cx="10515600" cy="4486275"/>
          </a:xfrm>
        </p:spPr>
        <p:txBody>
          <a:bodyPr>
            <a:normAutofit/>
          </a:bodyPr>
          <a:lstStyle/>
          <a:p>
            <a:pPr marL="0" indent="0">
              <a:buNone/>
            </a:pPr>
            <a:r>
              <a:rPr lang="en-US" u="sng" dirty="0"/>
              <a:t>System wide</a:t>
            </a:r>
            <a:r>
              <a:rPr lang="en-US" dirty="0"/>
              <a:t>: 50% prenatal care at BMC, 50% at one of 11 CHCs</a:t>
            </a:r>
          </a:p>
          <a:p>
            <a:pPr marL="0" indent="0">
              <a:buNone/>
            </a:pPr>
            <a:r>
              <a:rPr lang="en-US" u="sng" dirty="0"/>
              <a:t>Guidelines</a:t>
            </a:r>
            <a:r>
              <a:rPr lang="en-US" dirty="0"/>
              <a:t>:  Co-developed by FM with OB/CNM, updated regularly</a:t>
            </a:r>
          </a:p>
          <a:p>
            <a:pPr marL="0" indent="0">
              <a:buNone/>
            </a:pPr>
            <a:r>
              <a:rPr lang="en-US" u="sng" dirty="0"/>
              <a:t>Trainings</a:t>
            </a:r>
            <a:r>
              <a:rPr lang="en-US" dirty="0"/>
              <a:t>: Local practice trainings, Grand Rounds, FM Quality Equity and Safety Rounds (revamped M&amp;M)</a:t>
            </a:r>
          </a:p>
          <a:p>
            <a:pPr marL="0" indent="0">
              <a:buNone/>
            </a:pPr>
            <a:r>
              <a:rPr lang="en-US" u="sng" dirty="0"/>
              <a:t>Shared care</a:t>
            </a:r>
          </a:p>
          <a:p>
            <a:pPr lvl="1"/>
            <a:r>
              <a:rPr lang="en-US" dirty="0"/>
              <a:t>FM with OB consulting as needed in outpatient, or MFM consultation/co-management</a:t>
            </a:r>
          </a:p>
          <a:p>
            <a:pPr lvl="1"/>
            <a:r>
              <a:rPr lang="en-US" dirty="0"/>
              <a:t>FM with APP co-managing prenatal care in primary care practice</a:t>
            </a:r>
          </a:p>
          <a:p>
            <a:pPr lvl="1"/>
            <a:r>
              <a:rPr lang="en-US" dirty="0"/>
              <a:t>2 FM embedded in some OB clinics including postpartum Bridge Clinic </a:t>
            </a:r>
          </a:p>
          <a:p>
            <a:pPr marL="0" indent="0">
              <a:buNone/>
            </a:pPr>
            <a:r>
              <a:rPr lang="en-US" dirty="0"/>
              <a:t>Care management and oversight</a:t>
            </a:r>
          </a:p>
        </p:txBody>
      </p:sp>
    </p:spTree>
    <p:extLst>
      <p:ext uri="{BB962C8B-B14F-4D97-AF65-F5344CB8AC3E}">
        <p14:creationId xmlns:p14="http://schemas.microsoft.com/office/powerpoint/2010/main" val="3143042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Maternal Child Health Outcomes</a:t>
            </a:r>
            <a:br>
              <a:rPr lang="en-US" b="1" dirty="0">
                <a:latin typeface="+mn-lt"/>
              </a:rPr>
            </a:br>
            <a:r>
              <a:rPr lang="en-US" b="1" dirty="0">
                <a:latin typeface="+mn-lt"/>
              </a:rPr>
              <a:t>Health Of Boston Reports 1993 - 2021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0844377"/>
              </p:ext>
            </p:extLst>
          </p:nvPr>
        </p:nvGraphicFramePr>
        <p:xfrm>
          <a:off x="1278194" y="1592826"/>
          <a:ext cx="9566786" cy="4684189"/>
        </p:xfrm>
        <a:graphic>
          <a:graphicData uri="http://schemas.openxmlformats.org/drawingml/2006/table">
            <a:tbl>
              <a:tblPr firstRow="1" bandRow="1">
                <a:tableStyleId>{5C22544A-7EE6-4342-B048-85BDC9FD1C3A}</a:tableStyleId>
              </a:tblPr>
              <a:tblGrid>
                <a:gridCol w="2391697">
                  <a:extLst>
                    <a:ext uri="{9D8B030D-6E8A-4147-A177-3AD203B41FA5}">
                      <a16:colId xmlns:a16="http://schemas.microsoft.com/office/drawing/2014/main" val="1293607285"/>
                    </a:ext>
                  </a:extLst>
                </a:gridCol>
                <a:gridCol w="2326348">
                  <a:extLst>
                    <a:ext uri="{9D8B030D-6E8A-4147-A177-3AD203B41FA5}">
                      <a16:colId xmlns:a16="http://schemas.microsoft.com/office/drawing/2014/main" val="2587917743"/>
                    </a:ext>
                  </a:extLst>
                </a:gridCol>
                <a:gridCol w="2417835">
                  <a:extLst>
                    <a:ext uri="{9D8B030D-6E8A-4147-A177-3AD203B41FA5}">
                      <a16:colId xmlns:a16="http://schemas.microsoft.com/office/drawing/2014/main" val="1088310707"/>
                    </a:ext>
                  </a:extLst>
                </a:gridCol>
                <a:gridCol w="2430906">
                  <a:extLst>
                    <a:ext uri="{9D8B030D-6E8A-4147-A177-3AD203B41FA5}">
                      <a16:colId xmlns:a16="http://schemas.microsoft.com/office/drawing/2014/main" val="3171542127"/>
                    </a:ext>
                  </a:extLst>
                </a:gridCol>
              </a:tblGrid>
              <a:tr h="606287">
                <a:tc>
                  <a:txBody>
                    <a:bodyPr/>
                    <a:lstStyle/>
                    <a:p>
                      <a:r>
                        <a:rPr lang="en-US" dirty="0"/>
                        <a:t>Metric</a:t>
                      </a:r>
                    </a:p>
                  </a:txBody>
                  <a:tcPr/>
                </a:tc>
                <a:tc>
                  <a:txBody>
                    <a:bodyPr/>
                    <a:lstStyle/>
                    <a:p>
                      <a:r>
                        <a:rPr lang="en-US" dirty="0"/>
                        <a:t>Race/ethnicity</a:t>
                      </a:r>
                    </a:p>
                  </a:txBody>
                  <a:tcPr/>
                </a:tc>
                <a:tc>
                  <a:txBody>
                    <a:bodyPr/>
                    <a:lstStyle/>
                    <a:p>
                      <a:pPr algn="ctr"/>
                      <a:r>
                        <a:rPr lang="en-US" dirty="0"/>
                        <a:t>1993</a:t>
                      </a:r>
                    </a:p>
                  </a:txBody>
                  <a:tcPr/>
                </a:tc>
                <a:tc>
                  <a:txBody>
                    <a:bodyPr/>
                    <a:lstStyle/>
                    <a:p>
                      <a:pPr algn="ctr"/>
                      <a:r>
                        <a:rPr lang="en-US" dirty="0"/>
                        <a:t>2021</a:t>
                      </a:r>
                    </a:p>
                  </a:txBody>
                  <a:tcPr/>
                </a:tc>
                <a:extLst>
                  <a:ext uri="{0D108BD9-81ED-4DB2-BD59-A6C34878D82A}">
                    <a16:rowId xmlns:a16="http://schemas.microsoft.com/office/drawing/2014/main" val="4250559473"/>
                  </a:ext>
                </a:extLst>
              </a:tr>
              <a:tr h="606287">
                <a:tc>
                  <a:txBody>
                    <a:bodyPr/>
                    <a:lstStyle/>
                    <a:p>
                      <a:r>
                        <a:rPr lang="en-US" dirty="0"/>
                        <a:t>Premature</a:t>
                      </a:r>
                      <a:r>
                        <a:rPr lang="en-US" baseline="0" dirty="0"/>
                        <a:t> Birth</a:t>
                      </a:r>
                      <a:endParaRPr lang="en-US" dirty="0"/>
                    </a:p>
                  </a:txBody>
                  <a:tcPr/>
                </a:tc>
                <a:tc>
                  <a:txBody>
                    <a:bodyPr/>
                    <a:lstStyle/>
                    <a:p>
                      <a:pPr algn="l"/>
                      <a:r>
                        <a:rPr lang="en-US" dirty="0"/>
                        <a:t>All</a:t>
                      </a:r>
                    </a:p>
                  </a:txBody>
                  <a:tcPr/>
                </a:tc>
                <a:tc>
                  <a:txBody>
                    <a:bodyPr/>
                    <a:lstStyle/>
                    <a:p>
                      <a:pPr algn="ctr"/>
                      <a:r>
                        <a:rPr lang="en-US" dirty="0"/>
                        <a:t>8.8</a:t>
                      </a:r>
                    </a:p>
                  </a:txBody>
                  <a:tcPr/>
                </a:tc>
                <a:tc>
                  <a:txBody>
                    <a:bodyPr/>
                    <a:lstStyle/>
                    <a:p>
                      <a:pPr algn="ctr"/>
                      <a:r>
                        <a:rPr lang="en-US" dirty="0"/>
                        <a:t>9.2</a:t>
                      </a:r>
                    </a:p>
                  </a:txBody>
                  <a:tcPr/>
                </a:tc>
                <a:extLst>
                  <a:ext uri="{0D108BD9-81ED-4DB2-BD59-A6C34878D82A}">
                    <a16:rowId xmlns:a16="http://schemas.microsoft.com/office/drawing/2014/main" val="2220177336"/>
                  </a:ext>
                </a:extLst>
              </a:tr>
              <a:tr h="606287">
                <a:tc>
                  <a:txBody>
                    <a:bodyPr/>
                    <a:lstStyle/>
                    <a:p>
                      <a:endParaRPr lang="en-US"/>
                    </a:p>
                  </a:txBody>
                  <a:tcPr/>
                </a:tc>
                <a:tc>
                  <a:txBody>
                    <a:bodyPr/>
                    <a:lstStyle/>
                    <a:p>
                      <a:pPr algn="l"/>
                      <a:r>
                        <a:rPr lang="en-US" dirty="0"/>
                        <a:t>Black/AA</a:t>
                      </a:r>
                    </a:p>
                  </a:txBody>
                  <a:tcPr/>
                </a:tc>
                <a:tc>
                  <a:txBody>
                    <a:bodyPr/>
                    <a:lstStyle/>
                    <a:p>
                      <a:pPr algn="ctr"/>
                      <a:r>
                        <a:rPr lang="en-US" dirty="0"/>
                        <a:t>12.1</a:t>
                      </a:r>
                    </a:p>
                  </a:txBody>
                  <a:tcPr/>
                </a:tc>
                <a:tc>
                  <a:txBody>
                    <a:bodyPr/>
                    <a:lstStyle/>
                    <a:p>
                      <a:pPr algn="ctr"/>
                      <a:r>
                        <a:rPr lang="en-US" i="1" dirty="0"/>
                        <a:t>13.8</a:t>
                      </a:r>
                    </a:p>
                  </a:txBody>
                  <a:tcPr/>
                </a:tc>
                <a:extLst>
                  <a:ext uri="{0D108BD9-81ED-4DB2-BD59-A6C34878D82A}">
                    <a16:rowId xmlns:a16="http://schemas.microsoft.com/office/drawing/2014/main" val="3494841757"/>
                  </a:ext>
                </a:extLst>
              </a:tr>
              <a:tr h="1046467">
                <a:tc>
                  <a:txBody>
                    <a:bodyPr/>
                    <a:lstStyle/>
                    <a:p>
                      <a:r>
                        <a:rPr lang="en-US" dirty="0"/>
                        <a:t>Low birth weight</a:t>
                      </a:r>
                    </a:p>
                  </a:txBody>
                  <a:tcPr/>
                </a:tc>
                <a:tc>
                  <a:txBody>
                    <a:bodyPr/>
                    <a:lstStyle/>
                    <a:p>
                      <a:pPr algn="l"/>
                      <a:r>
                        <a:rPr lang="en-US" dirty="0"/>
                        <a:t>All</a:t>
                      </a:r>
                    </a:p>
                  </a:txBody>
                  <a:tcPr/>
                </a:tc>
                <a:tc>
                  <a:txBody>
                    <a:bodyPr/>
                    <a:lstStyle/>
                    <a:p>
                      <a:pPr algn="ctr"/>
                      <a:r>
                        <a:rPr lang="en-US" dirty="0"/>
                        <a:t>8.9</a:t>
                      </a:r>
                    </a:p>
                  </a:txBody>
                  <a:tcPr/>
                </a:tc>
                <a:tc>
                  <a:txBody>
                    <a:bodyPr/>
                    <a:lstStyle/>
                    <a:p>
                      <a:pPr algn="ctr"/>
                      <a:r>
                        <a:rPr lang="en-US" dirty="0"/>
                        <a:t>8.4</a:t>
                      </a:r>
                    </a:p>
                  </a:txBody>
                  <a:tcPr/>
                </a:tc>
                <a:extLst>
                  <a:ext uri="{0D108BD9-81ED-4DB2-BD59-A6C34878D82A}">
                    <a16:rowId xmlns:a16="http://schemas.microsoft.com/office/drawing/2014/main" val="454123603"/>
                  </a:ext>
                </a:extLst>
              </a:tr>
              <a:tr h="606287">
                <a:tc>
                  <a:txBody>
                    <a:bodyPr/>
                    <a:lstStyle/>
                    <a:p>
                      <a:endParaRPr lang="en-US"/>
                    </a:p>
                  </a:txBody>
                  <a:tcPr/>
                </a:tc>
                <a:tc>
                  <a:txBody>
                    <a:bodyPr/>
                    <a:lstStyle/>
                    <a:p>
                      <a:pPr algn="l"/>
                      <a:r>
                        <a:rPr lang="en-US" dirty="0"/>
                        <a:t>Black/AA</a:t>
                      </a:r>
                    </a:p>
                  </a:txBody>
                  <a:tcPr/>
                </a:tc>
                <a:tc>
                  <a:txBody>
                    <a:bodyPr/>
                    <a:lstStyle/>
                    <a:p>
                      <a:pPr algn="ctr"/>
                      <a:r>
                        <a:rPr lang="en-US" dirty="0"/>
                        <a:t>12.6</a:t>
                      </a:r>
                    </a:p>
                  </a:txBody>
                  <a:tcPr/>
                </a:tc>
                <a:tc>
                  <a:txBody>
                    <a:bodyPr/>
                    <a:lstStyle/>
                    <a:p>
                      <a:pPr algn="ctr"/>
                      <a:r>
                        <a:rPr lang="en-US" i="1" dirty="0"/>
                        <a:t>13.4</a:t>
                      </a:r>
                    </a:p>
                  </a:txBody>
                  <a:tcPr/>
                </a:tc>
                <a:extLst>
                  <a:ext uri="{0D108BD9-81ED-4DB2-BD59-A6C34878D82A}">
                    <a16:rowId xmlns:a16="http://schemas.microsoft.com/office/drawing/2014/main" val="3985371673"/>
                  </a:ext>
                </a:extLst>
              </a:tr>
              <a:tr h="606287">
                <a:tc>
                  <a:txBody>
                    <a:bodyPr/>
                    <a:lstStyle/>
                    <a:p>
                      <a:r>
                        <a:rPr lang="en-US" dirty="0"/>
                        <a:t>Infant mortality</a:t>
                      </a:r>
                    </a:p>
                  </a:txBody>
                  <a:tcPr/>
                </a:tc>
                <a:tc>
                  <a:txBody>
                    <a:bodyPr/>
                    <a:lstStyle/>
                    <a:p>
                      <a:pPr algn="l"/>
                      <a:r>
                        <a:rPr lang="en-US" dirty="0"/>
                        <a:t>All</a:t>
                      </a:r>
                    </a:p>
                  </a:txBody>
                  <a:tcPr/>
                </a:tc>
                <a:tc>
                  <a:txBody>
                    <a:bodyPr/>
                    <a:lstStyle/>
                    <a:p>
                      <a:pPr algn="ctr"/>
                      <a:r>
                        <a:rPr lang="en-US" dirty="0"/>
                        <a:t>9.3</a:t>
                      </a:r>
                    </a:p>
                  </a:txBody>
                  <a:tcPr/>
                </a:tc>
                <a:tc>
                  <a:txBody>
                    <a:bodyPr/>
                    <a:lstStyle/>
                    <a:p>
                      <a:pPr algn="ctr"/>
                      <a:r>
                        <a:rPr lang="en-US" dirty="0"/>
                        <a:t>4.6</a:t>
                      </a:r>
                    </a:p>
                  </a:txBody>
                  <a:tcPr/>
                </a:tc>
                <a:extLst>
                  <a:ext uri="{0D108BD9-81ED-4DB2-BD59-A6C34878D82A}">
                    <a16:rowId xmlns:a16="http://schemas.microsoft.com/office/drawing/2014/main" val="1177167601"/>
                  </a:ext>
                </a:extLst>
              </a:tr>
              <a:tr h="606287">
                <a:tc>
                  <a:txBody>
                    <a:bodyPr/>
                    <a:lstStyle/>
                    <a:p>
                      <a:endParaRPr lang="en-US" dirty="0"/>
                    </a:p>
                  </a:txBody>
                  <a:tcPr/>
                </a:tc>
                <a:tc>
                  <a:txBody>
                    <a:bodyPr/>
                    <a:lstStyle/>
                    <a:p>
                      <a:pPr algn="l"/>
                      <a:r>
                        <a:rPr lang="en-US" dirty="0"/>
                        <a:t>Black/AA</a:t>
                      </a:r>
                    </a:p>
                  </a:txBody>
                  <a:tcPr>
                    <a:solidFill>
                      <a:srgbClr val="FFFF00"/>
                    </a:solidFill>
                  </a:tcPr>
                </a:tc>
                <a:tc>
                  <a:txBody>
                    <a:bodyPr/>
                    <a:lstStyle/>
                    <a:p>
                      <a:pPr algn="ctr"/>
                      <a:r>
                        <a:rPr lang="en-US" dirty="0"/>
                        <a:t>15.0</a:t>
                      </a:r>
                    </a:p>
                  </a:txBody>
                  <a:tcPr>
                    <a:solidFill>
                      <a:srgbClr val="FFFF00"/>
                    </a:solidFill>
                  </a:tcPr>
                </a:tc>
                <a:tc>
                  <a:txBody>
                    <a:bodyPr/>
                    <a:lstStyle/>
                    <a:p>
                      <a:pPr algn="ctr"/>
                      <a:r>
                        <a:rPr lang="en-US" dirty="0"/>
                        <a:t>9.7*</a:t>
                      </a:r>
                    </a:p>
                  </a:txBody>
                  <a:tcPr>
                    <a:solidFill>
                      <a:srgbClr val="FFFF00"/>
                    </a:solidFill>
                  </a:tcPr>
                </a:tc>
                <a:extLst>
                  <a:ext uri="{0D108BD9-81ED-4DB2-BD59-A6C34878D82A}">
                    <a16:rowId xmlns:a16="http://schemas.microsoft.com/office/drawing/2014/main" val="615023792"/>
                  </a:ext>
                </a:extLst>
              </a:tr>
            </a:tbl>
          </a:graphicData>
        </a:graphic>
      </p:graphicFrame>
      <p:sp>
        <p:nvSpPr>
          <p:cNvPr id="5" name="TextBox 4"/>
          <p:cNvSpPr txBox="1"/>
          <p:nvPr/>
        </p:nvSpPr>
        <p:spPr>
          <a:xfrm>
            <a:off x="0" y="6277013"/>
            <a:ext cx="12192000" cy="461665"/>
          </a:xfrm>
          <a:prstGeom prst="rect">
            <a:avLst/>
          </a:prstGeom>
          <a:noFill/>
        </p:spPr>
        <p:txBody>
          <a:bodyPr wrap="square" rtlCol="0">
            <a:spAutoFit/>
          </a:bodyPr>
          <a:lstStyle/>
          <a:p>
            <a:pPr algn="ctr"/>
            <a:r>
              <a:rPr lang="en-US" sz="2400" b="1" dirty="0"/>
              <a:t>* Statistically significant change began in 2008 to 2009, has been sustained</a:t>
            </a:r>
          </a:p>
        </p:txBody>
      </p:sp>
    </p:spTree>
    <p:extLst>
      <p:ext uri="{BB962C8B-B14F-4D97-AF65-F5344CB8AC3E}">
        <p14:creationId xmlns:p14="http://schemas.microsoft.com/office/powerpoint/2010/main" val="396748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rmAutofit/>
          </a:bodyPr>
          <a:lstStyle/>
          <a:p>
            <a:pPr algn="ctr"/>
            <a:r>
              <a:rPr lang="en-US" b="1" dirty="0">
                <a:latin typeface="+mn-lt"/>
              </a:rPr>
              <a:t>Collaborative Onboarding (2022)</a:t>
            </a:r>
            <a:br>
              <a:rPr lang="en-US" b="1" dirty="0">
                <a:latin typeface="+mn-lt"/>
              </a:rPr>
            </a:br>
            <a:r>
              <a:rPr lang="en-US" sz="3100" b="1" i="1" dirty="0">
                <a:latin typeface="+mn-lt"/>
              </a:rPr>
              <a:t>Interdisciplinary Onboarding Support Committee (IOSC)</a:t>
            </a:r>
            <a:endParaRPr lang="en-US" b="1" dirty="0">
              <a:latin typeface="+mn-lt"/>
            </a:endParaRPr>
          </a:p>
        </p:txBody>
      </p:sp>
      <p:sp>
        <p:nvSpPr>
          <p:cNvPr id="4" name="TextBox 3"/>
          <p:cNvSpPr txBox="1"/>
          <p:nvPr/>
        </p:nvSpPr>
        <p:spPr>
          <a:xfrm>
            <a:off x="439464" y="1508728"/>
            <a:ext cx="5215640" cy="4401205"/>
          </a:xfrm>
          <a:prstGeom prst="rect">
            <a:avLst/>
          </a:prstGeom>
          <a:noFill/>
        </p:spPr>
        <p:txBody>
          <a:bodyPr wrap="square" lIns="91440" tIns="45720" rIns="91440" bIns="45720" rtlCol="0" anchor="t">
            <a:spAutoFit/>
          </a:bodyPr>
          <a:lstStyle/>
          <a:p>
            <a:r>
              <a:rPr lang="en-US" sz="2000" b="1" dirty="0"/>
              <a:t>Goals:  </a:t>
            </a:r>
            <a:endParaRPr lang="en-US" sz="2000" b="1" dirty="0">
              <a:ea typeface="Calibri"/>
              <a:cs typeface="Calibri"/>
            </a:endParaRPr>
          </a:p>
          <a:p>
            <a:r>
              <a:rPr lang="en-US" sz="2000" dirty="0"/>
              <a:t>1. Early identification of challenges/support opportunities for new providers</a:t>
            </a:r>
            <a:endParaRPr lang="en-US" sz="2000" dirty="0">
              <a:ea typeface="Calibri"/>
              <a:cs typeface="Calibri"/>
            </a:endParaRPr>
          </a:p>
          <a:p>
            <a:r>
              <a:rPr lang="en-US" sz="2000" dirty="0">
                <a:ea typeface="Calibri"/>
                <a:cs typeface="Calibri"/>
              </a:rPr>
              <a:t>2. Decrease variation with introduction of new staff</a:t>
            </a:r>
          </a:p>
          <a:p>
            <a:endParaRPr lang="en-US" sz="2000" dirty="0">
              <a:ea typeface="Calibri"/>
              <a:cs typeface="Calibri"/>
            </a:endParaRPr>
          </a:p>
          <a:p>
            <a:r>
              <a:rPr lang="en-US" sz="2000" b="1" dirty="0">
                <a:ea typeface="Calibri"/>
                <a:cs typeface="Calibri"/>
              </a:rPr>
              <a:t>Methods</a:t>
            </a:r>
          </a:p>
          <a:p>
            <a:pPr marL="342900" indent="-342900">
              <a:buFont typeface="Arial"/>
              <a:buChar char="•"/>
            </a:pPr>
            <a:r>
              <a:rPr lang="en-US" sz="2000" dirty="0">
                <a:ea typeface="Calibri"/>
                <a:cs typeface="Calibri"/>
              </a:rPr>
              <a:t>Intentional onboarding</a:t>
            </a:r>
          </a:p>
          <a:p>
            <a:pPr marL="800100" lvl="1" indent="-342900">
              <a:buFont typeface="Courier New"/>
              <a:buChar char="o"/>
            </a:pPr>
            <a:r>
              <a:rPr lang="en-US" sz="2000" dirty="0">
                <a:ea typeface="Calibri"/>
                <a:cs typeface="Calibri"/>
              </a:rPr>
              <a:t>Check list of tasks, assigned mentors, policy review and procedure proctoring</a:t>
            </a:r>
          </a:p>
          <a:p>
            <a:pPr marL="342900" indent="-342900">
              <a:buFont typeface="Arial"/>
              <a:buChar char="•"/>
            </a:pPr>
            <a:r>
              <a:rPr lang="en-US" sz="2000" dirty="0">
                <a:ea typeface="Calibri"/>
                <a:cs typeface="Calibri"/>
              </a:rPr>
              <a:t>Structured team review</a:t>
            </a:r>
          </a:p>
          <a:p>
            <a:pPr marL="800100" lvl="1" indent="-342900">
              <a:buFont typeface="Courier New"/>
              <a:buChar char="o"/>
            </a:pPr>
            <a:r>
              <a:rPr lang="en-US" sz="2000" dirty="0">
                <a:ea typeface="Calibri"/>
                <a:cs typeface="Calibri"/>
              </a:rPr>
              <a:t>Interdisciplinary reviews at 1-3-6 months</a:t>
            </a:r>
          </a:p>
          <a:p>
            <a:pPr marL="800100" lvl="1" indent="-342900">
              <a:buFont typeface="Courier New"/>
              <a:buChar char="o"/>
            </a:pPr>
            <a:r>
              <a:rPr lang="en-US" sz="2000" dirty="0">
                <a:ea typeface="Calibri"/>
                <a:cs typeface="Calibri"/>
              </a:rPr>
              <a:t>Clinical data and anonymous peer surveys reviewed</a:t>
            </a:r>
          </a:p>
        </p:txBody>
      </p:sp>
      <p:sp>
        <p:nvSpPr>
          <p:cNvPr id="6" name="Content Placeholder 5">
            <a:extLst>
              <a:ext uri="{FF2B5EF4-FFF2-40B4-BE49-F238E27FC236}">
                <a16:creationId xmlns:a16="http://schemas.microsoft.com/office/drawing/2014/main" id="{777D262B-3BD7-AA91-473B-55C9ABB6A78C}"/>
              </a:ext>
            </a:extLst>
          </p:cNvPr>
          <p:cNvSpPr>
            <a:spLocks noGrp="1"/>
          </p:cNvSpPr>
          <p:nvPr>
            <p:ph idx="1"/>
          </p:nvPr>
        </p:nvSpPr>
        <p:spPr>
          <a:xfrm>
            <a:off x="5870028" y="1510315"/>
            <a:ext cx="6166944" cy="5172458"/>
          </a:xfrm>
        </p:spPr>
        <p:txBody>
          <a:bodyPr vert="horz" lIns="91440" tIns="45720" rIns="91440" bIns="45720" rtlCol="0" anchor="t">
            <a:normAutofit lnSpcReduction="10000"/>
          </a:bodyPr>
          <a:lstStyle/>
          <a:p>
            <a:pPr marL="0" indent="0">
              <a:lnSpc>
                <a:spcPct val="100000"/>
              </a:lnSpc>
              <a:spcBef>
                <a:spcPts val="0"/>
              </a:spcBef>
              <a:buNone/>
            </a:pPr>
            <a:r>
              <a:rPr lang="en-US" sz="2000" b="1" dirty="0">
                <a:ea typeface="Calibri"/>
                <a:cs typeface="Calibri"/>
              </a:rPr>
              <a:t>IOSC Meetings:</a:t>
            </a:r>
            <a:endParaRPr lang="en-US" b="1" dirty="0">
              <a:ea typeface="Calibri" panose="020F0502020204030204"/>
              <a:cs typeface="Calibri" panose="020F0502020204030204"/>
            </a:endParaRPr>
          </a:p>
          <a:p>
            <a:pPr>
              <a:lnSpc>
                <a:spcPct val="100000"/>
              </a:lnSpc>
              <a:spcBef>
                <a:spcPts val="0"/>
              </a:spcBef>
            </a:pPr>
            <a:r>
              <a:rPr lang="en-US" sz="2000" dirty="0">
                <a:ea typeface="Calibri"/>
                <a:cs typeface="Calibri"/>
              </a:rPr>
              <a:t>Assess: </a:t>
            </a:r>
            <a:endParaRPr lang="en-US" dirty="0"/>
          </a:p>
          <a:p>
            <a:pPr marL="800100" lvl="1" indent="-342900">
              <a:lnSpc>
                <a:spcPct val="100000"/>
              </a:lnSpc>
              <a:spcBef>
                <a:spcPts val="0"/>
              </a:spcBef>
              <a:buFont typeface="Courier New" panose="020B0604020202020204" pitchFamily="34" charset="0"/>
              <a:buChar char="o"/>
            </a:pPr>
            <a:r>
              <a:rPr lang="en-US" sz="2000" dirty="0">
                <a:ea typeface="Calibri"/>
                <a:cs typeface="Calibri"/>
              </a:rPr>
              <a:t>clinical skills </a:t>
            </a:r>
          </a:p>
          <a:p>
            <a:pPr marL="800100" lvl="1" indent="-342900">
              <a:lnSpc>
                <a:spcPct val="100000"/>
              </a:lnSpc>
              <a:spcBef>
                <a:spcPts val="0"/>
              </a:spcBef>
              <a:buFont typeface="Courier New" panose="020B0604020202020204" pitchFamily="34" charset="0"/>
              <a:buChar char="o"/>
            </a:pPr>
            <a:r>
              <a:rPr lang="en-US" sz="2000" dirty="0">
                <a:ea typeface="Calibri"/>
                <a:cs typeface="Calibri"/>
              </a:rPr>
              <a:t>teamwork and citizenship (including respect across disciplines)</a:t>
            </a:r>
          </a:p>
          <a:p>
            <a:pPr marL="800100" lvl="1" indent="-342900">
              <a:lnSpc>
                <a:spcPct val="100000"/>
              </a:lnSpc>
              <a:spcBef>
                <a:spcPts val="0"/>
              </a:spcBef>
              <a:buFont typeface="Courier New" panose="020B0604020202020204" pitchFamily="34" charset="0"/>
              <a:buChar char="o"/>
            </a:pPr>
            <a:r>
              <a:rPr lang="en-US" sz="2000" dirty="0">
                <a:ea typeface="Calibri"/>
                <a:cs typeface="Calibri"/>
              </a:rPr>
              <a:t>working knowledge of and adherence to policies and procedures</a:t>
            </a:r>
          </a:p>
          <a:p>
            <a:pPr>
              <a:lnSpc>
                <a:spcPct val="100000"/>
              </a:lnSpc>
              <a:spcBef>
                <a:spcPts val="0"/>
              </a:spcBef>
            </a:pPr>
            <a:r>
              <a:rPr lang="en-US" sz="2000" dirty="0">
                <a:ea typeface="Calibri"/>
                <a:cs typeface="Calibri"/>
              </a:rPr>
              <a:t>Provide: </a:t>
            </a:r>
          </a:p>
          <a:p>
            <a:pPr marL="800100" lvl="1" indent="-342900">
              <a:lnSpc>
                <a:spcPct val="100000"/>
              </a:lnSpc>
              <a:spcBef>
                <a:spcPts val="0"/>
              </a:spcBef>
              <a:buFont typeface="Courier New" panose="020B0604020202020204" pitchFamily="34" charset="0"/>
              <a:buChar char="o"/>
            </a:pPr>
            <a:r>
              <a:rPr lang="en-US" sz="2000" dirty="0">
                <a:ea typeface="Calibri"/>
                <a:cs typeface="Calibri"/>
              </a:rPr>
              <a:t>Formative and summative assessment</a:t>
            </a:r>
          </a:p>
          <a:p>
            <a:pPr marL="800100" lvl="1" indent="-342900">
              <a:lnSpc>
                <a:spcPct val="100000"/>
              </a:lnSpc>
              <a:spcBef>
                <a:spcPts val="0"/>
              </a:spcBef>
              <a:buFont typeface="Courier New" panose="020B0604020202020204" pitchFamily="34" charset="0"/>
              <a:buChar char="o"/>
            </a:pPr>
            <a:r>
              <a:rPr lang="en-US" sz="2000" dirty="0">
                <a:ea typeface="Calibri"/>
                <a:cs typeface="Calibri"/>
              </a:rPr>
              <a:t>Approach which is supportive with a growth mindset</a:t>
            </a:r>
          </a:p>
          <a:p>
            <a:pPr marL="0" indent="0">
              <a:lnSpc>
                <a:spcPct val="100000"/>
              </a:lnSpc>
              <a:spcBef>
                <a:spcPts val="0"/>
              </a:spcBef>
              <a:buNone/>
            </a:pPr>
            <a:endParaRPr lang="en-US" sz="2000" dirty="0">
              <a:ea typeface="Calibri"/>
              <a:cs typeface="Calibri"/>
            </a:endParaRPr>
          </a:p>
          <a:p>
            <a:pPr marL="0" indent="0">
              <a:lnSpc>
                <a:spcPct val="100000"/>
              </a:lnSpc>
              <a:spcBef>
                <a:spcPts val="0"/>
              </a:spcBef>
              <a:buNone/>
            </a:pPr>
            <a:r>
              <a:rPr lang="en-US" sz="2000" b="1" dirty="0">
                <a:ea typeface="Calibri"/>
                <a:cs typeface="Calibri"/>
              </a:rPr>
              <a:t>Results</a:t>
            </a:r>
          </a:p>
          <a:p>
            <a:pPr>
              <a:lnSpc>
                <a:spcPct val="100000"/>
              </a:lnSpc>
              <a:spcBef>
                <a:spcPts val="0"/>
              </a:spcBef>
            </a:pPr>
            <a:r>
              <a:rPr lang="en-US" sz="2000" dirty="0">
                <a:ea typeface="Calibri"/>
                <a:cs typeface="Calibri"/>
              </a:rPr>
              <a:t>New hire reviews (9/2022 - present)</a:t>
            </a:r>
          </a:p>
          <a:p>
            <a:pPr lvl="1">
              <a:lnSpc>
                <a:spcPct val="100000"/>
              </a:lnSpc>
              <a:spcBef>
                <a:spcPts val="0"/>
              </a:spcBef>
              <a:buFont typeface="Courier New" panose="020B0604020202020204" pitchFamily="34" charset="0"/>
              <a:buChar char="o"/>
            </a:pPr>
            <a:r>
              <a:rPr lang="en-US" sz="2000" dirty="0">
                <a:ea typeface="Calibri"/>
                <a:cs typeface="Calibri"/>
              </a:rPr>
              <a:t>FM – 10 (8 operative, 2 non-operative)</a:t>
            </a:r>
          </a:p>
          <a:p>
            <a:pPr lvl="1">
              <a:lnSpc>
                <a:spcPct val="100000"/>
              </a:lnSpc>
              <a:spcBef>
                <a:spcPts val="0"/>
              </a:spcBef>
              <a:buFont typeface="Courier New" panose="020B0604020202020204" pitchFamily="34" charset="0"/>
              <a:buChar char="o"/>
            </a:pPr>
            <a:r>
              <a:rPr lang="en-US" sz="2000" dirty="0">
                <a:ea typeface="Calibri"/>
                <a:cs typeface="Calibri"/>
              </a:rPr>
              <a:t>CNM – 7</a:t>
            </a:r>
          </a:p>
          <a:p>
            <a:pPr lvl="1">
              <a:lnSpc>
                <a:spcPct val="100000"/>
              </a:lnSpc>
              <a:spcBef>
                <a:spcPts val="0"/>
              </a:spcBef>
              <a:buFont typeface="Courier New" panose="020B0604020202020204" pitchFamily="34" charset="0"/>
              <a:buChar char="o"/>
            </a:pPr>
            <a:r>
              <a:rPr lang="en-US" sz="2000" dirty="0">
                <a:ea typeface="Calibri"/>
                <a:cs typeface="Calibri"/>
              </a:rPr>
              <a:t>OB – 5</a:t>
            </a:r>
          </a:p>
          <a:p>
            <a:pPr>
              <a:lnSpc>
                <a:spcPct val="100000"/>
              </a:lnSpc>
              <a:spcBef>
                <a:spcPts val="0"/>
              </a:spcBef>
            </a:pPr>
            <a:r>
              <a:rPr lang="en-US" sz="2000" dirty="0">
                <a:ea typeface="Calibri"/>
                <a:cs typeface="Calibri"/>
              </a:rPr>
              <a:t>~150 peer feedback surveys</a:t>
            </a:r>
          </a:p>
          <a:p>
            <a:endParaRPr lang="en-US" dirty="0">
              <a:ea typeface="Calibri"/>
              <a:cs typeface="Calibri"/>
            </a:endParaRPr>
          </a:p>
        </p:txBody>
      </p:sp>
    </p:spTree>
    <p:extLst>
      <p:ext uri="{BB962C8B-B14F-4D97-AF65-F5344CB8AC3E}">
        <p14:creationId xmlns:p14="http://schemas.microsoft.com/office/powerpoint/2010/main" val="24035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8147"/>
          </a:xfrm>
        </p:spPr>
        <p:txBody>
          <a:bodyPr/>
          <a:lstStyle/>
          <a:p>
            <a:r>
              <a:rPr lang="en-US" b="1" dirty="0">
                <a:latin typeface="+mn-lt"/>
              </a:rPr>
              <a:t>Lessons Learned</a:t>
            </a:r>
          </a:p>
        </p:txBody>
      </p:sp>
      <p:sp>
        <p:nvSpPr>
          <p:cNvPr id="3" name="Content Placeholder 2"/>
          <p:cNvSpPr>
            <a:spLocks noGrp="1"/>
          </p:cNvSpPr>
          <p:nvPr>
            <p:ph idx="1"/>
          </p:nvPr>
        </p:nvSpPr>
        <p:spPr>
          <a:xfrm>
            <a:off x="838200" y="1570048"/>
            <a:ext cx="10515600" cy="4990772"/>
          </a:xfrm>
        </p:spPr>
        <p:txBody>
          <a:bodyPr vert="horz" lIns="91440" tIns="45720" rIns="91440" bIns="45720" rtlCol="0" anchor="t">
            <a:normAutofit/>
          </a:bodyPr>
          <a:lstStyle/>
          <a:p>
            <a:r>
              <a:rPr lang="en-US" dirty="0"/>
              <a:t>Be at the table</a:t>
            </a:r>
            <a:endParaRPr lang="en-US" dirty="0">
              <a:cs typeface="Calibri"/>
            </a:endParaRPr>
          </a:p>
          <a:p>
            <a:r>
              <a:rPr lang="en-US" dirty="0"/>
              <a:t>Get Leadership on board – FM, OB &amp; CNM (NICU and Anesthesia)</a:t>
            </a:r>
            <a:endParaRPr lang="en-US" dirty="0">
              <a:ea typeface="Calibri"/>
              <a:cs typeface="Calibri"/>
            </a:endParaRPr>
          </a:p>
          <a:p>
            <a:r>
              <a:rPr lang="en-US" dirty="0"/>
              <a:t>Focus on shared goals: patients, safety, improving quality and equity</a:t>
            </a:r>
            <a:endParaRPr lang="en-US" dirty="0">
              <a:ea typeface="Calibri"/>
              <a:cs typeface="Calibri"/>
            </a:endParaRPr>
          </a:p>
          <a:p>
            <a:r>
              <a:rPr lang="en-US" dirty="0"/>
              <a:t>Take a systems approach and look both upstream (prenatal and preconception) as well as hospital care</a:t>
            </a:r>
            <a:endParaRPr lang="en-US" dirty="0">
              <a:ea typeface="Calibri"/>
              <a:cs typeface="Calibri"/>
            </a:endParaRPr>
          </a:p>
          <a:p>
            <a:r>
              <a:rPr lang="en-US" dirty="0"/>
              <a:t>Demand quality with a growth mindset</a:t>
            </a:r>
          </a:p>
          <a:p>
            <a:r>
              <a:rPr lang="en-US" dirty="0"/>
              <a:t>FM key contributions: broader medicine/psych skills, interdisciplinary experience throughout hospital, training for OB residents</a:t>
            </a:r>
            <a:endParaRPr lang="en-US" dirty="0">
              <a:cs typeface="Calibri"/>
            </a:endParaRPr>
          </a:p>
          <a:p>
            <a:r>
              <a:rPr lang="en-US" dirty="0">
                <a:ea typeface="Calibri"/>
                <a:cs typeface="Calibri"/>
              </a:rPr>
              <a:t>Research can grow out of long-term collaboration </a:t>
            </a:r>
            <a:r>
              <a:rPr lang="en-US" dirty="0"/>
              <a:t> </a:t>
            </a:r>
            <a:endParaRPr lang="en-US" dirty="0">
              <a:cs typeface="Calibri"/>
            </a:endParaRPr>
          </a:p>
          <a:p>
            <a:endParaRPr lang="en-US" dirty="0">
              <a:cs typeface="Calibri"/>
            </a:endParaRPr>
          </a:p>
        </p:txBody>
      </p:sp>
    </p:spTree>
    <p:extLst>
      <p:ext uri="{BB962C8B-B14F-4D97-AF65-F5344CB8AC3E}">
        <p14:creationId xmlns:p14="http://schemas.microsoft.com/office/powerpoint/2010/main" val="3810351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
            <a:ext cx="10515600" cy="818148"/>
          </a:xfrm>
        </p:spPr>
        <p:txBody>
          <a:bodyPr>
            <a:normAutofit fontScale="90000"/>
          </a:bodyPr>
          <a:lstStyle/>
          <a:p>
            <a:r>
              <a:rPr lang="en-US" b="1" dirty="0">
                <a:latin typeface="+mn-lt"/>
              </a:rPr>
              <a:t>Implications  – Elements that support FM-OB</a:t>
            </a:r>
          </a:p>
        </p:txBody>
      </p:sp>
      <p:sp>
        <p:nvSpPr>
          <p:cNvPr id="3" name="Content Placeholder 2"/>
          <p:cNvSpPr>
            <a:spLocks noGrp="1"/>
          </p:cNvSpPr>
          <p:nvPr>
            <p:ph idx="1"/>
          </p:nvPr>
        </p:nvSpPr>
        <p:spPr>
          <a:xfrm>
            <a:off x="838200" y="1268362"/>
            <a:ext cx="10515600" cy="5397909"/>
          </a:xfrm>
        </p:spPr>
        <p:txBody>
          <a:bodyPr>
            <a:normAutofit fontScale="92500" lnSpcReduction="20000"/>
          </a:bodyPr>
          <a:lstStyle/>
          <a:p>
            <a:pPr marL="0" indent="0">
              <a:buNone/>
            </a:pPr>
            <a:r>
              <a:rPr lang="en-US" b="1" dirty="0"/>
              <a:t>Robust flexibility</a:t>
            </a:r>
          </a:p>
          <a:p>
            <a:pPr lvl="1"/>
            <a:r>
              <a:rPr lang="en-US" dirty="0"/>
              <a:t>Make full scope as available and as possible as possible</a:t>
            </a:r>
          </a:p>
          <a:p>
            <a:pPr lvl="1"/>
            <a:r>
              <a:rPr lang="en-US" dirty="0"/>
              <a:t>Broader new hires start the better.; very few expand scope of practice later</a:t>
            </a:r>
          </a:p>
          <a:p>
            <a:pPr lvl="1"/>
            <a:r>
              <a:rPr lang="en-US" dirty="0"/>
              <a:t>Our docs can choose to do 1, 2, or 3 of the big buckets – </a:t>
            </a:r>
            <a:r>
              <a:rPr lang="en-US" dirty="0" err="1"/>
              <a:t>inpt</a:t>
            </a:r>
            <a:r>
              <a:rPr lang="en-US" dirty="0"/>
              <a:t>, </a:t>
            </a:r>
            <a:r>
              <a:rPr lang="en-US" dirty="0" err="1"/>
              <a:t>outpt</a:t>
            </a:r>
            <a:r>
              <a:rPr lang="en-US" dirty="0"/>
              <a:t>, OB (with and without C-section)</a:t>
            </a:r>
          </a:p>
          <a:p>
            <a:pPr lvl="1"/>
            <a:r>
              <a:rPr lang="en-US" dirty="0"/>
              <a:t>Allow percentage distribution to changes overtime (life, new roles)</a:t>
            </a:r>
          </a:p>
          <a:p>
            <a:pPr marL="0" indent="0">
              <a:buNone/>
            </a:pPr>
            <a:r>
              <a:rPr lang="en-US" b="1" dirty="0"/>
              <a:t>Set standards and expectations</a:t>
            </a:r>
          </a:p>
          <a:p>
            <a:pPr marL="0" indent="0">
              <a:buNone/>
            </a:pPr>
            <a:r>
              <a:rPr lang="en-US" b="1" dirty="0"/>
              <a:t>Measure outcomes</a:t>
            </a:r>
          </a:p>
          <a:p>
            <a:pPr marL="0" indent="0">
              <a:buNone/>
            </a:pPr>
            <a:r>
              <a:rPr lang="en-US" b="1" dirty="0"/>
              <a:t>Intentionality </a:t>
            </a:r>
            <a:r>
              <a:rPr lang="en-US" b="1" dirty="0">
                <a:sym typeface="Wingdings" panose="05000000000000000000" pitchFamily="2" charset="2"/>
              </a:rPr>
              <a:t> </a:t>
            </a:r>
            <a:r>
              <a:rPr lang="en-US" b="1" dirty="0"/>
              <a:t> Collaborative, supportive, structured environment</a:t>
            </a:r>
            <a:r>
              <a:rPr lang="en-US" dirty="0"/>
              <a:t> </a:t>
            </a:r>
          </a:p>
          <a:p>
            <a:pPr lvl="1"/>
            <a:r>
              <a:rPr lang="en-US" dirty="0"/>
              <a:t>Collaborate and develop a structure that is patient-centered and supports physicians</a:t>
            </a:r>
          </a:p>
          <a:p>
            <a:pPr marL="0" indent="0">
              <a:buNone/>
            </a:pPr>
            <a:r>
              <a:rPr lang="en-US" b="1" dirty="0"/>
              <a:t>Be reliable</a:t>
            </a:r>
            <a:r>
              <a:rPr lang="en-US" dirty="0"/>
              <a:t> </a:t>
            </a:r>
            <a:r>
              <a:rPr lang="en-US" b="1" dirty="0"/>
              <a:t>and dependable partners </a:t>
            </a:r>
            <a:r>
              <a:rPr lang="en-US" b="1" dirty="0">
                <a:sym typeface="Wingdings" panose="05000000000000000000" pitchFamily="2" charset="2"/>
              </a:rPr>
              <a:t> “indispensable” </a:t>
            </a:r>
            <a:endParaRPr lang="en-US" b="1" dirty="0"/>
          </a:p>
          <a:p>
            <a:pPr marL="0" indent="0">
              <a:buNone/>
            </a:pPr>
            <a:r>
              <a:rPr lang="en-US" b="1" dirty="0"/>
              <a:t>Location and opportunity</a:t>
            </a:r>
            <a:r>
              <a:rPr lang="en-US" dirty="0"/>
              <a:t> </a:t>
            </a:r>
            <a:r>
              <a:rPr lang="en-US" dirty="0">
                <a:sym typeface="Wingdings" panose="05000000000000000000" pitchFamily="2" charset="2"/>
              </a:rPr>
              <a:t> </a:t>
            </a:r>
            <a:r>
              <a:rPr lang="en-US" sz="2400" dirty="0"/>
              <a:t>Fuller scope is more likely to occur where resources and reimbursement are lower</a:t>
            </a:r>
          </a:p>
          <a:p>
            <a:pPr marL="0" indent="0">
              <a:buNone/>
            </a:pPr>
            <a:r>
              <a:rPr lang="en-US" dirty="0"/>
              <a:t>Potential </a:t>
            </a:r>
            <a:r>
              <a:rPr lang="en-US" b="1" dirty="0"/>
              <a:t>wellness implication </a:t>
            </a:r>
          </a:p>
          <a:p>
            <a:pPr lvl="1"/>
            <a:r>
              <a:rPr lang="en-US" dirty="0"/>
              <a:t>Our FM-OB physicians had some of the best scores on the Stanford wellness survey</a:t>
            </a:r>
          </a:p>
          <a:p>
            <a:endParaRPr lang="en-US" dirty="0"/>
          </a:p>
        </p:txBody>
      </p:sp>
    </p:spTree>
    <p:extLst>
      <p:ext uri="{BB962C8B-B14F-4D97-AF65-F5344CB8AC3E}">
        <p14:creationId xmlns:p14="http://schemas.microsoft.com/office/powerpoint/2010/main" val="998529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182880"/>
            <a:ext cx="11616267" cy="818148"/>
          </a:xfrm>
        </p:spPr>
        <p:txBody>
          <a:bodyPr>
            <a:normAutofit/>
          </a:bodyPr>
          <a:lstStyle/>
          <a:p>
            <a:r>
              <a:rPr lang="en-US" b="1" dirty="0">
                <a:latin typeface="+mn-lt"/>
              </a:rPr>
              <a:t>Implications for the discipline of Family Medicine</a:t>
            </a:r>
          </a:p>
        </p:txBody>
      </p:sp>
      <p:sp>
        <p:nvSpPr>
          <p:cNvPr id="3" name="Content Placeholder 2"/>
          <p:cNvSpPr>
            <a:spLocks noGrp="1"/>
          </p:cNvSpPr>
          <p:nvPr>
            <p:ph idx="1"/>
          </p:nvPr>
        </p:nvSpPr>
        <p:spPr>
          <a:xfrm>
            <a:off x="838200" y="1001028"/>
            <a:ext cx="10515600" cy="5542647"/>
          </a:xfrm>
        </p:spPr>
        <p:txBody>
          <a:bodyPr>
            <a:normAutofit fontScale="92500"/>
          </a:bodyPr>
          <a:lstStyle/>
          <a:p>
            <a:r>
              <a:rPr lang="en-US" b="1" dirty="0"/>
              <a:t>Obstetrical care is an integral of FM</a:t>
            </a:r>
          </a:p>
          <a:p>
            <a:pPr lvl="1"/>
            <a:r>
              <a:rPr lang="en-US" dirty="0"/>
              <a:t>Promotes patient continuity and provider satisfaction</a:t>
            </a:r>
          </a:p>
          <a:p>
            <a:pPr lvl="1"/>
            <a:r>
              <a:rPr lang="en-US" dirty="0"/>
              <a:t>FM doing OB allows for quantitative expansion to meet need (e.g. CHCs or rural)</a:t>
            </a:r>
          </a:p>
          <a:p>
            <a:pPr lvl="1"/>
            <a:r>
              <a:rPr lang="en-US" dirty="0"/>
              <a:t>Breadth adds value to our voice/perspective.</a:t>
            </a:r>
          </a:p>
          <a:p>
            <a:r>
              <a:rPr lang="en-US" b="1" dirty="0"/>
              <a:t>Collaborative Model benefits patients and providers</a:t>
            </a:r>
          </a:p>
          <a:p>
            <a:pPr lvl="1"/>
            <a:r>
              <a:rPr lang="en-US" dirty="0"/>
              <a:t>Improved care and ability to sustain skills</a:t>
            </a:r>
          </a:p>
          <a:p>
            <a:pPr lvl="1"/>
            <a:r>
              <a:rPr lang="en-US" dirty="0"/>
              <a:t>Adaptable from inner city safety net practices like ours to rural practice, even in conjunction with a skilled general surgeon</a:t>
            </a:r>
          </a:p>
          <a:p>
            <a:pPr lvl="1"/>
            <a:r>
              <a:rPr lang="en-US" dirty="0"/>
              <a:t>Could be pushed as an interdisciplinary approach nationally</a:t>
            </a:r>
          </a:p>
          <a:p>
            <a:pPr lvl="1"/>
            <a:r>
              <a:rPr lang="en-US" dirty="0"/>
              <a:t>What other collaborations might reinvigorate for our discipline? </a:t>
            </a:r>
          </a:p>
          <a:p>
            <a:r>
              <a:rPr lang="en-US" b="1" dirty="0"/>
              <a:t>Data-driven rigor is critical</a:t>
            </a:r>
          </a:p>
          <a:p>
            <a:pPr lvl="1"/>
            <a:r>
              <a:rPr lang="en-US" dirty="0"/>
              <a:t>Take the lead in driving local &amp; national guidelines of practice for outpatient systems </a:t>
            </a:r>
          </a:p>
          <a:p>
            <a:pPr lvl="1"/>
            <a:r>
              <a:rPr lang="en-US" dirty="0"/>
              <a:t>Need for FM-specific care outcomes data</a:t>
            </a:r>
          </a:p>
          <a:p>
            <a:pPr lvl="1"/>
            <a:r>
              <a:rPr lang="en-US" dirty="0"/>
              <a:t>Privileging: Consider follow up after FMOB fellowships to assess outcomes &amp; quality</a:t>
            </a:r>
          </a:p>
        </p:txBody>
      </p:sp>
    </p:spTree>
    <p:extLst>
      <p:ext uri="{BB962C8B-B14F-4D97-AF65-F5344CB8AC3E}">
        <p14:creationId xmlns:p14="http://schemas.microsoft.com/office/powerpoint/2010/main" val="4194442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Acknowledgments</a:t>
            </a:r>
          </a:p>
        </p:txBody>
      </p:sp>
      <p:sp>
        <p:nvSpPr>
          <p:cNvPr id="3" name="Content Placeholder 2"/>
          <p:cNvSpPr>
            <a:spLocks noGrp="1"/>
          </p:cNvSpPr>
          <p:nvPr>
            <p:ph idx="1"/>
          </p:nvPr>
        </p:nvSpPr>
        <p:spPr>
          <a:xfrm>
            <a:off x="581192" y="2195082"/>
            <a:ext cx="11029615" cy="3678303"/>
          </a:xfrm>
        </p:spPr>
        <p:txBody>
          <a:bodyPr vert="horz" lIns="91440" tIns="45720" rIns="91440" bIns="45720" rtlCol="0" anchor="t">
            <a:normAutofit/>
          </a:bodyPr>
          <a:lstStyle/>
          <a:p>
            <a:r>
              <a:rPr lang="en-US" sz="2400" dirty="0"/>
              <a:t>Ronald Iverson, MD (Ob/</a:t>
            </a:r>
            <a:r>
              <a:rPr lang="en-US" sz="2400" dirty="0" err="1"/>
              <a:t>Gyn</a:t>
            </a:r>
            <a:r>
              <a:rPr lang="en-US" sz="2400" dirty="0"/>
              <a:t>), Jennifer Pfau, MD (FM) &amp; Julie Mottl-Santiago, CNM, MPH, </a:t>
            </a:r>
            <a:r>
              <a:rPr lang="en-US" sz="2400" dirty="0" err="1"/>
              <a:t>DrPH</a:t>
            </a:r>
            <a:r>
              <a:rPr lang="en-US" sz="2400" dirty="0"/>
              <a:t>(c)</a:t>
            </a:r>
          </a:p>
          <a:p>
            <a:r>
              <a:rPr lang="en-US" sz="2400" dirty="0"/>
              <a:t>Stephen Wilson, MD, MPH – Chair of FM at Boston University</a:t>
            </a:r>
            <a:endParaRPr lang="en-US" sz="2400" dirty="0">
              <a:cs typeface="Calibri"/>
            </a:endParaRPr>
          </a:p>
          <a:p>
            <a:r>
              <a:rPr lang="en-US" sz="2400" dirty="0"/>
              <a:t>Ongoing collaboration with colleagues in Anesthesia, Nursing, Pediatrics, and CHCs</a:t>
            </a:r>
            <a:endParaRPr lang="en-US" sz="2400" dirty="0">
              <a:cs typeface="Calibri"/>
            </a:endParaRPr>
          </a:p>
          <a:p>
            <a:r>
              <a:rPr lang="en-US" sz="2400" dirty="0"/>
              <a:t>Those who laid the groundwork: Drs. Larry Culpepper, Brian Jack, Rick Long, Christine Pecci (FM); Phil </a:t>
            </a:r>
            <a:r>
              <a:rPr lang="en-US" sz="2400" dirty="0" err="1"/>
              <a:t>Subblefield</a:t>
            </a:r>
            <a:r>
              <a:rPr lang="en-US" sz="2400" dirty="0"/>
              <a:t>, Linda Hefner, Aviva Lee-</a:t>
            </a:r>
            <a:r>
              <a:rPr lang="en-US" sz="2400" dirty="0" err="1"/>
              <a:t>Paritz</a:t>
            </a:r>
            <a:r>
              <a:rPr lang="en-US" sz="2400" dirty="0"/>
              <a:t> (Ob/Gyn) and the many others who have cultivated the collaborative along the way.</a:t>
            </a:r>
            <a:endParaRPr lang="en-US" sz="2400" dirty="0">
              <a:cs typeface="Calibri"/>
            </a:endParaRPr>
          </a:p>
          <a:p>
            <a:pPr marL="0" indent="0" algn="ctr">
              <a:buNone/>
            </a:pPr>
            <a:endParaRPr lang="en-US" sz="3600" b="1" dirty="0">
              <a:solidFill>
                <a:srgbClr val="5B9BD5"/>
              </a:solidFill>
              <a:cs typeface="Calibri"/>
            </a:endParaRPr>
          </a:p>
        </p:txBody>
      </p:sp>
    </p:spTree>
    <p:extLst>
      <p:ext uri="{BB962C8B-B14F-4D97-AF65-F5344CB8AC3E}">
        <p14:creationId xmlns:p14="http://schemas.microsoft.com/office/powerpoint/2010/main" val="421930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0674" b="44163"/>
          <a:stretch/>
        </p:blipFill>
        <p:spPr>
          <a:xfrm>
            <a:off x="163819" y="193873"/>
            <a:ext cx="3629194" cy="2915346"/>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083" y="5336018"/>
            <a:ext cx="2604125" cy="126625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38799"/>
          <a:stretch/>
        </p:blipFill>
        <p:spPr>
          <a:xfrm>
            <a:off x="7946209" y="3433679"/>
            <a:ext cx="3894398" cy="317789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13781" b="13493"/>
          <a:stretch/>
        </p:blipFill>
        <p:spPr>
          <a:xfrm>
            <a:off x="7946209" y="193873"/>
            <a:ext cx="2481989" cy="240671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3539" b="8864"/>
          <a:stretch/>
        </p:blipFill>
        <p:spPr>
          <a:xfrm>
            <a:off x="4115061" y="357395"/>
            <a:ext cx="3515146" cy="485147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019374" y="1640995"/>
            <a:ext cx="1449651" cy="1087238"/>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3934" b="4865"/>
          <a:stretch/>
        </p:blipFill>
        <p:spPr>
          <a:xfrm>
            <a:off x="4115061" y="62316"/>
            <a:ext cx="3607372" cy="521012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7349" t="21197" r="-1131"/>
          <a:stretch/>
        </p:blipFill>
        <p:spPr>
          <a:xfrm>
            <a:off x="151867" y="3227754"/>
            <a:ext cx="3919948" cy="3509108"/>
          </a:xfrm>
          <a:prstGeom prst="rect">
            <a:avLst/>
          </a:prstGeom>
        </p:spPr>
      </p:pic>
    </p:spTree>
    <p:extLst>
      <p:ext uri="{BB962C8B-B14F-4D97-AF65-F5344CB8AC3E}">
        <p14:creationId xmlns:p14="http://schemas.microsoft.com/office/powerpoint/2010/main" val="69454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1AA3-7993-9262-BB7C-C482B253FD2F}"/>
              </a:ext>
            </a:extLst>
          </p:cNvPr>
          <p:cNvSpPr>
            <a:spLocks noGrp="1"/>
          </p:cNvSpPr>
          <p:nvPr>
            <p:ph type="title"/>
          </p:nvPr>
        </p:nvSpPr>
        <p:spPr/>
        <p:txBody>
          <a:bodyPr/>
          <a:lstStyle/>
          <a:p>
            <a:r>
              <a:rPr lang="en-US" b="1" dirty="0">
                <a:latin typeface="+mn-lt"/>
              </a:rPr>
              <a:t>References</a:t>
            </a:r>
          </a:p>
        </p:txBody>
      </p:sp>
      <p:sp>
        <p:nvSpPr>
          <p:cNvPr id="3" name="Content Placeholder 2">
            <a:extLst>
              <a:ext uri="{FF2B5EF4-FFF2-40B4-BE49-F238E27FC236}">
                <a16:creationId xmlns:a16="http://schemas.microsoft.com/office/drawing/2014/main" id="{83CBECFD-B78B-B031-31C6-C6D2A1061BEC}"/>
              </a:ext>
            </a:extLst>
          </p:cNvPr>
          <p:cNvSpPr>
            <a:spLocks noGrp="1"/>
          </p:cNvSpPr>
          <p:nvPr>
            <p:ph idx="1"/>
          </p:nvPr>
        </p:nvSpPr>
        <p:spPr>
          <a:xfrm>
            <a:off x="581192" y="1928254"/>
            <a:ext cx="11029615" cy="4677504"/>
          </a:xfrm>
        </p:spPr>
        <p:txBody>
          <a:bodyPr>
            <a:normAutofit/>
          </a:bodyPr>
          <a:lstStyle/>
          <a:p>
            <a:r>
              <a:rPr lang="en-US" sz="1800" b="0" i="0" dirty="0" err="1">
                <a:solidFill>
                  <a:srgbClr val="444444"/>
                </a:solidFill>
                <a:effectLst/>
              </a:rPr>
              <a:t>Pecci</a:t>
            </a:r>
            <a:r>
              <a:rPr lang="en-US" sz="1800" b="0" i="0" dirty="0">
                <a:solidFill>
                  <a:srgbClr val="444444"/>
                </a:solidFill>
                <a:effectLst/>
              </a:rPr>
              <a:t> C, et al. The birth of a collaborative model: obstetricians, midwives, and family physicians. </a:t>
            </a:r>
            <a:r>
              <a:rPr lang="en-US" sz="1800" b="0" i="0" dirty="0" err="1">
                <a:solidFill>
                  <a:srgbClr val="444444"/>
                </a:solidFill>
                <a:effectLst/>
              </a:rPr>
              <a:t>Obstet</a:t>
            </a:r>
            <a:r>
              <a:rPr lang="en-US" sz="1800" b="0" i="0" dirty="0">
                <a:solidFill>
                  <a:srgbClr val="444444"/>
                </a:solidFill>
                <a:effectLst/>
              </a:rPr>
              <a:t> </a:t>
            </a:r>
            <a:r>
              <a:rPr lang="en-US" sz="1800" b="0" i="0" dirty="0" err="1">
                <a:solidFill>
                  <a:srgbClr val="444444"/>
                </a:solidFill>
                <a:effectLst/>
              </a:rPr>
              <a:t>Gynecol</a:t>
            </a:r>
            <a:r>
              <a:rPr lang="en-US" sz="1800" b="0" i="0" dirty="0">
                <a:solidFill>
                  <a:srgbClr val="444444"/>
                </a:solidFill>
                <a:effectLst/>
              </a:rPr>
              <a:t> Clin North Am. 2012 Sep;39(3):323-34. </a:t>
            </a:r>
            <a:r>
              <a:rPr lang="en-US" sz="1800" b="0" i="0" dirty="0" err="1">
                <a:solidFill>
                  <a:srgbClr val="444444"/>
                </a:solidFill>
                <a:effectLst/>
              </a:rPr>
              <a:t>doi</a:t>
            </a:r>
            <a:r>
              <a:rPr lang="en-US" sz="1800" b="0" i="0" dirty="0">
                <a:solidFill>
                  <a:srgbClr val="444444"/>
                </a:solidFill>
                <a:effectLst/>
              </a:rPr>
              <a:t>: 10.1016/j.ogc.2012.05.001. </a:t>
            </a:r>
            <a:r>
              <a:rPr lang="en-US" sz="1800" b="0" i="0" dirty="0" err="1">
                <a:solidFill>
                  <a:srgbClr val="444444"/>
                </a:solidFill>
                <a:effectLst/>
              </a:rPr>
              <a:t>Epub</a:t>
            </a:r>
            <a:r>
              <a:rPr lang="en-US" sz="1800" b="0" i="0" dirty="0">
                <a:solidFill>
                  <a:srgbClr val="444444"/>
                </a:solidFill>
                <a:effectLst/>
              </a:rPr>
              <a:t> 2012 Aug 15. PMID: 22963692.</a:t>
            </a:r>
          </a:p>
          <a:p>
            <a:r>
              <a:rPr lang="en-US" sz="1800" b="0" i="0" dirty="0" err="1">
                <a:solidFill>
                  <a:srgbClr val="444444"/>
                </a:solidFill>
                <a:effectLst/>
              </a:rPr>
              <a:t>Pecci</a:t>
            </a:r>
            <a:r>
              <a:rPr lang="en-US" sz="1800" b="0" i="0" dirty="0">
                <a:solidFill>
                  <a:srgbClr val="444444"/>
                </a:solidFill>
                <a:effectLst/>
              </a:rPr>
              <a:t> C, et al. How we built our team: collaborating with partners to strengthen skills in pregnancy, delivery, and newborn care. J Am Board Fam Med. 2012 Jul-Aug;25(4):511-21. </a:t>
            </a:r>
            <a:r>
              <a:rPr lang="en-US" sz="1800" b="0" i="0" dirty="0" err="1">
                <a:solidFill>
                  <a:srgbClr val="444444"/>
                </a:solidFill>
                <a:effectLst/>
              </a:rPr>
              <a:t>doi</a:t>
            </a:r>
            <a:r>
              <a:rPr lang="en-US" sz="1800" b="0" i="0" dirty="0">
                <a:solidFill>
                  <a:srgbClr val="444444"/>
                </a:solidFill>
                <a:effectLst/>
              </a:rPr>
              <a:t>: 10.3122/jabfm.2012.04.110160. PMID: 22773719.</a:t>
            </a:r>
          </a:p>
          <a:p>
            <a:r>
              <a:rPr lang="en-US" sz="1800" b="0" i="0" dirty="0">
                <a:solidFill>
                  <a:srgbClr val="444444"/>
                </a:solidFill>
                <a:effectLst/>
              </a:rPr>
              <a:t>Wu M, et al. Interventions for improving teamwork in </a:t>
            </a:r>
            <a:r>
              <a:rPr lang="en-US" sz="1800" b="0" i="0" dirty="0" err="1">
                <a:solidFill>
                  <a:srgbClr val="444444"/>
                </a:solidFill>
                <a:effectLst/>
              </a:rPr>
              <a:t>intrapartem</a:t>
            </a:r>
            <a:r>
              <a:rPr lang="en-US" sz="1800" b="0" i="0" dirty="0">
                <a:solidFill>
                  <a:srgbClr val="444444"/>
                </a:solidFill>
                <a:effectLst/>
              </a:rPr>
              <a:t> care: a systematic review of </a:t>
            </a:r>
            <a:r>
              <a:rPr lang="en-US" sz="1800" b="0" i="0" dirty="0" err="1">
                <a:solidFill>
                  <a:srgbClr val="444444"/>
                </a:solidFill>
                <a:effectLst/>
              </a:rPr>
              <a:t>randomised</a:t>
            </a:r>
            <a:r>
              <a:rPr lang="en-US" sz="1800" b="0" i="0" dirty="0">
                <a:solidFill>
                  <a:srgbClr val="444444"/>
                </a:solidFill>
                <a:effectLst/>
              </a:rPr>
              <a:t> controlled trials. BMJ Qual </a:t>
            </a:r>
            <a:r>
              <a:rPr lang="en-US" sz="1800" b="0" i="0" dirty="0" err="1">
                <a:solidFill>
                  <a:srgbClr val="444444"/>
                </a:solidFill>
                <a:effectLst/>
              </a:rPr>
              <a:t>Saf</a:t>
            </a:r>
            <a:r>
              <a:rPr lang="en-US" sz="1800" b="0" i="0" dirty="0">
                <a:solidFill>
                  <a:srgbClr val="444444"/>
                </a:solidFill>
                <a:effectLst/>
              </a:rPr>
              <a:t>. 2020 Jan;29(1):77-85. </a:t>
            </a:r>
            <a:r>
              <a:rPr lang="en-US" sz="1800" b="0" i="0" dirty="0" err="1">
                <a:solidFill>
                  <a:srgbClr val="444444"/>
                </a:solidFill>
                <a:effectLst/>
              </a:rPr>
              <a:t>doi</a:t>
            </a:r>
            <a:r>
              <a:rPr lang="en-US" sz="1800" b="0" i="0" dirty="0">
                <a:solidFill>
                  <a:srgbClr val="444444"/>
                </a:solidFill>
                <a:effectLst/>
              </a:rPr>
              <a:t>: 10.1136/bmjqs-2019-009689. </a:t>
            </a:r>
            <a:r>
              <a:rPr lang="en-US" sz="1800" b="0" i="0" dirty="0" err="1">
                <a:solidFill>
                  <a:srgbClr val="444444"/>
                </a:solidFill>
                <a:effectLst/>
              </a:rPr>
              <a:t>Epub</a:t>
            </a:r>
            <a:r>
              <a:rPr lang="en-US" sz="1800" b="0" i="0" dirty="0">
                <a:solidFill>
                  <a:srgbClr val="444444"/>
                </a:solidFill>
                <a:effectLst/>
              </a:rPr>
              <a:t> 2019 Oct 10. PMID: 31601734.</a:t>
            </a:r>
          </a:p>
          <a:p>
            <a:r>
              <a:rPr lang="en-US" sz="1800" b="0" i="0" dirty="0" err="1">
                <a:solidFill>
                  <a:srgbClr val="444444"/>
                </a:solidFill>
                <a:effectLst/>
              </a:rPr>
              <a:t>Fransen</a:t>
            </a:r>
            <a:r>
              <a:rPr lang="en-US" sz="1800" b="0" i="0" dirty="0">
                <a:solidFill>
                  <a:srgbClr val="444444"/>
                </a:solidFill>
                <a:effectLst/>
              </a:rPr>
              <a:t> AF, et al. Multi-professional simulation-based team training in obstetric emergencies for improving patient outcomes and trainees' performance. Cochrane Database Syst Rev. 2020 Dec 16;12(12):CD011545. </a:t>
            </a:r>
            <a:r>
              <a:rPr lang="en-US" sz="1800" b="0" i="0" dirty="0" err="1">
                <a:solidFill>
                  <a:srgbClr val="444444"/>
                </a:solidFill>
                <a:effectLst/>
              </a:rPr>
              <a:t>doi</a:t>
            </a:r>
            <a:r>
              <a:rPr lang="en-US" sz="1800" b="0" i="0" dirty="0">
                <a:solidFill>
                  <a:srgbClr val="444444"/>
                </a:solidFill>
                <a:effectLst/>
              </a:rPr>
              <a:t>: 10.1002/14651858.CD011545.pub2. PMID: 33325570; PMCID: PMC8094450.</a:t>
            </a:r>
          </a:p>
          <a:p>
            <a:r>
              <a:rPr lang="en-US" sz="1800" dirty="0"/>
              <a:t>Etheridge JC, Goldstone RN, Harrington B, </a:t>
            </a:r>
            <a:r>
              <a:rPr lang="en-US" sz="1800" dirty="0" err="1"/>
              <a:t>Calcaterra</a:t>
            </a:r>
            <a:r>
              <a:rPr lang="en-US" sz="1800" dirty="0"/>
              <a:t> MJ, </a:t>
            </a:r>
            <a:r>
              <a:rPr lang="en-US" sz="1800" dirty="0" err="1"/>
              <a:t>Tomczyk</a:t>
            </a:r>
            <a:r>
              <a:rPr lang="en-US" sz="1800" dirty="0"/>
              <a:t> EG, </a:t>
            </a:r>
            <a:r>
              <a:rPr lang="en-US" sz="1800" dirty="0" err="1"/>
              <a:t>Parangi</a:t>
            </a:r>
            <a:r>
              <a:rPr lang="en-US" sz="1800" dirty="0"/>
              <a:t> S, Haas S. Implementation of a New Surgeon Onboarding Program in an Academic-affiliated Community Hospital. Ann Surg. 2023 Dec 1;278(6):e1156-e1158. </a:t>
            </a:r>
            <a:r>
              <a:rPr lang="en-US" sz="1800" dirty="0" err="1"/>
              <a:t>doi</a:t>
            </a:r>
            <a:r>
              <a:rPr lang="en-US" sz="1800" dirty="0"/>
              <a:t>: 10.1097/SLA.0000000000006034. </a:t>
            </a:r>
            <a:r>
              <a:rPr lang="en-US" sz="1800" dirty="0" err="1"/>
              <a:t>Epub</a:t>
            </a:r>
            <a:r>
              <a:rPr lang="en-US" sz="1800" dirty="0"/>
              <a:t> 2023 Jul 24. PMID: 37485995.</a:t>
            </a:r>
          </a:p>
          <a:p>
            <a:endParaRPr lang="en-US" sz="1700" dirty="0">
              <a:latin typeface="+mj-lt"/>
            </a:endParaRPr>
          </a:p>
        </p:txBody>
      </p:sp>
    </p:spTree>
    <p:extLst>
      <p:ext uri="{BB962C8B-B14F-4D97-AF65-F5344CB8AC3E}">
        <p14:creationId xmlns:p14="http://schemas.microsoft.com/office/powerpoint/2010/main" val="312039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953691" y="0"/>
            <a:ext cx="10511472" cy="6858000"/>
          </a:xfrm>
          <a:prstGeom prst="rect">
            <a:avLst/>
          </a:prstGeom>
        </p:spPr>
      </p:pic>
    </p:spTree>
    <p:extLst>
      <p:ext uri="{BB962C8B-B14F-4D97-AF65-F5344CB8AC3E}">
        <p14:creationId xmlns:p14="http://schemas.microsoft.com/office/powerpoint/2010/main" val="88063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12" y="87838"/>
            <a:ext cx="2937915" cy="896328"/>
          </a:xfrm>
        </p:spPr>
        <p:txBody>
          <a:bodyPr/>
          <a:lstStyle/>
          <a:p>
            <a:r>
              <a:rPr lang="en-US" b="1" dirty="0">
                <a:latin typeface="+mn-lt"/>
              </a:rPr>
              <a:t>Background</a:t>
            </a:r>
          </a:p>
        </p:txBody>
      </p:sp>
      <p:sp>
        <p:nvSpPr>
          <p:cNvPr id="3" name="Content Placeholder 2"/>
          <p:cNvSpPr>
            <a:spLocks noGrp="1"/>
          </p:cNvSpPr>
          <p:nvPr>
            <p:ph type="body" idx="1"/>
          </p:nvPr>
        </p:nvSpPr>
        <p:spPr>
          <a:xfrm>
            <a:off x="5601539" y="1882049"/>
            <a:ext cx="6590461" cy="492553"/>
          </a:xfrm>
          <a:solidFill>
            <a:schemeClr val="accent5">
              <a:lumMod val="20000"/>
              <a:lumOff val="80000"/>
            </a:schemeClr>
          </a:solidFill>
        </p:spPr>
        <p:txBody>
          <a:bodyPr>
            <a:normAutofit/>
          </a:bodyPr>
          <a:lstStyle/>
          <a:p>
            <a:r>
              <a:rPr lang="en-US" u="sng" dirty="0"/>
              <a:t>Boston Medical Center (BMC)</a:t>
            </a:r>
          </a:p>
        </p:txBody>
      </p:sp>
      <p:sp>
        <p:nvSpPr>
          <p:cNvPr id="6" name="Text Placeholder 5"/>
          <p:cNvSpPr>
            <a:spLocks noGrp="1"/>
          </p:cNvSpPr>
          <p:nvPr>
            <p:ph type="body" sz="quarter" idx="3"/>
          </p:nvPr>
        </p:nvSpPr>
        <p:spPr>
          <a:xfrm>
            <a:off x="418353" y="4767444"/>
            <a:ext cx="5183188" cy="549397"/>
          </a:xfrm>
        </p:spPr>
        <p:txBody>
          <a:bodyPr>
            <a:normAutofit/>
          </a:bodyPr>
          <a:lstStyle/>
          <a:p>
            <a:r>
              <a:rPr lang="en-US" dirty="0"/>
              <a:t>FM Practices </a:t>
            </a:r>
          </a:p>
        </p:txBody>
      </p:sp>
      <p:sp>
        <p:nvSpPr>
          <p:cNvPr id="7" name="Content Placeholder 6"/>
          <p:cNvSpPr>
            <a:spLocks noGrp="1"/>
          </p:cNvSpPr>
          <p:nvPr>
            <p:ph sz="quarter" idx="4"/>
          </p:nvPr>
        </p:nvSpPr>
        <p:spPr>
          <a:xfrm>
            <a:off x="418353" y="5317443"/>
            <a:ext cx="5183188" cy="1202499"/>
          </a:xfrm>
        </p:spPr>
        <p:txBody>
          <a:bodyPr vert="horz" lIns="91440" tIns="45720" rIns="91440" bIns="45720" rtlCol="0" anchor="t">
            <a:normAutofit/>
          </a:bodyPr>
          <a:lstStyle/>
          <a:p>
            <a:r>
              <a:rPr lang="en-US" sz="2000" dirty="0"/>
              <a:t>9 sites - 6 at FQHCs</a:t>
            </a:r>
          </a:p>
          <a:p>
            <a:r>
              <a:rPr lang="en-US" sz="2000" dirty="0"/>
              <a:t>5 sites with residents (1 FM/psych)</a:t>
            </a:r>
          </a:p>
          <a:p>
            <a:r>
              <a:rPr lang="en-US" sz="2000" dirty="0"/>
              <a:t>Total FM Panel   ~ 85,000</a:t>
            </a:r>
          </a:p>
        </p:txBody>
      </p:sp>
      <p:pic>
        <p:nvPicPr>
          <p:cNvPr id="8" name="Picture 7"/>
          <p:cNvPicPr>
            <a:picLocks noChangeAspect="1"/>
          </p:cNvPicPr>
          <p:nvPr/>
        </p:nvPicPr>
        <p:blipFill>
          <a:blip r:embed="rId3"/>
          <a:stretch>
            <a:fillRect/>
          </a:stretch>
        </p:blipFill>
        <p:spPr>
          <a:xfrm>
            <a:off x="5601539" y="101365"/>
            <a:ext cx="2969393" cy="1728787"/>
          </a:xfrm>
          <a:prstGeom prst="rect">
            <a:avLst/>
          </a:prstGeom>
          <a:ln w="19050">
            <a:solidFill>
              <a:schemeClr val="tx1"/>
            </a:solidFill>
          </a:ln>
        </p:spPr>
      </p:pic>
      <p:pic>
        <p:nvPicPr>
          <p:cNvPr id="9" name="Picture 8"/>
          <p:cNvPicPr>
            <a:picLocks noChangeAspect="1"/>
          </p:cNvPicPr>
          <p:nvPr/>
        </p:nvPicPr>
        <p:blipFill>
          <a:blip r:embed="rId4"/>
          <a:stretch>
            <a:fillRect/>
          </a:stretch>
        </p:blipFill>
        <p:spPr>
          <a:xfrm>
            <a:off x="9049135" y="120029"/>
            <a:ext cx="2991587" cy="1710123"/>
          </a:xfrm>
          <a:prstGeom prst="rect">
            <a:avLst/>
          </a:prstGeom>
          <a:ln w="19050">
            <a:solidFill>
              <a:schemeClr val="tx1"/>
            </a:solidFill>
          </a:ln>
        </p:spPr>
      </p:pic>
      <p:sp>
        <p:nvSpPr>
          <p:cNvPr id="10" name="Text Placeholder 5"/>
          <p:cNvSpPr txBox="1">
            <a:spLocks/>
          </p:cNvSpPr>
          <p:nvPr/>
        </p:nvSpPr>
        <p:spPr>
          <a:xfrm>
            <a:off x="192325" y="907160"/>
            <a:ext cx="5183188" cy="5016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FM Department at BU/BMC- est. 1997</a:t>
            </a:r>
          </a:p>
        </p:txBody>
      </p:sp>
      <p:sp>
        <p:nvSpPr>
          <p:cNvPr id="11" name="Content Placeholder 6"/>
          <p:cNvSpPr txBox="1">
            <a:spLocks/>
          </p:cNvSpPr>
          <p:nvPr/>
        </p:nvSpPr>
        <p:spPr>
          <a:xfrm>
            <a:off x="6172200" y="5766317"/>
            <a:ext cx="5183188" cy="752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Rectangle 3"/>
          <p:cNvSpPr/>
          <p:nvPr/>
        </p:nvSpPr>
        <p:spPr>
          <a:xfrm>
            <a:off x="192324" y="1405106"/>
            <a:ext cx="5192685" cy="1938992"/>
          </a:xfrm>
          <a:prstGeom prst="rect">
            <a:avLst/>
          </a:prstGeom>
        </p:spPr>
        <p:txBody>
          <a:bodyPr wrap="square" lIns="91440" tIns="45720" rIns="91440" bIns="45720" anchor="t">
            <a:spAutoFit/>
          </a:bodyPr>
          <a:lstStyle/>
          <a:p>
            <a:pPr marL="342900" indent="-342900">
              <a:buFont typeface="Arial"/>
              <a:buChar char="•"/>
            </a:pPr>
            <a:r>
              <a:rPr lang="en-US" sz="2000" dirty="0"/>
              <a:t>1998 Residency training program  </a:t>
            </a:r>
            <a:endParaRPr lang="en-US" sz="2000" dirty="0">
              <a:cs typeface="Calibri"/>
            </a:endParaRPr>
          </a:p>
          <a:p>
            <a:pPr marL="800100" lvl="1" indent="-342900">
              <a:buFont typeface="Arial" panose="020B0604020202020204" pitchFamily="34" charset="0"/>
              <a:buChar char="•"/>
            </a:pPr>
            <a:r>
              <a:rPr lang="en-US" sz="2000" dirty="0"/>
              <a:t>36 FM and 10 FM/psych</a:t>
            </a:r>
          </a:p>
          <a:p>
            <a:pPr marL="342900" indent="-342900">
              <a:buFont typeface="Arial" panose="020B0604020202020204" pitchFamily="34" charset="0"/>
              <a:buChar char="•"/>
            </a:pPr>
            <a:r>
              <a:rPr lang="en-US" sz="2000" dirty="0"/>
              <a:t>~ 95 faculty </a:t>
            </a:r>
          </a:p>
          <a:p>
            <a:pPr marL="800100" lvl="1" indent="-342900">
              <a:buFont typeface="Arial" panose="020B0604020202020204" pitchFamily="34" charset="0"/>
              <a:buChar char="•"/>
            </a:pPr>
            <a:r>
              <a:rPr lang="en-US" sz="2000" dirty="0"/>
              <a:t>&gt; 90% provide prenatal care</a:t>
            </a:r>
          </a:p>
          <a:p>
            <a:pPr marL="800100" lvl="1" indent="-342900">
              <a:buFont typeface="Arial" panose="020B0604020202020204" pitchFamily="34" charset="0"/>
              <a:buChar char="•"/>
            </a:pPr>
            <a:r>
              <a:rPr lang="en-US" sz="2000" dirty="0"/>
              <a:t>L&amp;D faculty= 19 (11 surgical)</a:t>
            </a:r>
          </a:p>
          <a:p>
            <a:pPr marL="800100" lvl="1" indent="-342900">
              <a:buFont typeface="Arial" panose="020B0604020202020204" pitchFamily="34" charset="0"/>
              <a:buChar char="•"/>
            </a:pPr>
            <a:r>
              <a:rPr lang="en-US" sz="2000" dirty="0"/>
              <a:t>Postpartum dyad service faculty= 18</a:t>
            </a:r>
          </a:p>
        </p:txBody>
      </p:sp>
      <p:pic>
        <p:nvPicPr>
          <p:cNvPr id="12" name="Picture 11"/>
          <p:cNvPicPr>
            <a:picLocks noChangeAspect="1"/>
          </p:cNvPicPr>
          <p:nvPr/>
        </p:nvPicPr>
        <p:blipFill>
          <a:blip r:embed="rId5"/>
          <a:stretch>
            <a:fillRect/>
          </a:stretch>
        </p:blipFill>
        <p:spPr>
          <a:xfrm>
            <a:off x="1201721" y="3522688"/>
            <a:ext cx="3094881" cy="1244455"/>
          </a:xfrm>
          <a:prstGeom prst="rect">
            <a:avLst/>
          </a:prstGeom>
          <a:ln w="19050">
            <a:solidFill>
              <a:schemeClr val="tx1"/>
            </a:solidFill>
          </a:ln>
        </p:spPr>
      </p:pic>
      <p:sp>
        <p:nvSpPr>
          <p:cNvPr id="13" name="Text Placeholder 5"/>
          <p:cNvSpPr txBox="1">
            <a:spLocks/>
          </p:cNvSpPr>
          <p:nvPr/>
        </p:nvSpPr>
        <p:spPr>
          <a:xfrm>
            <a:off x="5601540" y="5120995"/>
            <a:ext cx="6590460" cy="501652"/>
          </a:xfrm>
          <a:prstGeom prst="rect">
            <a:avLst/>
          </a:prstGeom>
          <a:solidFill>
            <a:schemeClr val="bg1">
              <a:lumMod val="85000"/>
            </a:schemeClr>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u="sng" dirty="0"/>
              <a:t>Boston </a:t>
            </a:r>
            <a:r>
              <a:rPr lang="en-US" u="sng" dirty="0" err="1"/>
              <a:t>HealthNet</a:t>
            </a:r>
            <a:r>
              <a:rPr lang="en-US" u="sng" dirty="0"/>
              <a:t> (1994)</a:t>
            </a:r>
          </a:p>
        </p:txBody>
      </p:sp>
      <p:sp>
        <p:nvSpPr>
          <p:cNvPr id="14" name="TextBox 13"/>
          <p:cNvSpPr txBox="1"/>
          <p:nvPr/>
        </p:nvSpPr>
        <p:spPr>
          <a:xfrm>
            <a:off x="5601540" y="5595455"/>
            <a:ext cx="6590460" cy="1323439"/>
          </a:xfrm>
          <a:prstGeom prst="rect">
            <a:avLst/>
          </a:prstGeom>
          <a:solidFill>
            <a:schemeClr val="bg1">
              <a:lumMod val="85000"/>
            </a:schemeClr>
          </a:solidFill>
        </p:spPr>
        <p:txBody>
          <a:bodyPr wrap="square" lIns="91440" tIns="45720" rIns="91440" bIns="45720" rtlCol="0" anchor="t">
            <a:spAutoFit/>
          </a:bodyPr>
          <a:lstStyle/>
          <a:p>
            <a:pPr marL="342900" indent="-342900">
              <a:buFont typeface="Arial" panose="020B0604020202020204" pitchFamily="34" charset="0"/>
              <a:buChar char="•"/>
            </a:pPr>
            <a:r>
              <a:rPr lang="en-US" sz="2000" dirty="0"/>
              <a:t>A health center-controlled network of 12 CHCs, BU and BMC (patient pop 342,275)</a:t>
            </a:r>
            <a:endParaRPr lang="en-US" dirty="0"/>
          </a:p>
          <a:p>
            <a:pPr marL="342900" indent="-342900">
              <a:buFont typeface="Arial" panose="020B0604020202020204" pitchFamily="34" charset="0"/>
              <a:buChar char="•"/>
            </a:pPr>
            <a:r>
              <a:rPr lang="en-US" sz="2000" b="1" i="1" dirty="0"/>
              <a:t>Goal</a:t>
            </a:r>
            <a:r>
              <a:rPr lang="en-US" sz="2000" dirty="0"/>
              <a:t>:  Improve the health and care of our patients and communities</a:t>
            </a:r>
          </a:p>
        </p:txBody>
      </p:sp>
      <p:sp>
        <p:nvSpPr>
          <p:cNvPr id="18" name="Content Placeholder 4">
            <a:extLst>
              <a:ext uri="{FF2B5EF4-FFF2-40B4-BE49-F238E27FC236}">
                <a16:creationId xmlns:a16="http://schemas.microsoft.com/office/drawing/2014/main" id="{570C4E44-5118-240A-ED87-6C44529FC354}"/>
              </a:ext>
            </a:extLst>
          </p:cNvPr>
          <p:cNvSpPr>
            <a:spLocks noGrp="1"/>
          </p:cNvSpPr>
          <p:nvPr/>
        </p:nvSpPr>
        <p:spPr>
          <a:xfrm>
            <a:off x="5601540" y="2316486"/>
            <a:ext cx="6590460" cy="2804509"/>
          </a:xfrm>
          <a:prstGeom prst="rect">
            <a:avLst/>
          </a:prstGeom>
          <a:solidFill>
            <a:schemeClr val="accent5">
              <a:lumMod val="20000"/>
              <a:lumOff val="80000"/>
            </a:scheme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defTabSz="914377">
              <a:spcBef>
                <a:spcPts val="1000"/>
              </a:spcBef>
            </a:pPr>
            <a:r>
              <a:rPr lang="en-US" sz="2200" dirty="0"/>
              <a:t>Private, non-profit, formed in 1996 by a merger of Boston City Hospital (1864) and Boston University Hospital (1855)</a:t>
            </a:r>
          </a:p>
          <a:p>
            <a:pPr marL="342900" lvl="2" indent="-342900" defTabSz="914377">
              <a:spcBef>
                <a:spcPts val="1000"/>
              </a:spcBef>
            </a:pPr>
            <a:r>
              <a:rPr lang="en-US" sz="2200" dirty="0"/>
              <a:t>Mission “</a:t>
            </a:r>
            <a:r>
              <a:rPr lang="en-US" sz="2200" b="1" i="1" dirty="0">
                <a:solidFill>
                  <a:schemeClr val="accent5"/>
                </a:solidFill>
              </a:rPr>
              <a:t>Exceptional care without exception</a:t>
            </a:r>
            <a:r>
              <a:rPr lang="en-US" sz="2200" dirty="0"/>
              <a:t>”.  </a:t>
            </a:r>
            <a:endParaRPr lang="en-US" dirty="0">
              <a:cs typeface="Calibri"/>
            </a:endParaRPr>
          </a:p>
          <a:p>
            <a:pPr marL="342900" lvl="2" indent="-342900" defTabSz="914377">
              <a:spcBef>
                <a:spcPts val="1000"/>
              </a:spcBef>
            </a:pPr>
            <a:r>
              <a:rPr lang="en-US" dirty="0"/>
              <a:t>New England’s largest safety net hospital where</a:t>
            </a:r>
            <a:r>
              <a:rPr lang="en-US" sz="2200" dirty="0"/>
              <a:t> </a:t>
            </a:r>
          </a:p>
          <a:p>
            <a:pPr marL="800100" lvl="3" indent="-342900" defTabSz="914377">
              <a:spcBef>
                <a:spcPts val="1000"/>
              </a:spcBef>
            </a:pPr>
            <a:r>
              <a:rPr lang="en-US" sz="2000" dirty="0"/>
              <a:t>70% people of color</a:t>
            </a:r>
          </a:p>
          <a:p>
            <a:pPr marL="800100" lvl="3" indent="-342900" defTabSz="914377">
              <a:spcBef>
                <a:spcPts val="1000"/>
              </a:spcBef>
            </a:pPr>
            <a:r>
              <a:rPr lang="en-US" sz="2000" dirty="0"/>
              <a:t>50% live at or below the federal poverty level</a:t>
            </a:r>
          </a:p>
          <a:p>
            <a:pPr marL="800100" lvl="3" indent="-342900" defTabSz="914377">
              <a:spcBef>
                <a:spcPts val="1000"/>
              </a:spcBef>
            </a:pPr>
            <a:r>
              <a:rPr lang="en-US" sz="2000" dirty="0"/>
              <a:t>30% primary language not English, </a:t>
            </a:r>
          </a:p>
          <a:p>
            <a:pPr marL="800100" lvl="3" indent="-342900" defTabSz="914377">
              <a:spcBef>
                <a:spcPts val="1000"/>
              </a:spcBef>
            </a:pPr>
            <a:r>
              <a:rPr lang="en-US" sz="2000" dirty="0"/>
              <a:t>50% of our Health Plan members have a mental health or substance use disorder</a:t>
            </a:r>
            <a:r>
              <a:rPr lang="en-US" sz="1400" dirty="0">
                <a:latin typeface="Arial Regular"/>
              </a:rPr>
              <a:t>.</a:t>
            </a:r>
            <a:endParaRPr lang="en-US" sz="2000" dirty="0">
              <a:latin typeface="Arial Regular"/>
            </a:endParaRPr>
          </a:p>
        </p:txBody>
      </p:sp>
    </p:spTree>
    <p:extLst>
      <p:ext uri="{BB962C8B-B14F-4D97-AF65-F5344CB8AC3E}">
        <p14:creationId xmlns:p14="http://schemas.microsoft.com/office/powerpoint/2010/main" val="381260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118572"/>
            <a:ext cx="10515600" cy="852272"/>
          </a:xfrm>
        </p:spPr>
        <p:txBody>
          <a:bodyPr>
            <a:normAutofit fontScale="90000"/>
          </a:bodyPr>
          <a:lstStyle/>
          <a:p>
            <a:r>
              <a:rPr lang="en-US" b="1" dirty="0">
                <a:latin typeface="+mn-lt"/>
              </a:rPr>
              <a:t>Birth</a:t>
            </a:r>
            <a:r>
              <a:rPr lang="en-US" b="1" baseline="0" dirty="0">
                <a:latin typeface="+mn-lt"/>
              </a:rPr>
              <a:t> of the </a:t>
            </a:r>
            <a:r>
              <a:rPr lang="en-US" b="1" dirty="0">
                <a:latin typeface="+mn-lt"/>
              </a:rPr>
              <a:t>L&amp;D Collaborative Model  (est. 2005)</a:t>
            </a:r>
          </a:p>
        </p:txBody>
      </p:sp>
      <p:sp>
        <p:nvSpPr>
          <p:cNvPr id="3" name="Content Placeholder 2"/>
          <p:cNvSpPr>
            <a:spLocks noGrp="1"/>
          </p:cNvSpPr>
          <p:nvPr>
            <p:ph idx="1"/>
          </p:nvPr>
        </p:nvSpPr>
        <p:spPr>
          <a:xfrm>
            <a:off x="304801" y="1171574"/>
            <a:ext cx="5437238" cy="5686425"/>
          </a:xfrm>
        </p:spPr>
        <p:txBody>
          <a:bodyPr vert="horz" lIns="91440" tIns="45720" rIns="91440" bIns="45720" rtlCol="0" anchor="t">
            <a:normAutofit/>
          </a:bodyPr>
          <a:lstStyle/>
          <a:p>
            <a:pPr marL="0" indent="0">
              <a:spcBef>
                <a:spcPts val="480"/>
              </a:spcBef>
              <a:buClr>
                <a:schemeClr val="accent3"/>
              </a:buClr>
              <a:buSzPts val="2400"/>
              <a:buNone/>
            </a:pPr>
            <a:r>
              <a:rPr lang="en-US" sz="2200" b="1" dirty="0">
                <a:sym typeface="Century Gothic"/>
              </a:rPr>
              <a:t>What were the challenges?</a:t>
            </a:r>
            <a:endParaRPr lang="en-US" sz="2200" dirty="0"/>
          </a:p>
          <a:p>
            <a:pPr marL="287020" indent="-457200">
              <a:buFont typeface="+mj-lt"/>
              <a:buAutoNum type="arabicPeriod"/>
            </a:pPr>
            <a:r>
              <a:rPr lang="en-US" sz="2200" dirty="0"/>
              <a:t>Influx of new OB volume</a:t>
            </a:r>
          </a:p>
          <a:p>
            <a:pPr marL="287020" indent="-457200">
              <a:buAutoNum type="arabicPeriod"/>
            </a:pPr>
            <a:r>
              <a:rPr lang="en-US" sz="2200" dirty="0"/>
              <a:t>Concerns due to professional “silos” </a:t>
            </a:r>
            <a:endParaRPr lang="en-US" sz="2200" dirty="0">
              <a:cs typeface="Calibri"/>
            </a:endParaRPr>
          </a:p>
          <a:p>
            <a:pPr marL="744220" lvl="1" indent="-457200">
              <a:buFont typeface="Wingdings" panose="05000000000000000000" pitchFamily="2" charset="2"/>
              <a:buChar char="§"/>
            </a:pPr>
            <a:r>
              <a:rPr lang="en-US" sz="2200" dirty="0"/>
              <a:t>OB: perceived lack of communication</a:t>
            </a:r>
            <a:endParaRPr lang="en-US" sz="2200" dirty="0">
              <a:cs typeface="Calibri" panose="020F0502020204030204"/>
            </a:endParaRPr>
          </a:p>
          <a:p>
            <a:pPr marL="744220" lvl="1" indent="-457200">
              <a:buFont typeface="Wingdings" panose="05000000000000000000" pitchFamily="2" charset="2"/>
              <a:buChar char="§"/>
            </a:pPr>
            <a:r>
              <a:rPr lang="en-US" sz="2200" dirty="0"/>
              <a:t>Midwifery: perceived disrespect and conflict</a:t>
            </a:r>
            <a:endParaRPr lang="en-US" sz="2200" dirty="0">
              <a:cs typeface="Calibri" panose="020F0502020204030204"/>
            </a:endParaRPr>
          </a:p>
          <a:p>
            <a:pPr marL="744220" lvl="1" indent="-457200">
              <a:buFont typeface="Wingdings" panose="05000000000000000000" pitchFamily="2" charset="2"/>
              <a:buChar char="§"/>
            </a:pPr>
            <a:r>
              <a:rPr lang="en-US" sz="2200" dirty="0"/>
              <a:t>FM: insufficient volume of deliveries/procedures to maintain skills</a:t>
            </a:r>
            <a:endParaRPr lang="en-US" sz="2200" dirty="0">
              <a:cs typeface="Calibri" panose="020F0502020204030204"/>
            </a:endParaRPr>
          </a:p>
          <a:p>
            <a:pPr marL="287020" indent="-457200">
              <a:buFont typeface="+mj-lt"/>
              <a:buAutoNum type="arabicPeriod"/>
            </a:pPr>
            <a:r>
              <a:rPr lang="en-US" sz="2200" dirty="0"/>
              <a:t>Ineffective communication structures and lack of transparency</a:t>
            </a:r>
            <a:endParaRPr lang="en-US" sz="2200" dirty="0">
              <a:cs typeface="Calibri" panose="020F0502020204030204"/>
            </a:endParaRPr>
          </a:p>
          <a:p>
            <a:pPr marL="287020" indent="-457200">
              <a:buFont typeface="+mj-lt"/>
              <a:buAutoNum type="arabicPeriod"/>
            </a:pPr>
            <a:r>
              <a:rPr lang="en-US" sz="2200" dirty="0"/>
              <a:t>Lack of risk stratification:</a:t>
            </a:r>
            <a:endParaRPr lang="en-US" sz="2200" dirty="0">
              <a:cs typeface="Calibri" panose="020F0502020204030204"/>
            </a:endParaRPr>
          </a:p>
          <a:p>
            <a:pPr marL="744220" lvl="1" indent="-457200">
              <a:buFont typeface="Wingdings" panose="05000000000000000000" pitchFamily="2" charset="2"/>
              <a:buChar char="§"/>
            </a:pPr>
            <a:r>
              <a:rPr lang="en-US" sz="2200" dirty="0"/>
              <a:t>Low-risk pregnancies cared for by surgical specialists</a:t>
            </a:r>
            <a:endParaRPr lang="en-US" sz="2200" dirty="0">
              <a:cs typeface="Calibri" panose="020F0502020204030204"/>
            </a:endParaRPr>
          </a:p>
          <a:p>
            <a:pPr marL="744220" lvl="1" indent="-457200">
              <a:buFont typeface="Wingdings" panose="05000000000000000000" pitchFamily="2" charset="2"/>
              <a:buChar char="§"/>
            </a:pPr>
            <a:r>
              <a:rPr lang="en-US" sz="2200" dirty="0"/>
              <a:t>High-risk pregnancy care not always transferred</a:t>
            </a:r>
            <a:endParaRPr lang="en-US" sz="2200" dirty="0">
              <a:cs typeface="Calibri" panose="020F0502020204030204"/>
            </a:endParaRPr>
          </a:p>
        </p:txBody>
      </p:sp>
      <p:sp>
        <p:nvSpPr>
          <p:cNvPr id="4" name="Content Placeholder 5">
            <a:extLst>
              <a:ext uri="{FF2B5EF4-FFF2-40B4-BE49-F238E27FC236}">
                <a16:creationId xmlns:a16="http://schemas.microsoft.com/office/drawing/2014/main" id="{60C097DD-A59A-4BA9-8DDD-5049497AF3A1}"/>
              </a:ext>
            </a:extLst>
          </p:cNvPr>
          <p:cNvSpPr txBox="1">
            <a:spLocks/>
          </p:cNvSpPr>
          <p:nvPr/>
        </p:nvSpPr>
        <p:spPr>
          <a:xfrm>
            <a:off x="6272982" y="1057275"/>
            <a:ext cx="5919018" cy="5800724"/>
          </a:xfrm>
          <a:prstGeom prst="rect">
            <a:avLst/>
          </a:prstGeom>
          <a:solidFill>
            <a:schemeClr val="accent1">
              <a:lumMod val="20000"/>
              <a:lumOff val="8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i="1" dirty="0"/>
              <a:t>Principles of Collaborative L&amp;D Team</a:t>
            </a:r>
          </a:p>
          <a:p>
            <a:pPr marL="0" indent="0" algn="ctr">
              <a:buFont typeface="Arial" panose="020B0604020202020204" pitchFamily="34" charset="0"/>
              <a:buNone/>
            </a:pPr>
            <a:endParaRPr lang="en-US" sz="2100" b="1" i="1" dirty="0"/>
          </a:p>
          <a:p>
            <a:pPr marL="342900" indent="-342900">
              <a:buFont typeface="+mj-lt"/>
              <a:buAutoNum type="arabicPeriod"/>
            </a:pPr>
            <a:r>
              <a:rPr lang="en-US" sz="4000" b="1" dirty="0"/>
              <a:t>Team-focused: </a:t>
            </a:r>
            <a:r>
              <a:rPr lang="en-US" sz="4000" dirty="0"/>
              <a:t>teams, not individuals</a:t>
            </a:r>
          </a:p>
          <a:p>
            <a:pPr marL="342900" indent="-342900">
              <a:buFont typeface="+mj-lt"/>
              <a:buAutoNum type="arabicPeriod"/>
            </a:pPr>
            <a:r>
              <a:rPr lang="en-US" sz="4000" b="1" dirty="0"/>
              <a:t>Clarity of Responsibility</a:t>
            </a:r>
            <a:r>
              <a:rPr lang="en-US" sz="4000" dirty="0"/>
              <a:t>: clear attending responsible</a:t>
            </a:r>
          </a:p>
          <a:p>
            <a:pPr marL="342900" indent="-342900">
              <a:buFont typeface="+mj-lt"/>
              <a:buAutoNum type="arabicPeriod"/>
            </a:pPr>
            <a:r>
              <a:rPr lang="en-US" sz="4000" b="1" dirty="0"/>
              <a:t>Citizenship</a:t>
            </a:r>
            <a:r>
              <a:rPr lang="en-US" sz="4000" dirty="0"/>
              <a:t>: interactions respectful, focus is on patient</a:t>
            </a:r>
          </a:p>
          <a:p>
            <a:pPr marL="342900" indent="-342900">
              <a:buFont typeface="+mj-lt"/>
              <a:buAutoNum type="arabicPeriod"/>
            </a:pPr>
            <a:r>
              <a:rPr lang="en-US" sz="4000" b="1" dirty="0"/>
              <a:t>Acceptable case load</a:t>
            </a:r>
            <a:r>
              <a:rPr lang="en-US" sz="4000" dirty="0"/>
              <a:t>: no provider overload</a:t>
            </a:r>
          </a:p>
          <a:p>
            <a:pPr marL="342900" indent="-342900">
              <a:buFont typeface="+mj-lt"/>
              <a:buAutoNum type="arabicPeriod"/>
            </a:pPr>
            <a:r>
              <a:rPr lang="en-US" sz="4000" b="1" dirty="0"/>
              <a:t>Maximizing continuity of care:</a:t>
            </a:r>
            <a:r>
              <a:rPr lang="en-US" sz="4000" dirty="0"/>
              <a:t> provider and caregiver team</a:t>
            </a:r>
          </a:p>
          <a:p>
            <a:pPr marL="342900" indent="-342900">
              <a:buFont typeface="+mj-lt"/>
              <a:buAutoNum type="arabicPeriod"/>
            </a:pPr>
            <a:r>
              <a:rPr lang="en-US" sz="4000" b="1" dirty="0"/>
              <a:t>Frequent communication</a:t>
            </a:r>
            <a:r>
              <a:rPr lang="en-US" sz="4000" dirty="0"/>
              <a:t>: all providers and nurses</a:t>
            </a:r>
          </a:p>
          <a:p>
            <a:pPr marL="342900" indent="-342900">
              <a:buFont typeface="+mj-lt"/>
              <a:buAutoNum type="arabicPeriod"/>
            </a:pPr>
            <a:r>
              <a:rPr lang="en-US" sz="4000" b="1" dirty="0"/>
              <a:t>Good Documentation</a:t>
            </a:r>
            <a:r>
              <a:rPr lang="en-US" sz="4000" dirty="0"/>
              <a:t>: clear and consistent</a:t>
            </a:r>
          </a:p>
          <a:p>
            <a:pPr marL="342900" indent="-342900">
              <a:buFont typeface="+mj-lt"/>
              <a:buAutoNum type="arabicPeriod"/>
            </a:pPr>
            <a:r>
              <a:rPr lang="en-US" sz="4000" b="1" dirty="0"/>
              <a:t>High Efficiency</a:t>
            </a:r>
            <a:r>
              <a:rPr lang="en-US" sz="4000" dirty="0"/>
              <a:t>: work to the top of your license</a:t>
            </a:r>
          </a:p>
          <a:p>
            <a:pPr marL="342900" indent="-342900">
              <a:buFont typeface="+mj-lt"/>
              <a:buAutoNum type="arabicPeriod"/>
            </a:pPr>
            <a:r>
              <a:rPr lang="en-US" sz="4000" b="1" dirty="0"/>
              <a:t>Evidence-Based Care</a:t>
            </a:r>
            <a:r>
              <a:rPr lang="en-US" sz="4000" dirty="0"/>
              <a:t>: standardized current best practices</a:t>
            </a:r>
          </a:p>
          <a:p>
            <a:pPr marL="342900" indent="-342900">
              <a:buFont typeface="+mj-lt"/>
              <a:buAutoNum type="arabicPeriod"/>
            </a:pPr>
            <a:r>
              <a:rPr lang="en-US" sz="4000" b="1" dirty="0"/>
              <a:t>Excellence in Education</a:t>
            </a:r>
            <a:r>
              <a:rPr lang="en-US" sz="4000" dirty="0"/>
              <a:t>: all service lines teach all learners (mixed resident team- FM/OB/ED)</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22986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l="11646" r="7974"/>
          <a:stretch/>
        </p:blipFill>
        <p:spPr>
          <a:xfrm>
            <a:off x="3893574" y="970655"/>
            <a:ext cx="8100589" cy="5668842"/>
          </a:xfrm>
          <a:prstGeom prst="rect">
            <a:avLst/>
          </a:prstGeom>
        </p:spPr>
      </p:pic>
      <p:sp>
        <p:nvSpPr>
          <p:cNvPr id="2" name="Title 1"/>
          <p:cNvSpPr>
            <a:spLocks noGrp="1"/>
          </p:cNvSpPr>
          <p:nvPr>
            <p:ph type="title"/>
          </p:nvPr>
        </p:nvSpPr>
        <p:spPr>
          <a:xfrm>
            <a:off x="566738" y="250825"/>
            <a:ext cx="10515600" cy="906463"/>
          </a:xfrm>
        </p:spPr>
        <p:txBody>
          <a:bodyPr/>
          <a:lstStyle/>
          <a:p>
            <a:pPr algn="ctr"/>
            <a:r>
              <a:rPr lang="en-US" b="1" dirty="0">
                <a:latin typeface="+mn-lt"/>
              </a:rPr>
              <a:t>The L&amp;D Collaborative Model </a:t>
            </a:r>
          </a:p>
        </p:txBody>
      </p:sp>
      <p:sp>
        <p:nvSpPr>
          <p:cNvPr id="5" name="TextBox 4"/>
          <p:cNvSpPr txBox="1"/>
          <p:nvPr/>
        </p:nvSpPr>
        <p:spPr>
          <a:xfrm>
            <a:off x="201149" y="1238076"/>
            <a:ext cx="4262696" cy="5416868"/>
          </a:xfrm>
          <a:prstGeom prst="rect">
            <a:avLst/>
          </a:prstGeom>
          <a:noFill/>
        </p:spPr>
        <p:txBody>
          <a:bodyPr wrap="square" lIns="91440" tIns="45720" rIns="91440" bIns="45720" rtlCol="0" anchor="t">
            <a:spAutoFit/>
          </a:bodyPr>
          <a:lstStyle/>
          <a:p>
            <a:r>
              <a:rPr lang="en-US" sz="2400" u="sng" dirty="0"/>
              <a:t>Labor and Delivery staffing</a:t>
            </a:r>
          </a:p>
          <a:p>
            <a:pPr marL="800100" lvl="1" indent="-342900">
              <a:buFont typeface="Arial" panose="020B0604020202020204" pitchFamily="34" charset="0"/>
              <a:buChar char="•"/>
            </a:pPr>
            <a:r>
              <a:rPr lang="en-US" sz="2000" dirty="0"/>
              <a:t>3 L&amp;D </a:t>
            </a:r>
            <a:r>
              <a:rPr lang="en-US" sz="2000" dirty="0" err="1"/>
              <a:t>attendings</a:t>
            </a:r>
            <a:r>
              <a:rPr lang="en-US" sz="2000" dirty="0"/>
              <a:t> (FM, OBGYN, Certified Nurse Midwife) in-house 24/365</a:t>
            </a:r>
            <a:endParaRPr lang="en-US" sz="2000" dirty="0">
              <a:cs typeface="Calibri"/>
            </a:endParaRPr>
          </a:p>
          <a:p>
            <a:pPr marL="800100" lvl="1" indent="-342900">
              <a:buFont typeface="Arial" panose="020B0604020202020204" pitchFamily="34" charset="0"/>
              <a:buChar char="•"/>
            </a:pPr>
            <a:r>
              <a:rPr lang="en-US" sz="2000" dirty="0"/>
              <a:t>Interdisciplinary resident team = FM, OBGYN, ED</a:t>
            </a:r>
            <a:endParaRPr lang="en-US" sz="2000" dirty="0">
              <a:cs typeface="Calibri" panose="020F0502020204030204"/>
            </a:endParaRPr>
          </a:p>
          <a:p>
            <a:pPr marL="800100" lvl="1" indent="-342900">
              <a:buFont typeface="Arial" panose="020B0604020202020204" pitchFamily="34" charset="0"/>
              <a:buChar char="•"/>
            </a:pPr>
            <a:r>
              <a:rPr lang="en-US" sz="2000" dirty="0"/>
              <a:t>9 labor rooms, 5 triage rooms, 2 ORs</a:t>
            </a:r>
          </a:p>
          <a:p>
            <a:pPr lvl="1"/>
            <a:endParaRPr lang="en-US" sz="2000" dirty="0"/>
          </a:p>
          <a:p>
            <a:r>
              <a:rPr lang="en-US" sz="2400" u="sng" dirty="0"/>
              <a:t>Key elements of the model</a:t>
            </a:r>
          </a:p>
          <a:p>
            <a:pPr marL="800100" lvl="1" indent="-342900">
              <a:buFont typeface="Arial" panose="020B0604020202020204" pitchFamily="34" charset="0"/>
              <a:buChar char="•"/>
            </a:pPr>
            <a:r>
              <a:rPr lang="en-US" sz="2000" dirty="0"/>
              <a:t>Interdisciplinary: </a:t>
            </a:r>
          </a:p>
          <a:p>
            <a:pPr marL="1257300" lvl="2" indent="-342900">
              <a:buFont typeface="Wingdings" panose="05000000000000000000" pitchFamily="2" charset="2"/>
              <a:buChar char="Ø"/>
            </a:pPr>
            <a:r>
              <a:rPr lang="en-US" sz="2000" dirty="0"/>
              <a:t>Teams Training </a:t>
            </a:r>
            <a:endParaRPr lang="en-US" dirty="0"/>
          </a:p>
          <a:p>
            <a:pPr marL="1257300" lvl="2" indent="-342900">
              <a:buFont typeface="Wingdings" panose="05000000000000000000" pitchFamily="2" charset="2"/>
              <a:buChar char="Ø"/>
            </a:pPr>
            <a:r>
              <a:rPr lang="en-US" sz="2000" dirty="0"/>
              <a:t>Huddles</a:t>
            </a:r>
            <a:endParaRPr lang="en-US" sz="2000" dirty="0">
              <a:cs typeface="Calibri"/>
            </a:endParaRPr>
          </a:p>
          <a:p>
            <a:pPr marL="1257300" lvl="2" indent="-342900">
              <a:buFont typeface="Wingdings" panose="05000000000000000000" pitchFamily="2" charset="2"/>
              <a:buChar char="Ø"/>
            </a:pPr>
            <a:r>
              <a:rPr lang="en-US" sz="2000" dirty="0">
                <a:ea typeface="Calibri"/>
                <a:cs typeface="Calibri"/>
              </a:rPr>
              <a:t>Safety Rounds</a:t>
            </a:r>
            <a:endParaRPr lang="en-US" dirty="0"/>
          </a:p>
          <a:p>
            <a:pPr marL="800100" lvl="1" indent="-342900">
              <a:buFont typeface="Arial" panose="020B0604020202020204" pitchFamily="34" charset="0"/>
              <a:buChar char="•"/>
            </a:pPr>
            <a:r>
              <a:rPr lang="en-US" sz="2000" dirty="0"/>
              <a:t>Culture of curiosity/inquiry</a:t>
            </a:r>
          </a:p>
          <a:p>
            <a:pPr marL="800100" lvl="1" indent="-342900">
              <a:buFont typeface="Arial" panose="020B0604020202020204" pitchFamily="34" charset="0"/>
              <a:buChar char="•"/>
            </a:pPr>
            <a:r>
              <a:rPr lang="en-US" sz="2000" b="1" dirty="0"/>
              <a:t>Merged billing</a:t>
            </a:r>
          </a:p>
          <a:p>
            <a:endParaRPr lang="en-US" dirty="0"/>
          </a:p>
        </p:txBody>
      </p:sp>
    </p:spTree>
    <p:extLst>
      <p:ext uri="{BB962C8B-B14F-4D97-AF65-F5344CB8AC3E}">
        <p14:creationId xmlns:p14="http://schemas.microsoft.com/office/powerpoint/2010/main" val="395784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45" y="295852"/>
            <a:ext cx="10515600" cy="743239"/>
          </a:xfrm>
        </p:spPr>
        <p:txBody>
          <a:bodyPr/>
          <a:lstStyle/>
          <a:p>
            <a:pPr algn="ctr"/>
            <a:r>
              <a:rPr lang="en-US" b="1" dirty="0">
                <a:latin typeface="+mn-lt"/>
              </a:rPr>
              <a:t>Collaborative Evolution</a:t>
            </a:r>
            <a:r>
              <a:rPr lang="en-US" b="1" baseline="0" dirty="0">
                <a:latin typeface="+mn-lt"/>
              </a:rPr>
              <a:t> - Accomplishments</a:t>
            </a:r>
            <a:endParaRPr lang="en-US" b="1" dirty="0">
              <a:latin typeface="+mn-lt"/>
            </a:endParaRPr>
          </a:p>
        </p:txBody>
      </p:sp>
      <p:sp>
        <p:nvSpPr>
          <p:cNvPr id="3" name="Content Placeholder 2"/>
          <p:cNvSpPr>
            <a:spLocks noGrp="1"/>
          </p:cNvSpPr>
          <p:nvPr>
            <p:ph idx="1"/>
          </p:nvPr>
        </p:nvSpPr>
        <p:spPr>
          <a:xfrm>
            <a:off x="173181" y="1308562"/>
            <a:ext cx="5604164" cy="4472804"/>
          </a:xfrm>
        </p:spPr>
        <p:txBody>
          <a:bodyPr vert="horz" lIns="91440" tIns="45720" rIns="91440" bIns="45720" rtlCol="0" anchor="t">
            <a:normAutofit/>
          </a:bodyPr>
          <a:lstStyle/>
          <a:p>
            <a:r>
              <a:rPr lang="en-US" sz="2400" dirty="0"/>
              <a:t>Collaborative practice – principles (2005)</a:t>
            </a:r>
          </a:p>
          <a:p>
            <a:r>
              <a:rPr lang="en-US" sz="2400" dirty="0"/>
              <a:t>Teams Training (2006)</a:t>
            </a:r>
          </a:p>
          <a:p>
            <a:r>
              <a:rPr lang="en-US" sz="2400" dirty="0"/>
              <a:t>Simulations </a:t>
            </a:r>
          </a:p>
          <a:p>
            <a:r>
              <a:rPr lang="en-US" sz="2400" dirty="0"/>
              <a:t>Safety team (reviews safety events and gives updates)</a:t>
            </a:r>
          </a:p>
          <a:p>
            <a:r>
              <a:rPr lang="en-US" sz="2400" dirty="0"/>
              <a:t>Care bundles – safety best practices</a:t>
            </a:r>
          </a:p>
          <a:p>
            <a:r>
              <a:rPr lang="en-US" sz="2400" dirty="0"/>
              <a:t>Data driven initiatives (PDSA – variances addressed &amp; update standards)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40176439"/>
              </p:ext>
            </p:extLst>
          </p:nvPr>
        </p:nvGraphicFramePr>
        <p:xfrm>
          <a:off x="5777345" y="1308562"/>
          <a:ext cx="6120282" cy="4472804"/>
        </p:xfrm>
        <a:graphic>
          <a:graphicData uri="http://schemas.openxmlformats.org/drawingml/2006/table">
            <a:tbl>
              <a:tblPr firstRow="1" bandRow="1">
                <a:tableStyleId>{5C22544A-7EE6-4342-B048-85BDC9FD1C3A}</a:tableStyleId>
              </a:tblPr>
              <a:tblGrid>
                <a:gridCol w="3081943">
                  <a:extLst>
                    <a:ext uri="{9D8B030D-6E8A-4147-A177-3AD203B41FA5}">
                      <a16:colId xmlns:a16="http://schemas.microsoft.com/office/drawing/2014/main" val="2498040060"/>
                    </a:ext>
                  </a:extLst>
                </a:gridCol>
                <a:gridCol w="1372973">
                  <a:extLst>
                    <a:ext uri="{9D8B030D-6E8A-4147-A177-3AD203B41FA5}">
                      <a16:colId xmlns:a16="http://schemas.microsoft.com/office/drawing/2014/main" val="3278980666"/>
                    </a:ext>
                  </a:extLst>
                </a:gridCol>
                <a:gridCol w="1665366">
                  <a:extLst>
                    <a:ext uri="{9D8B030D-6E8A-4147-A177-3AD203B41FA5}">
                      <a16:colId xmlns:a16="http://schemas.microsoft.com/office/drawing/2014/main" val="1235569424"/>
                    </a:ext>
                  </a:extLst>
                </a:gridCol>
              </a:tblGrid>
              <a:tr h="638972">
                <a:tc>
                  <a:txBody>
                    <a:bodyPr/>
                    <a:lstStyle/>
                    <a:p>
                      <a:pPr algn="r"/>
                      <a:r>
                        <a:rPr lang="en-US" sz="2400" dirty="0">
                          <a:solidFill>
                            <a:schemeClr val="tx1"/>
                          </a:solidFill>
                        </a:rPr>
                        <a:t>AY24 Deliveries</a:t>
                      </a:r>
                    </a:p>
                  </a:txBody>
                  <a:tcPr>
                    <a:solidFill>
                      <a:schemeClr val="accent6">
                        <a:lumMod val="20000"/>
                        <a:lumOff val="80000"/>
                      </a:schemeClr>
                    </a:solidFill>
                  </a:tcPr>
                </a:tc>
                <a:tc>
                  <a:txBody>
                    <a:bodyPr/>
                    <a:lstStyle/>
                    <a:p>
                      <a:pPr algn="ctr"/>
                      <a:r>
                        <a:rPr lang="en-US" sz="2400" dirty="0">
                          <a:solidFill>
                            <a:schemeClr val="tx1"/>
                          </a:solidFill>
                        </a:rPr>
                        <a:t>Totals</a:t>
                      </a:r>
                    </a:p>
                  </a:txBody>
                  <a:tcPr>
                    <a:solidFill>
                      <a:schemeClr val="accent6">
                        <a:lumMod val="20000"/>
                        <a:lumOff val="80000"/>
                      </a:schemeClr>
                    </a:solidFill>
                  </a:tcPr>
                </a:tc>
                <a:tc>
                  <a:txBody>
                    <a:bodyPr/>
                    <a:lstStyle/>
                    <a:p>
                      <a:pPr algn="ctr"/>
                      <a:r>
                        <a:rPr lang="en-US" sz="2400" dirty="0">
                          <a:solidFill>
                            <a:schemeClr val="tx1"/>
                          </a:solidFill>
                        </a:rPr>
                        <a:t>% of Total</a:t>
                      </a:r>
                    </a:p>
                  </a:txBody>
                  <a:tcPr>
                    <a:solidFill>
                      <a:schemeClr val="accent6">
                        <a:lumMod val="20000"/>
                        <a:lumOff val="80000"/>
                      </a:schemeClr>
                    </a:solidFill>
                  </a:tcPr>
                </a:tc>
                <a:extLst>
                  <a:ext uri="{0D108BD9-81ED-4DB2-BD59-A6C34878D82A}">
                    <a16:rowId xmlns:a16="http://schemas.microsoft.com/office/drawing/2014/main" val="3359299929"/>
                  </a:ext>
                </a:extLst>
              </a:tr>
              <a:tr h="638972">
                <a:tc>
                  <a:txBody>
                    <a:bodyPr/>
                    <a:lstStyle/>
                    <a:p>
                      <a:pPr marL="0" marR="0" algn="r">
                        <a:spcBef>
                          <a:spcPts val="0"/>
                        </a:spcBef>
                        <a:spcAft>
                          <a:spcPts val="0"/>
                        </a:spcAft>
                      </a:pPr>
                      <a:r>
                        <a:rPr lang="en-US" sz="2400" dirty="0">
                          <a:solidFill>
                            <a:schemeClr val="tx1"/>
                          </a:solidFill>
                          <a:effectLst/>
                          <a:latin typeface="+mn-lt"/>
                          <a:ea typeface="Calibri" panose="020F0502020204030204" pitchFamily="34" charset="0"/>
                        </a:rPr>
                        <a:t>Total deliveries</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2963</a:t>
                      </a:r>
                    </a:p>
                  </a:txBody>
                  <a:tcPr marL="9525" marR="9525" marT="9525" marB="0" anchor="b">
                    <a:solidFill>
                      <a:schemeClr val="accent6">
                        <a:lumMod val="20000"/>
                        <a:lumOff val="80000"/>
                      </a:schemeClr>
                    </a:solidFill>
                  </a:tcPr>
                </a:tc>
                <a:tc>
                  <a:txBody>
                    <a:bodyPr/>
                    <a:lstStyle/>
                    <a:p>
                      <a:pPr algn="ctr"/>
                      <a:endParaRPr lang="en-US" sz="2400" dirty="0">
                        <a:solidFill>
                          <a:schemeClr val="tx1"/>
                        </a:solidFill>
                        <a:latin typeface="+mn-lt"/>
                      </a:endParaRPr>
                    </a:p>
                  </a:txBody>
                  <a:tcPr anchor="b">
                    <a:solidFill>
                      <a:schemeClr val="accent6">
                        <a:lumMod val="20000"/>
                        <a:lumOff val="80000"/>
                      </a:schemeClr>
                    </a:solidFill>
                  </a:tcPr>
                </a:tc>
                <a:extLst>
                  <a:ext uri="{0D108BD9-81ED-4DB2-BD59-A6C34878D82A}">
                    <a16:rowId xmlns:a16="http://schemas.microsoft.com/office/drawing/2014/main" val="63915947"/>
                  </a:ext>
                </a:extLst>
              </a:tr>
              <a:tr h="638972">
                <a:tc>
                  <a:txBody>
                    <a:bodyPr/>
                    <a:lstStyle/>
                    <a:p>
                      <a:pPr marL="0" marR="0" algn="r">
                        <a:spcBef>
                          <a:spcPts val="0"/>
                        </a:spcBef>
                        <a:spcAft>
                          <a:spcPts val="0"/>
                        </a:spcAft>
                      </a:pPr>
                      <a:r>
                        <a:rPr lang="en-US" sz="2400" dirty="0">
                          <a:solidFill>
                            <a:schemeClr val="tx1"/>
                          </a:solidFill>
                          <a:effectLst/>
                          <a:latin typeface="+mn-lt"/>
                          <a:ea typeface="Calibri" panose="020F0502020204030204" pitchFamily="34" charset="0"/>
                        </a:rPr>
                        <a:t>Spontaneous vaginal</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1790</a:t>
                      </a:r>
                    </a:p>
                  </a:txBody>
                  <a:tcPr marL="9525" marR="9525" marT="9525" marB="0" anchor="b">
                    <a:solidFill>
                      <a:schemeClr val="accent6">
                        <a:lumMod val="20000"/>
                        <a:lumOff val="80000"/>
                      </a:schemeClr>
                    </a:solidFill>
                  </a:tcPr>
                </a:tc>
                <a:tc>
                  <a:txBody>
                    <a:bodyPr/>
                    <a:lstStyle/>
                    <a:p>
                      <a:pPr algn="ctr"/>
                      <a:r>
                        <a:rPr lang="en-US" sz="2400" dirty="0">
                          <a:solidFill>
                            <a:schemeClr val="tx1"/>
                          </a:solidFill>
                          <a:latin typeface="+mn-lt"/>
                        </a:rPr>
                        <a:t>60.41%</a:t>
                      </a:r>
                    </a:p>
                  </a:txBody>
                  <a:tcPr anchor="b">
                    <a:solidFill>
                      <a:schemeClr val="accent6">
                        <a:lumMod val="20000"/>
                        <a:lumOff val="80000"/>
                      </a:schemeClr>
                    </a:solidFill>
                  </a:tcPr>
                </a:tc>
                <a:extLst>
                  <a:ext uri="{0D108BD9-81ED-4DB2-BD59-A6C34878D82A}">
                    <a16:rowId xmlns:a16="http://schemas.microsoft.com/office/drawing/2014/main" val="3530543108"/>
                  </a:ext>
                </a:extLst>
              </a:tr>
              <a:tr h="638972">
                <a:tc>
                  <a:txBody>
                    <a:bodyPr/>
                    <a:lstStyle/>
                    <a:p>
                      <a:pPr marL="0" marR="0" algn="r">
                        <a:spcBef>
                          <a:spcPts val="0"/>
                        </a:spcBef>
                        <a:spcAft>
                          <a:spcPts val="0"/>
                        </a:spcAft>
                      </a:pPr>
                      <a:r>
                        <a:rPr lang="en-US" sz="2400" dirty="0">
                          <a:solidFill>
                            <a:schemeClr val="tx1"/>
                          </a:solidFill>
                          <a:effectLst/>
                          <a:latin typeface="+mn-lt"/>
                          <a:ea typeface="Calibri" panose="020F0502020204030204" pitchFamily="34" charset="0"/>
                        </a:rPr>
                        <a:t>Caesarean</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1173</a:t>
                      </a:r>
                    </a:p>
                  </a:txBody>
                  <a:tcPr marL="9525" marR="9525" marT="9525" marB="0" anchor="b">
                    <a:solidFill>
                      <a:schemeClr val="accent6">
                        <a:lumMod val="20000"/>
                        <a:lumOff val="80000"/>
                      </a:schemeClr>
                    </a:solidFill>
                  </a:tcPr>
                </a:tc>
                <a:tc>
                  <a:txBody>
                    <a:bodyPr/>
                    <a:lstStyle/>
                    <a:p>
                      <a:pPr algn="ctr"/>
                      <a:r>
                        <a:rPr lang="en-US" sz="2400" dirty="0">
                          <a:solidFill>
                            <a:schemeClr val="tx1"/>
                          </a:solidFill>
                          <a:latin typeface="+mn-lt"/>
                        </a:rPr>
                        <a:t>39.59%</a:t>
                      </a:r>
                    </a:p>
                  </a:txBody>
                  <a:tcPr anchor="b">
                    <a:solidFill>
                      <a:schemeClr val="accent6">
                        <a:lumMod val="20000"/>
                        <a:lumOff val="80000"/>
                      </a:schemeClr>
                    </a:solidFill>
                  </a:tcPr>
                </a:tc>
                <a:extLst>
                  <a:ext uri="{0D108BD9-81ED-4DB2-BD59-A6C34878D82A}">
                    <a16:rowId xmlns:a16="http://schemas.microsoft.com/office/drawing/2014/main" val="947941571"/>
                  </a:ext>
                </a:extLst>
              </a:tr>
              <a:tr h="638972">
                <a:tc>
                  <a:txBody>
                    <a:bodyPr/>
                    <a:lstStyle/>
                    <a:p>
                      <a:pPr marL="0" marR="0" algn="r">
                        <a:spcBef>
                          <a:spcPts val="0"/>
                        </a:spcBef>
                        <a:spcAft>
                          <a:spcPts val="0"/>
                        </a:spcAft>
                      </a:pPr>
                      <a:r>
                        <a:rPr lang="en-US" sz="2400" dirty="0">
                          <a:solidFill>
                            <a:schemeClr val="tx1"/>
                          </a:solidFill>
                          <a:effectLst/>
                          <a:latin typeface="+mn-lt"/>
                          <a:ea typeface="Calibri" panose="020F0502020204030204" pitchFamily="34" charset="0"/>
                        </a:rPr>
                        <a:t>Pre-term births</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343</a:t>
                      </a:r>
                    </a:p>
                  </a:txBody>
                  <a:tcPr marL="9525" marR="9525" marT="9525" marB="0" anchor="b">
                    <a:solidFill>
                      <a:schemeClr val="accent6">
                        <a:lumMod val="20000"/>
                        <a:lumOff val="80000"/>
                      </a:schemeClr>
                    </a:solidFill>
                  </a:tcPr>
                </a:tc>
                <a:tc>
                  <a:txBody>
                    <a:bodyPr/>
                    <a:lstStyle/>
                    <a:p>
                      <a:pPr algn="ctr"/>
                      <a:r>
                        <a:rPr lang="en-US" sz="2400" dirty="0">
                          <a:solidFill>
                            <a:schemeClr val="tx1"/>
                          </a:solidFill>
                          <a:latin typeface="+mn-lt"/>
                        </a:rPr>
                        <a:t>11.6%</a:t>
                      </a:r>
                    </a:p>
                  </a:txBody>
                  <a:tcPr anchor="b">
                    <a:solidFill>
                      <a:schemeClr val="accent6">
                        <a:lumMod val="20000"/>
                        <a:lumOff val="80000"/>
                      </a:schemeClr>
                    </a:solidFill>
                  </a:tcPr>
                </a:tc>
                <a:extLst>
                  <a:ext uri="{0D108BD9-81ED-4DB2-BD59-A6C34878D82A}">
                    <a16:rowId xmlns:a16="http://schemas.microsoft.com/office/drawing/2014/main" val="326381596"/>
                  </a:ext>
                </a:extLst>
              </a:tr>
              <a:tr h="638972">
                <a:tc>
                  <a:txBody>
                    <a:bodyPr/>
                    <a:lstStyle/>
                    <a:p>
                      <a:pPr marL="0" marR="0" algn="r">
                        <a:spcBef>
                          <a:spcPts val="0"/>
                        </a:spcBef>
                        <a:spcAft>
                          <a:spcPts val="0"/>
                        </a:spcAft>
                      </a:pPr>
                      <a:r>
                        <a:rPr lang="en-US" sz="2400">
                          <a:solidFill>
                            <a:schemeClr val="tx1"/>
                          </a:solidFill>
                          <a:effectLst/>
                          <a:latin typeface="+mn-lt"/>
                          <a:ea typeface="Calibri" panose="020F0502020204030204" pitchFamily="34" charset="0"/>
                        </a:rPr>
                        <a:t>TOLAC</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941</a:t>
                      </a:r>
                    </a:p>
                  </a:txBody>
                  <a:tcPr marL="9525" marR="9525" marT="9525" marB="0" anchor="b">
                    <a:solidFill>
                      <a:schemeClr val="accent6">
                        <a:lumMod val="20000"/>
                        <a:lumOff val="80000"/>
                      </a:schemeClr>
                    </a:solidFill>
                  </a:tcPr>
                </a:tc>
                <a:tc>
                  <a:txBody>
                    <a:bodyPr/>
                    <a:lstStyle/>
                    <a:p>
                      <a:pPr algn="ctr"/>
                      <a:r>
                        <a:rPr lang="en-US" sz="2400" dirty="0">
                          <a:solidFill>
                            <a:schemeClr val="tx1"/>
                          </a:solidFill>
                          <a:latin typeface="+mn-lt"/>
                        </a:rPr>
                        <a:t>31.8%</a:t>
                      </a:r>
                    </a:p>
                  </a:txBody>
                  <a:tcPr anchor="b">
                    <a:solidFill>
                      <a:schemeClr val="accent6">
                        <a:lumMod val="20000"/>
                        <a:lumOff val="80000"/>
                      </a:schemeClr>
                    </a:solidFill>
                  </a:tcPr>
                </a:tc>
                <a:extLst>
                  <a:ext uri="{0D108BD9-81ED-4DB2-BD59-A6C34878D82A}">
                    <a16:rowId xmlns:a16="http://schemas.microsoft.com/office/drawing/2014/main" val="2178434559"/>
                  </a:ext>
                </a:extLst>
              </a:tr>
              <a:tr h="638972">
                <a:tc>
                  <a:txBody>
                    <a:bodyPr/>
                    <a:lstStyle/>
                    <a:p>
                      <a:pPr marL="0" marR="0" algn="r">
                        <a:spcBef>
                          <a:spcPts val="0"/>
                        </a:spcBef>
                        <a:spcAft>
                          <a:spcPts val="0"/>
                        </a:spcAft>
                      </a:pPr>
                      <a:r>
                        <a:rPr lang="en-US" sz="2400" dirty="0">
                          <a:solidFill>
                            <a:schemeClr val="tx1"/>
                          </a:solidFill>
                          <a:effectLst/>
                          <a:latin typeface="+mn-lt"/>
                          <a:ea typeface="Calibri" panose="020F0502020204030204" pitchFamily="34" charset="0"/>
                        </a:rPr>
                        <a:t>VBAC Rate</a:t>
                      </a:r>
                    </a:p>
                  </a:txBody>
                  <a:tcPr marL="6985" marR="6985" marT="6985" marB="0" anchor="b">
                    <a:solidFill>
                      <a:schemeClr val="accent6">
                        <a:lumMod val="20000"/>
                        <a:lumOff val="80000"/>
                      </a:schemeClr>
                    </a:solidFill>
                  </a:tcPr>
                </a:tc>
                <a:tc>
                  <a:txBody>
                    <a:bodyPr/>
                    <a:lstStyle/>
                    <a:p>
                      <a:pPr marL="0" marR="0" algn="ctr">
                        <a:spcBef>
                          <a:spcPts val="0"/>
                        </a:spcBef>
                        <a:spcAft>
                          <a:spcPts val="0"/>
                        </a:spcAft>
                      </a:pPr>
                      <a:r>
                        <a:rPr lang="en-US" sz="2400" dirty="0">
                          <a:solidFill>
                            <a:schemeClr val="tx1"/>
                          </a:solidFill>
                          <a:effectLst/>
                          <a:latin typeface="+mn-lt"/>
                          <a:ea typeface="Calibri" panose="020F0502020204030204" pitchFamily="34" charset="0"/>
                        </a:rPr>
                        <a:t>534</a:t>
                      </a:r>
                    </a:p>
                  </a:txBody>
                  <a:tcPr marL="9525" marR="9525" marT="9525" marB="0" anchor="b">
                    <a:solidFill>
                      <a:schemeClr val="accent6">
                        <a:lumMod val="20000"/>
                        <a:lumOff val="80000"/>
                      </a:schemeClr>
                    </a:solidFill>
                  </a:tcPr>
                </a:tc>
                <a:tc>
                  <a:txBody>
                    <a:bodyPr/>
                    <a:lstStyle/>
                    <a:p>
                      <a:pPr algn="ctr"/>
                      <a:r>
                        <a:rPr lang="en-US" sz="2400" dirty="0">
                          <a:solidFill>
                            <a:schemeClr val="tx1"/>
                          </a:solidFill>
                          <a:latin typeface="+mn-lt"/>
                        </a:rPr>
                        <a:t>18.0%</a:t>
                      </a:r>
                    </a:p>
                  </a:txBody>
                  <a:tcPr anchor="b">
                    <a:solidFill>
                      <a:schemeClr val="accent6">
                        <a:lumMod val="20000"/>
                        <a:lumOff val="80000"/>
                      </a:schemeClr>
                    </a:solidFill>
                  </a:tcPr>
                </a:tc>
                <a:extLst>
                  <a:ext uri="{0D108BD9-81ED-4DB2-BD59-A6C34878D82A}">
                    <a16:rowId xmlns:a16="http://schemas.microsoft.com/office/drawing/2014/main" val="1528575528"/>
                  </a:ext>
                </a:extLst>
              </a:tr>
            </a:tbl>
          </a:graphicData>
        </a:graphic>
      </p:graphicFrame>
    </p:spTree>
    <p:extLst>
      <p:ext uri="{BB962C8B-B14F-4D97-AF65-F5344CB8AC3E}">
        <p14:creationId xmlns:p14="http://schemas.microsoft.com/office/powerpoint/2010/main" val="276792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sz="4000" b="1" dirty="0">
                <a:solidFill>
                  <a:schemeClr val="tx1"/>
                </a:solidFill>
                <a:latin typeface="+mn-lt"/>
              </a:rPr>
              <a:t>Triple Aim: Improving Care &amp; Reducing Cost</a:t>
            </a:r>
          </a:p>
        </p:txBody>
      </p:sp>
      <p:pic>
        <p:nvPicPr>
          <p:cNvPr id="5" name="Picture 4"/>
          <p:cNvPicPr>
            <a:picLocks noChangeAspect="1"/>
          </p:cNvPicPr>
          <p:nvPr/>
        </p:nvPicPr>
        <p:blipFill>
          <a:blip r:embed="rId2"/>
          <a:stretch>
            <a:fillRect/>
          </a:stretch>
        </p:blipFill>
        <p:spPr>
          <a:xfrm>
            <a:off x="548224" y="3313152"/>
            <a:ext cx="5210978" cy="2512179"/>
          </a:xfrm>
          <a:prstGeom prst="rect">
            <a:avLst/>
          </a:prstGeom>
        </p:spPr>
      </p:pic>
      <p:sp>
        <p:nvSpPr>
          <p:cNvPr id="3" name="TextBox 2"/>
          <p:cNvSpPr txBox="1"/>
          <p:nvPr/>
        </p:nvSpPr>
        <p:spPr>
          <a:xfrm>
            <a:off x="975692" y="5713809"/>
            <a:ext cx="4867486" cy="369332"/>
          </a:xfrm>
          <a:prstGeom prst="rect">
            <a:avLst/>
          </a:prstGeom>
          <a:noFill/>
        </p:spPr>
        <p:txBody>
          <a:bodyPr wrap="none" rtlCol="0">
            <a:spAutoFit/>
          </a:bodyPr>
          <a:lstStyle/>
          <a:p>
            <a:r>
              <a:rPr lang="en-US" dirty="0"/>
              <a:t>Rate of reserved claims per policy year deliveries</a:t>
            </a:r>
          </a:p>
        </p:txBody>
      </p:sp>
      <p:sp>
        <p:nvSpPr>
          <p:cNvPr id="6" name="Rectangle 5"/>
          <p:cNvSpPr/>
          <p:nvPr/>
        </p:nvSpPr>
        <p:spPr>
          <a:xfrm>
            <a:off x="619314" y="6211669"/>
            <a:ext cx="10953386" cy="584775"/>
          </a:xfrm>
          <a:prstGeom prst="rect">
            <a:avLst/>
          </a:prstGeom>
        </p:spPr>
        <p:txBody>
          <a:bodyPr wrap="square">
            <a:spAutoFit/>
          </a:bodyPr>
          <a:lstStyle/>
          <a:p>
            <a:r>
              <a:rPr lang="en-US" sz="1600" dirty="0" err="1"/>
              <a:t>Pecci</a:t>
            </a:r>
            <a:r>
              <a:rPr lang="en-US" sz="1600" dirty="0"/>
              <a:t> CC, </a:t>
            </a:r>
            <a:r>
              <a:rPr lang="en-US" sz="1600" dirty="0" err="1"/>
              <a:t>Mottl</a:t>
            </a:r>
            <a:r>
              <a:rPr lang="en-US" sz="1600" dirty="0"/>
              <a:t>-Santiago J, Culpepper L, Heffner L, McMahan T, Lee-</a:t>
            </a:r>
            <a:r>
              <a:rPr lang="en-US" sz="1600" dirty="0" err="1"/>
              <a:t>Parritz</a:t>
            </a:r>
            <a:r>
              <a:rPr lang="en-US" sz="1600" dirty="0"/>
              <a:t> A. The birth of a collaborative model: obstetricians, midwives, and family physicians. Obstetrics and Gynecology Clinics. 2012 Sep 1;39(3):323-34.</a:t>
            </a:r>
          </a:p>
        </p:txBody>
      </p:sp>
      <p:sp>
        <p:nvSpPr>
          <p:cNvPr id="7" name="TextBox 6"/>
          <p:cNvSpPr txBox="1"/>
          <p:nvPr/>
        </p:nvSpPr>
        <p:spPr>
          <a:xfrm>
            <a:off x="464248" y="1006132"/>
            <a:ext cx="4704203" cy="2215991"/>
          </a:xfrm>
          <a:prstGeom prst="rect">
            <a:avLst/>
          </a:prstGeom>
          <a:noFill/>
        </p:spPr>
        <p:txBody>
          <a:bodyPr wrap="square" rtlCol="0">
            <a:spAutoFit/>
          </a:bodyPr>
          <a:lstStyle/>
          <a:p>
            <a:r>
              <a:rPr lang="en-US" sz="2400" b="1" dirty="0"/>
              <a:t>Outcomes</a:t>
            </a:r>
          </a:p>
          <a:p>
            <a:pPr marL="396240" lvl="1" indent="-252095">
              <a:buChar char="▪"/>
            </a:pPr>
            <a:r>
              <a:rPr lang="en-US" sz="2400" dirty="0"/>
              <a:t>Decrease in claims data in first years of model implementation</a:t>
            </a:r>
          </a:p>
          <a:p>
            <a:pPr marL="396240" lvl="1" indent="-252095">
              <a:buChar char="▪"/>
            </a:pPr>
            <a:r>
              <a:rPr lang="en-US" sz="2400" dirty="0"/>
              <a:t>Low risk births have optimal outcomes</a:t>
            </a:r>
          </a:p>
          <a:p>
            <a:endParaRPr lang="en-US" dirty="0"/>
          </a:p>
        </p:txBody>
      </p:sp>
      <p:sp>
        <p:nvSpPr>
          <p:cNvPr id="9" name="TextBox 8"/>
          <p:cNvSpPr txBox="1"/>
          <p:nvPr/>
        </p:nvSpPr>
        <p:spPr>
          <a:xfrm>
            <a:off x="6445171" y="1006132"/>
            <a:ext cx="5012821" cy="1569660"/>
          </a:xfrm>
          <a:prstGeom prst="rect">
            <a:avLst/>
          </a:prstGeom>
          <a:noFill/>
        </p:spPr>
        <p:txBody>
          <a:bodyPr wrap="square" rtlCol="0">
            <a:spAutoFit/>
          </a:bodyPr>
          <a:lstStyle/>
          <a:p>
            <a:r>
              <a:rPr lang="en-US" sz="2400" b="1" dirty="0"/>
              <a:t>Outcomes</a:t>
            </a:r>
          </a:p>
          <a:p>
            <a:pPr marL="144145" lvl="1"/>
            <a:r>
              <a:rPr lang="en-US" sz="2400" dirty="0"/>
              <a:t>Improved patient satisfaction scores (Press-</a:t>
            </a:r>
            <a:r>
              <a:rPr lang="en-US" sz="2400" dirty="0" err="1"/>
              <a:t>Ganey</a:t>
            </a:r>
            <a:r>
              <a:rPr lang="en-US" sz="2400" dirty="0"/>
              <a:t>) on L&amp;D during first years after model implementation</a:t>
            </a:r>
            <a:endParaRPr lang="en-US" dirty="0"/>
          </a:p>
        </p:txBody>
      </p:sp>
      <p:pic>
        <p:nvPicPr>
          <p:cNvPr id="10" name="Picture 9"/>
          <p:cNvPicPr>
            <a:picLocks noChangeAspect="1"/>
          </p:cNvPicPr>
          <p:nvPr/>
        </p:nvPicPr>
        <p:blipFill>
          <a:blip r:embed="rId3"/>
          <a:stretch>
            <a:fillRect/>
          </a:stretch>
        </p:blipFill>
        <p:spPr>
          <a:xfrm>
            <a:off x="5925513" y="2990171"/>
            <a:ext cx="5647187" cy="3221498"/>
          </a:xfrm>
          <a:prstGeom prst="rect">
            <a:avLst/>
          </a:prstGeom>
        </p:spPr>
      </p:pic>
    </p:spTree>
    <p:extLst>
      <p:ext uri="{BB962C8B-B14F-4D97-AF65-F5344CB8AC3E}">
        <p14:creationId xmlns:p14="http://schemas.microsoft.com/office/powerpoint/2010/main" val="286697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BE5835-3598-4BB9-A35C-8A63F3C2DA49}"/>
              </a:ext>
            </a:extLst>
          </p:cNvPr>
          <p:cNvSpPr>
            <a:spLocks noGrp="1"/>
          </p:cNvSpPr>
          <p:nvPr>
            <p:ph type="body" idx="1"/>
          </p:nvPr>
        </p:nvSpPr>
        <p:spPr>
          <a:xfrm>
            <a:off x="533710" y="110288"/>
            <a:ext cx="11095567" cy="728415"/>
          </a:xfrm>
        </p:spPr>
        <p:txBody>
          <a:bodyPr/>
          <a:lstStyle/>
          <a:p>
            <a:pPr algn="ctr"/>
            <a:r>
              <a:rPr lang="en-US" sz="4400" b="1" dirty="0">
                <a:solidFill>
                  <a:schemeClr val="tx1"/>
                </a:solidFill>
                <a:latin typeface="+mj-lt"/>
              </a:rPr>
              <a:t>Safety Goals: Balanced Workload</a:t>
            </a:r>
          </a:p>
        </p:txBody>
      </p:sp>
      <p:sp>
        <p:nvSpPr>
          <p:cNvPr id="5" name="Text Placeholder 4">
            <a:extLst>
              <a:ext uri="{FF2B5EF4-FFF2-40B4-BE49-F238E27FC236}">
                <a16:creationId xmlns:a16="http://schemas.microsoft.com/office/drawing/2014/main" id="{EC3F59A0-2D0D-4F24-A080-7063F0A371CA}"/>
              </a:ext>
            </a:extLst>
          </p:cNvPr>
          <p:cNvSpPr>
            <a:spLocks noGrp="1"/>
          </p:cNvSpPr>
          <p:nvPr>
            <p:ph type="body" idx="2"/>
          </p:nvPr>
        </p:nvSpPr>
        <p:spPr>
          <a:xfrm>
            <a:off x="533709" y="2220685"/>
            <a:ext cx="4972355" cy="2429974"/>
          </a:xfrm>
        </p:spPr>
        <p:txBody>
          <a:bodyPr/>
          <a:lstStyle/>
          <a:p>
            <a:pPr marL="0" indent="-313055">
              <a:buNone/>
            </a:pPr>
            <a:r>
              <a:rPr lang="en-US" b="1" u="sng" dirty="0">
                <a:solidFill>
                  <a:schemeClr val="tx1"/>
                </a:solidFill>
                <a:latin typeface="+mn-lt"/>
              </a:rPr>
              <a:t>Results:  </a:t>
            </a:r>
            <a:endParaRPr lang="en-US" dirty="0">
              <a:solidFill>
                <a:schemeClr val="tx1"/>
              </a:solidFill>
              <a:latin typeface="+mn-lt"/>
            </a:endParaRPr>
          </a:p>
          <a:p>
            <a:pPr marL="29845" indent="-342900"/>
            <a:r>
              <a:rPr lang="en-US" dirty="0">
                <a:solidFill>
                  <a:schemeClr val="tx1"/>
                </a:solidFill>
                <a:latin typeface="+mn-lt"/>
              </a:rPr>
              <a:t>Each service attends approximately 1/3 of the births</a:t>
            </a:r>
          </a:p>
          <a:p>
            <a:pPr marL="29845" indent="-342900"/>
            <a:r>
              <a:rPr lang="en-US" dirty="0">
                <a:solidFill>
                  <a:schemeClr val="tx1"/>
                </a:solidFill>
                <a:latin typeface="+mn-lt"/>
              </a:rPr>
              <a:t>Slight challenge in last 2 years with flux of surgical providers in FM and OB</a:t>
            </a:r>
          </a:p>
        </p:txBody>
      </p:sp>
      <p:pic>
        <p:nvPicPr>
          <p:cNvPr id="6" name="Content Placeholder 3"/>
          <p:cNvPicPr>
            <a:picLocks noChangeAspect="1"/>
          </p:cNvPicPr>
          <p:nvPr/>
        </p:nvPicPr>
        <p:blipFill>
          <a:blip r:embed="rId3"/>
          <a:stretch>
            <a:fillRect/>
          </a:stretch>
        </p:blipFill>
        <p:spPr>
          <a:xfrm>
            <a:off x="5679437" y="1740986"/>
            <a:ext cx="6512563" cy="5117014"/>
          </a:xfrm>
          <a:prstGeom prst="rect">
            <a:avLst/>
          </a:prstGeom>
          <a:noFill/>
          <a:ln>
            <a:noFill/>
          </a:ln>
        </p:spPr>
      </p:pic>
      <p:sp>
        <p:nvSpPr>
          <p:cNvPr id="2" name="TextBox 1"/>
          <p:cNvSpPr txBox="1"/>
          <p:nvPr/>
        </p:nvSpPr>
        <p:spPr>
          <a:xfrm>
            <a:off x="533709" y="975696"/>
            <a:ext cx="10668000" cy="1107996"/>
          </a:xfrm>
          <a:prstGeom prst="rect">
            <a:avLst/>
          </a:prstGeom>
          <a:noFill/>
        </p:spPr>
        <p:txBody>
          <a:bodyPr wrap="square" rtlCol="0">
            <a:spAutoFit/>
          </a:bodyPr>
          <a:lstStyle/>
          <a:p>
            <a:r>
              <a:rPr lang="en-US" sz="2400" b="1" i="1" dirty="0"/>
              <a:t>Acceptable case load</a:t>
            </a:r>
            <a:r>
              <a:rPr lang="en-US" sz="2400" i="1" dirty="0"/>
              <a:t>: Safe care is possible only if providers are responsible for a reasonable number of patients (Principle 4)</a:t>
            </a:r>
          </a:p>
          <a:p>
            <a:endParaRPr lang="en-US" dirty="0"/>
          </a:p>
        </p:txBody>
      </p:sp>
    </p:spTree>
    <p:extLst>
      <p:ext uri="{BB962C8B-B14F-4D97-AF65-F5344CB8AC3E}">
        <p14:creationId xmlns:p14="http://schemas.microsoft.com/office/powerpoint/2010/main" val="412764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BE5835-3598-4BB9-A35C-8A63F3C2DA49}"/>
              </a:ext>
            </a:extLst>
          </p:cNvPr>
          <p:cNvSpPr>
            <a:spLocks noGrp="1"/>
          </p:cNvSpPr>
          <p:nvPr>
            <p:ph type="body" idx="1"/>
          </p:nvPr>
        </p:nvSpPr>
        <p:spPr>
          <a:xfrm>
            <a:off x="533710" y="110288"/>
            <a:ext cx="11095567" cy="728415"/>
          </a:xfrm>
        </p:spPr>
        <p:txBody>
          <a:bodyPr/>
          <a:lstStyle/>
          <a:p>
            <a:pPr algn="ctr"/>
            <a:r>
              <a:rPr lang="en-US" sz="4000" b="1" dirty="0">
                <a:solidFill>
                  <a:schemeClr val="tx1"/>
                </a:solidFill>
                <a:latin typeface="+mn-lt"/>
              </a:rPr>
              <a:t>Safety Goals: Efficiency</a:t>
            </a:r>
          </a:p>
        </p:txBody>
      </p:sp>
      <p:sp>
        <p:nvSpPr>
          <p:cNvPr id="5" name="Text Placeholder 4">
            <a:extLst>
              <a:ext uri="{FF2B5EF4-FFF2-40B4-BE49-F238E27FC236}">
                <a16:creationId xmlns:a16="http://schemas.microsoft.com/office/drawing/2014/main" id="{EC3F59A0-2D0D-4F24-A080-7063F0A371CA}"/>
              </a:ext>
            </a:extLst>
          </p:cNvPr>
          <p:cNvSpPr>
            <a:spLocks noGrp="1"/>
          </p:cNvSpPr>
          <p:nvPr>
            <p:ph type="body" idx="2"/>
          </p:nvPr>
        </p:nvSpPr>
        <p:spPr>
          <a:xfrm>
            <a:off x="533710" y="1458761"/>
            <a:ext cx="4740434" cy="3701143"/>
          </a:xfrm>
        </p:spPr>
        <p:txBody>
          <a:bodyPr/>
          <a:lstStyle/>
          <a:p>
            <a:pPr marL="0" indent="-313055">
              <a:buNone/>
            </a:pPr>
            <a:r>
              <a:rPr lang="en-US" b="1" u="sng" dirty="0">
                <a:solidFill>
                  <a:schemeClr val="tx1"/>
                </a:solidFill>
                <a:latin typeface="+mn-lt"/>
              </a:rPr>
              <a:t>Results:  </a:t>
            </a:r>
          </a:p>
          <a:p>
            <a:pPr marL="29845" indent="-342900"/>
            <a:r>
              <a:rPr lang="en-US" dirty="0">
                <a:solidFill>
                  <a:schemeClr val="tx1"/>
                </a:solidFill>
                <a:latin typeface="+mn-lt"/>
              </a:rPr>
              <a:t>25% of C-sections by FM</a:t>
            </a:r>
          </a:p>
          <a:p>
            <a:pPr marL="29845" indent="-342900"/>
            <a:r>
              <a:rPr lang="en-US" dirty="0">
                <a:solidFill>
                  <a:schemeClr val="tx1"/>
                </a:solidFill>
                <a:latin typeface="+mn-lt"/>
              </a:rPr>
              <a:t>~30% of vaginal deliveries by FM</a:t>
            </a:r>
          </a:p>
          <a:p>
            <a:pPr marL="29845" indent="-342900"/>
            <a:r>
              <a:rPr lang="en-US" dirty="0">
                <a:solidFill>
                  <a:schemeClr val="tx1"/>
                </a:solidFill>
                <a:latin typeface="+mn-lt"/>
              </a:rPr>
              <a:t>Maintains skills</a:t>
            </a:r>
          </a:p>
          <a:p>
            <a:pPr marL="29845" indent="-342900"/>
            <a:endParaRPr lang="en-US" dirty="0">
              <a:solidFill>
                <a:schemeClr val="tx1"/>
              </a:solidFill>
              <a:latin typeface="+mn-lt"/>
            </a:endParaRPr>
          </a:p>
        </p:txBody>
      </p:sp>
      <p:sp>
        <p:nvSpPr>
          <p:cNvPr id="2" name="TextBox 1"/>
          <p:cNvSpPr txBox="1"/>
          <p:nvPr/>
        </p:nvSpPr>
        <p:spPr>
          <a:xfrm>
            <a:off x="533710" y="838703"/>
            <a:ext cx="11440002" cy="738664"/>
          </a:xfrm>
          <a:prstGeom prst="rect">
            <a:avLst/>
          </a:prstGeom>
          <a:noFill/>
        </p:spPr>
        <p:txBody>
          <a:bodyPr wrap="square" rtlCol="0">
            <a:spAutoFit/>
          </a:bodyPr>
          <a:lstStyle/>
          <a:p>
            <a:r>
              <a:rPr lang="en-US" sz="2400" b="1" dirty="0"/>
              <a:t>High Efficiency</a:t>
            </a:r>
            <a:r>
              <a:rPr lang="en-US" sz="2400" dirty="0"/>
              <a:t>: All providers should work to the ‘top of their license’ </a:t>
            </a:r>
            <a:r>
              <a:rPr lang="en-US" sz="2400" i="1" dirty="0"/>
              <a:t>(Principle 8)</a:t>
            </a:r>
          </a:p>
          <a:p>
            <a:endParaRPr lang="en-US" dirty="0"/>
          </a:p>
        </p:txBody>
      </p:sp>
      <p:pic>
        <p:nvPicPr>
          <p:cNvPr id="7" name="Picture 6"/>
          <p:cNvPicPr>
            <a:picLocks noChangeAspect="1"/>
          </p:cNvPicPr>
          <p:nvPr/>
        </p:nvPicPr>
        <p:blipFill rotWithShape="1">
          <a:blip r:embed="rId3"/>
          <a:srcRect l="4036" r="2028"/>
          <a:stretch/>
        </p:blipFill>
        <p:spPr>
          <a:xfrm>
            <a:off x="5140293" y="1458761"/>
            <a:ext cx="6833419" cy="5271419"/>
          </a:xfrm>
          <a:prstGeom prst="rect">
            <a:avLst/>
          </a:prstGeom>
          <a:ln w="28575">
            <a:solidFill>
              <a:schemeClr val="tx1"/>
            </a:solidFill>
          </a:ln>
        </p:spPr>
      </p:pic>
      <p:pic>
        <p:nvPicPr>
          <p:cNvPr id="8" name="Picture 7">
            <a:extLst>
              <a:ext uri="{FF2B5EF4-FFF2-40B4-BE49-F238E27FC236}">
                <a16:creationId xmlns:a16="http://schemas.microsoft.com/office/drawing/2014/main" id="{852A2910-8474-4F34-B804-43AF837577AC}"/>
              </a:ext>
            </a:extLst>
          </p:cNvPr>
          <p:cNvPicPr>
            <a:picLocks noChangeAspect="1"/>
          </p:cNvPicPr>
          <p:nvPr/>
        </p:nvPicPr>
        <p:blipFill>
          <a:blip r:embed="rId4"/>
          <a:stretch>
            <a:fillRect/>
          </a:stretch>
        </p:blipFill>
        <p:spPr>
          <a:xfrm>
            <a:off x="772002" y="3077498"/>
            <a:ext cx="3839189" cy="3500436"/>
          </a:xfrm>
          <a:prstGeom prst="rect">
            <a:avLst/>
          </a:prstGeom>
        </p:spPr>
      </p:pic>
      <p:sp>
        <p:nvSpPr>
          <p:cNvPr id="9" name="TextBox 8">
            <a:extLst>
              <a:ext uri="{FF2B5EF4-FFF2-40B4-BE49-F238E27FC236}">
                <a16:creationId xmlns:a16="http://schemas.microsoft.com/office/drawing/2014/main" id="{82BEA1CE-A06C-4EBC-9A40-89914A6519D0}"/>
              </a:ext>
            </a:extLst>
          </p:cNvPr>
          <p:cNvSpPr txBox="1"/>
          <p:nvPr/>
        </p:nvSpPr>
        <p:spPr>
          <a:xfrm>
            <a:off x="0" y="6549576"/>
            <a:ext cx="4808032" cy="338554"/>
          </a:xfrm>
          <a:prstGeom prst="rect">
            <a:avLst/>
          </a:prstGeom>
          <a:noFill/>
        </p:spPr>
        <p:txBody>
          <a:bodyPr wrap="square" rtlCol="0">
            <a:spAutoFit/>
          </a:bodyPr>
          <a:lstStyle/>
          <a:p>
            <a:pPr algn="ctr"/>
            <a:r>
              <a:rPr lang="en-US" sz="1600" dirty="0"/>
              <a:t>BUMC Dept OB/GYN delivery data, 2015</a:t>
            </a:r>
            <a:endParaRPr lang="en-US" sz="1600" dirty="0">
              <a:highlight>
                <a:srgbClr val="FFFF00"/>
              </a:highlight>
            </a:endParaRPr>
          </a:p>
        </p:txBody>
      </p:sp>
    </p:spTree>
    <p:extLst>
      <p:ext uri="{BB962C8B-B14F-4D97-AF65-F5344CB8AC3E}">
        <p14:creationId xmlns:p14="http://schemas.microsoft.com/office/powerpoint/2010/main" val="2602061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680F94E0378E4DA547E397E4FF7444" ma:contentTypeVersion="16" ma:contentTypeDescription="Create a new document." ma:contentTypeScope="" ma:versionID="b9cc01abaf87287f959f124481095e27">
  <xsd:schema xmlns:xsd="http://www.w3.org/2001/XMLSchema" xmlns:xs="http://www.w3.org/2001/XMLSchema" xmlns:p="http://schemas.microsoft.com/office/2006/metadata/properties" xmlns:ns3="a26ba5a4-dc13-4f1e-aecf-f7e657dee8a6" xmlns:ns4="0f87e38d-5a79-4823-9784-f16a8415b53b" targetNamespace="http://schemas.microsoft.com/office/2006/metadata/properties" ma:root="true" ma:fieldsID="dfbb1872879747e15a5b4ea6ab3f029a" ns3:_="" ns4:_="">
    <xsd:import namespace="a26ba5a4-dc13-4f1e-aecf-f7e657dee8a6"/>
    <xsd:import namespace="0f87e38d-5a79-4823-9784-f16a8415b53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GenerationTime" minOccurs="0"/>
                <xsd:element ref="ns3:MediaServiceEventHashCode" minOccurs="0"/>
                <xsd:element ref="ns3:MediaLengthInSeconds" minOccurs="0"/>
                <xsd:element ref="ns3:MediaServiceDateTaken" minOccurs="0"/>
                <xsd:element ref="ns3:MediaServiceOCR"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ba5a4-dc13-4f1e-aecf-f7e657dee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87e38d-5a79-4823-9784-f16a8415b53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26ba5a4-dc13-4f1e-aecf-f7e657dee8a6" xsi:nil="true"/>
  </documentManagement>
</p:properties>
</file>

<file path=customXml/itemProps1.xml><?xml version="1.0" encoding="utf-8"?>
<ds:datastoreItem xmlns:ds="http://schemas.openxmlformats.org/officeDocument/2006/customXml" ds:itemID="{095F6F6B-486F-4A38-AF44-7E228CE9D142}">
  <ds:schemaRefs>
    <ds:schemaRef ds:uri="http://schemas.microsoft.com/sharepoint/v3/contenttype/forms"/>
  </ds:schemaRefs>
</ds:datastoreItem>
</file>

<file path=customXml/itemProps2.xml><?xml version="1.0" encoding="utf-8"?>
<ds:datastoreItem xmlns:ds="http://schemas.openxmlformats.org/officeDocument/2006/customXml" ds:itemID="{F814FA1F-1CD4-4E3B-8C66-A9284CCA90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ba5a4-dc13-4f1e-aecf-f7e657dee8a6"/>
    <ds:schemaRef ds:uri="0f87e38d-5a79-4823-9784-f16a8415b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84D2D0-0F3C-4076-AF2A-698229F88286}">
  <ds:schemaRefs>
    <ds:schemaRef ds:uri="http://purl.org/dc/dcmitype/"/>
    <ds:schemaRef ds:uri="http://schemas.microsoft.com/office/infopath/2007/PartnerControls"/>
    <ds:schemaRef ds:uri="http://www.w3.org/XML/1998/namespace"/>
    <ds:schemaRef ds:uri="0f87e38d-5a79-4823-9784-f16a8415b53b"/>
    <ds:schemaRef ds:uri="http://purl.org/dc/terms/"/>
    <ds:schemaRef ds:uri="http://schemas.microsoft.com/office/2006/documentManagement/types"/>
    <ds:schemaRef ds:uri="http://schemas.openxmlformats.org/package/2006/metadata/core-properties"/>
    <ds:schemaRef ds:uri="a26ba5a4-dc13-4f1e-aecf-f7e657dee8a6"/>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1360</TotalTime>
  <Words>4069</Words>
  <Application>Microsoft Macintosh PowerPoint</Application>
  <PresentationFormat>Widescreen</PresentationFormat>
  <Paragraphs>385</Paragraphs>
  <Slides>18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Regular</vt:lpstr>
      <vt:lpstr>Benton-Sans</vt:lpstr>
      <vt:lpstr>Calibri</vt:lpstr>
      <vt:lpstr>Calibri Light</vt:lpstr>
      <vt:lpstr>Century Gothic</vt:lpstr>
      <vt:lpstr>Courier New</vt:lpstr>
      <vt:lpstr>Noto Sans Symbols</vt:lpstr>
      <vt:lpstr>Wingdings</vt:lpstr>
      <vt:lpstr>Office Theme</vt:lpstr>
      <vt:lpstr> Collaborative  Maternal Child Healthcare   Our journey at  Boston Medical Center and Boston HealthNet</vt:lpstr>
      <vt:lpstr>PowerPoint Presentation</vt:lpstr>
      <vt:lpstr>Background</vt:lpstr>
      <vt:lpstr>Birth of the L&amp;D Collaborative Model  (est. 2005)</vt:lpstr>
      <vt:lpstr>The L&amp;D Collaborative Model </vt:lpstr>
      <vt:lpstr>Collaborative Evolution - Accomplishments</vt:lpstr>
      <vt:lpstr>PowerPoint Presentation</vt:lpstr>
      <vt:lpstr>PowerPoint Presentation</vt:lpstr>
      <vt:lpstr>PowerPoint Presentation</vt:lpstr>
      <vt:lpstr>Outpatient: Systems and Guidelines</vt:lpstr>
      <vt:lpstr>Maternal Child Health Outcomes Health Of Boston Reports 1993 - 2021</vt:lpstr>
      <vt:lpstr>Collaborative Onboarding (2022) Interdisciplinary Onboarding Support Committee (IOSC)</vt:lpstr>
      <vt:lpstr>Lessons Learned</vt:lpstr>
      <vt:lpstr>Implications  – Elements that support FM-OB</vt:lpstr>
      <vt:lpstr>Implications for the discipline of Family Medicine</vt:lpstr>
      <vt:lpstr>Acknowledgments</vt:lpstr>
      <vt:lpstr>PowerPoint Presentation</vt:lpstr>
      <vt:lpstr>References</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Maternal Child Health Care at Boston Medical Center</dc:title>
  <dc:creator>Williams, Charles</dc:creator>
  <cp:lastModifiedBy>Forrest Wiliams</cp:lastModifiedBy>
  <cp:revision>254</cp:revision>
  <dcterms:created xsi:type="dcterms:W3CDTF">2024-08-06T14:18:15Z</dcterms:created>
  <dcterms:modified xsi:type="dcterms:W3CDTF">2024-08-16T02:17:11Z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0x0101006C680F94E0378E4DA547E397E4FF7444</vt:lpwstr>
  </property>
</Properties>
</file>