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5" r:id="rId5"/>
  </p:sldMasterIdLst>
  <p:notesMasterIdLst>
    <p:notesMasterId r:id="rId27"/>
  </p:notesMasterIdLst>
  <p:sldIdLst>
    <p:sldId id="274" r:id="rId6"/>
    <p:sldId id="290" r:id="rId7"/>
    <p:sldId id="291" r:id="rId8"/>
    <p:sldId id="292" r:id="rId9"/>
    <p:sldId id="294" r:id="rId10"/>
    <p:sldId id="295" r:id="rId11"/>
    <p:sldId id="293" r:id="rId12"/>
    <p:sldId id="296" r:id="rId13"/>
    <p:sldId id="297" r:id="rId14"/>
    <p:sldId id="298" r:id="rId15"/>
    <p:sldId id="301" r:id="rId16"/>
    <p:sldId id="283" r:id="rId17"/>
    <p:sldId id="299" r:id="rId18"/>
    <p:sldId id="303" r:id="rId19"/>
    <p:sldId id="309" r:id="rId20"/>
    <p:sldId id="311" r:id="rId21"/>
    <p:sldId id="310" r:id="rId22"/>
    <p:sldId id="276" r:id="rId23"/>
    <p:sldId id="312" r:id="rId24"/>
    <p:sldId id="289" r:id="rId25"/>
    <p:sldId id="30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6190"/>
  </p:normalViewPr>
  <p:slideViewPr>
    <p:cSldViewPr snapToGrid="0">
      <p:cViewPr>
        <p:scale>
          <a:sx n="115" d="100"/>
          <a:sy n="115" d="100"/>
        </p:scale>
        <p:origin x="186" y="-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B91A-939A-C543-87E6-36CF679A549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7C00A-E6FD-FA40-B030-ED0108EF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C128F-74B5-0F2D-1484-F910285F84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0200" y="1088473"/>
            <a:ext cx="7409070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Century Schoolbook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4DA9BC-DB40-C910-25FE-92035780E1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0200" y="3568148"/>
            <a:ext cx="740907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AVENIR NEXT LT PRO</a:t>
            </a:r>
          </a:p>
        </p:txBody>
      </p:sp>
      <p:pic>
        <p:nvPicPr>
          <p:cNvPr id="8" name="Picture 7" descr="A picture containing sky, outdoor, white, black&#10;&#10;Description automatically generated">
            <a:extLst>
              <a:ext uri="{FF2B5EF4-FFF2-40B4-BE49-F238E27FC236}">
                <a16:creationId xmlns:a16="http://schemas.microsoft.com/office/drawing/2014/main" id="{49DEACE5-CE32-6A08-A5C5-811808CCF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6616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56CD90-5832-32EB-8115-E6E6EF15E8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439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84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8FB2C4F-AB02-44A5-56B6-B11E3B015CD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496844" y="0"/>
            <a:ext cx="7695156" cy="4897677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8C8BF57-CA4E-44E2-F5C1-11174EF9796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511456" y="4897678"/>
            <a:ext cx="7695156" cy="954482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800" b="0" i="1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88DA1C-AF92-0D8D-3011-3DF7C2ECDA33}"/>
              </a:ext>
            </a:extLst>
          </p:cNvPr>
          <p:cNvSpPr/>
          <p:nvPr userDrawn="1"/>
        </p:nvSpPr>
        <p:spPr>
          <a:xfrm>
            <a:off x="3048" y="5852160"/>
            <a:ext cx="12188952" cy="1005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EBAED-35A8-13FE-9A2D-5355485AA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5280" y="5943600"/>
            <a:ext cx="4114799" cy="80877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5E09850-8E98-417A-DC5F-3A743D82B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457200"/>
            <a:ext cx="3717237" cy="1600200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Century Schoolbook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EA86BED-8B58-AC56-BBA7-88EDBF4E71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199" y="2132556"/>
            <a:ext cx="3717236" cy="798535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SUBTITLE AVENIR     NEXT LT PRO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8DBADA4-BDC7-098B-1BC6-AC7D19C2B54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57199" y="3038876"/>
            <a:ext cx="3717236" cy="2560258"/>
          </a:xfr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Section Introduction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088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B8AEF-FE21-E2E6-CD67-4D54338986A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170725" y="457199"/>
            <a:ext cx="3566160" cy="4377848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14722E6-8C6B-91B5-F551-D996326AE9A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186514" y="4985358"/>
            <a:ext cx="3566160" cy="699825"/>
          </a:xfrm>
        </p:spPr>
        <p:txBody>
          <a:bodyPr>
            <a:normAutofit/>
          </a:bodyPr>
          <a:lstStyle>
            <a:lvl1pPr marL="0" indent="0" algn="l">
              <a:buNone/>
              <a:defRPr sz="1800" b="0" i="1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3060230-3465-03FC-98CF-791253386E2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320815" y="457199"/>
            <a:ext cx="3566160" cy="4377848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E7CBB36-1DFD-70CB-EA31-C0D00477ED9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336604" y="4985358"/>
            <a:ext cx="3566160" cy="699825"/>
          </a:xfrm>
        </p:spPr>
        <p:txBody>
          <a:bodyPr>
            <a:normAutofit/>
          </a:bodyPr>
          <a:lstStyle>
            <a:lvl1pPr marL="0" indent="0" algn="l">
              <a:buNone/>
              <a:defRPr sz="1800" b="0" i="1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449E8B6-04B0-B83C-960D-BDBAB438137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55116" y="457199"/>
            <a:ext cx="3566160" cy="4377848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1524AC7-0122-C57A-6A2A-1D1DBA31F306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470905" y="4985358"/>
            <a:ext cx="3566160" cy="699825"/>
          </a:xfrm>
        </p:spPr>
        <p:txBody>
          <a:bodyPr>
            <a:normAutofit/>
          </a:bodyPr>
          <a:lstStyle>
            <a:lvl1pPr marL="0" indent="0" algn="l">
              <a:buNone/>
              <a:defRPr sz="1800" b="0" i="1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F583DD-0C0B-19BA-B943-0217C88D0FAB}"/>
              </a:ext>
            </a:extLst>
          </p:cNvPr>
          <p:cNvSpPr/>
          <p:nvPr userDrawn="1"/>
        </p:nvSpPr>
        <p:spPr>
          <a:xfrm>
            <a:off x="3048" y="5852160"/>
            <a:ext cx="12188952" cy="1005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E0EF6-BAF7-9BA7-5A0F-76B9E65E5B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5280" y="5943600"/>
            <a:ext cx="4114799" cy="8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52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547372C-B6E2-E374-7763-3B293656AA5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322523" cy="5066779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F752F34-AB93-5AF1-F1EC-8A7BD9C1178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37786" y="5085567"/>
            <a:ext cx="4184737" cy="613775"/>
          </a:xfrm>
        </p:spPr>
        <p:txBody>
          <a:bodyPr>
            <a:normAutofit/>
          </a:bodyPr>
          <a:lstStyle>
            <a:lvl1pPr marL="0" indent="0" algn="l">
              <a:buNone/>
              <a:defRPr sz="1800" b="0" i="1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0E3854-CACB-9922-1E13-1D09F66530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0659" y="457200"/>
            <a:ext cx="6944142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Century Schoolbook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276899D-C91B-4DC1-FEE1-8E145B803FE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790660" y="2132556"/>
            <a:ext cx="6944140" cy="798535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SUBTITLE AVENIR NEXT LT PRO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3703038-02BB-C0FD-3B09-E775070420FD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790660" y="3038876"/>
            <a:ext cx="6944140" cy="2660466"/>
          </a:xfr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Section Introduction.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46324A-BA52-2731-A0CC-47EB628E97F0}"/>
              </a:ext>
            </a:extLst>
          </p:cNvPr>
          <p:cNvSpPr/>
          <p:nvPr userDrawn="1"/>
        </p:nvSpPr>
        <p:spPr>
          <a:xfrm>
            <a:off x="3048" y="5852160"/>
            <a:ext cx="12188952" cy="1005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C923B4-B2C9-58BE-25E5-9E7EDC3058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5280" y="5943600"/>
            <a:ext cx="4114799" cy="8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10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547372C-B6E2-E374-7763-3B293656AA5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869477" y="-1"/>
            <a:ext cx="4322523" cy="585216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939038-A6A1-A6A4-873E-C74EAFA9FA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457200"/>
            <a:ext cx="6957394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Century Schoolbook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9880AE6-8F3E-7315-55C0-765D169950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199" y="2132556"/>
            <a:ext cx="6957392" cy="798535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SUBTITLE AVENIR NEXT LT PRO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6E366F4-2B76-7BBE-7ED7-A0F6C3D9A0F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57199" y="3038876"/>
            <a:ext cx="6957392" cy="2472575"/>
          </a:xfr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Section Introduction.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43570E-8C5D-65E3-2A1B-9E0285F8F85B}"/>
              </a:ext>
            </a:extLst>
          </p:cNvPr>
          <p:cNvSpPr/>
          <p:nvPr userDrawn="1"/>
        </p:nvSpPr>
        <p:spPr>
          <a:xfrm>
            <a:off x="3048" y="5852160"/>
            <a:ext cx="12188952" cy="1005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6C0BFB-1AC9-3940-80F9-75B89CEEB3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5280" y="5943600"/>
            <a:ext cx="4114799" cy="8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16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black with small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537CB8-BB6C-1506-ECC0-7C0BD34342A7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59FA7D-4FF7-A836-8751-D293E589E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7419" y="0"/>
            <a:ext cx="439779" cy="68580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B5DBF8-C527-F532-4F37-34EC6808E1F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023360" y="457200"/>
            <a:ext cx="7680544" cy="5192038"/>
          </a:xfr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92445DF-92EA-CCC7-8816-39D3C532402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3707617"/>
            <a:ext cx="3566159" cy="3150383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348DBA6-275F-2B5A-0326-8BD3925E9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2669182" cy="1954234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Century Schoolbook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D4C0D6B-466C-E6D0-4BCF-8D5BF8DCA49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199" y="2690051"/>
            <a:ext cx="2669181" cy="738949"/>
          </a:xfrm>
        </p:spPr>
        <p:txBody>
          <a:bodyPr>
            <a:noAutofit/>
          </a:bodyPr>
          <a:lstStyle>
            <a:lvl1pPr marL="0" indent="0">
              <a:buNone/>
              <a:defRPr sz="2400" b="0" i="0" baseline="0">
                <a:solidFill>
                  <a:schemeClr val="bg2">
                    <a:lumMod val="90000"/>
                  </a:schemeClr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2ND LINE</a:t>
            </a:r>
          </a:p>
        </p:txBody>
      </p:sp>
    </p:spTree>
    <p:extLst>
      <p:ext uri="{BB962C8B-B14F-4D97-AF65-F5344CB8AC3E}">
        <p14:creationId xmlns:p14="http://schemas.microsoft.com/office/powerpoint/2010/main" val="2167657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Black with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8E1F7DB-DF46-BFED-77A3-5ECC90E3900F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919E60-FD93-D9E8-6226-BEBFD33F11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439779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7B70D-84DB-F3E0-B372-6E76878EC52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566160" y="0"/>
            <a:ext cx="8625840" cy="5022937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B5DBF8-C527-F532-4F37-34EC6808E1F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57200" y="3885417"/>
            <a:ext cx="2669182" cy="2628117"/>
          </a:xfr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A310A5F-77C1-2093-5E35-CD6DAA7BA452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3737347" y="5186948"/>
            <a:ext cx="7711441" cy="613775"/>
          </a:xfrm>
        </p:spPr>
        <p:txBody>
          <a:bodyPr>
            <a:normAutofit/>
          </a:bodyPr>
          <a:lstStyle>
            <a:lvl1pPr marL="0" indent="0" algn="l">
              <a:buNone/>
              <a:defRPr sz="1800" b="0" i="1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1B37EC4-1E7B-53A2-7B9D-5F825B316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2669182" cy="1954234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Century Schoolbook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BD9FFD3-6646-B24D-A810-51DE09A3D85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199" y="2690051"/>
            <a:ext cx="2669181" cy="916749"/>
          </a:xfrm>
        </p:spPr>
        <p:txBody>
          <a:bodyPr>
            <a:noAutofit/>
          </a:bodyPr>
          <a:lstStyle>
            <a:lvl1pPr marL="0" indent="0">
              <a:buNone/>
              <a:defRPr sz="2400" b="0" i="0" baseline="0">
                <a:solidFill>
                  <a:schemeClr val="bg2">
                    <a:lumMod val="75000"/>
                  </a:schemeClr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2ND LINE</a:t>
            </a:r>
          </a:p>
        </p:txBody>
      </p:sp>
    </p:spTree>
    <p:extLst>
      <p:ext uri="{BB962C8B-B14F-4D97-AF65-F5344CB8AC3E}">
        <p14:creationId xmlns:p14="http://schemas.microsoft.com/office/powerpoint/2010/main" val="237202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Black Two phot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2162037-98B9-EB78-8ACF-AB5DB1F2C2C2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D731E9-56C9-1994-F9F3-1A867A33A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710" y="0"/>
            <a:ext cx="439779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B8AEF-FE21-E2E6-CD67-4D54338986A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170725" y="457199"/>
            <a:ext cx="3566160" cy="4377848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14722E6-8C6B-91B5-F551-D996326AE9A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186514" y="4985358"/>
            <a:ext cx="3566160" cy="864297"/>
          </a:xfrm>
        </p:spPr>
        <p:txBody>
          <a:bodyPr>
            <a:normAutofit/>
          </a:bodyPr>
          <a:lstStyle>
            <a:lvl1pPr marL="0" indent="0" algn="l">
              <a:buNone/>
              <a:defRPr sz="1800" b="0" i="1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3060230-3465-03FC-98CF-791253386E2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057559" y="457199"/>
            <a:ext cx="3566160" cy="4377848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E7CBB36-1DFD-70CB-EA31-C0D00477ED9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073348" y="4985358"/>
            <a:ext cx="3550371" cy="864297"/>
          </a:xfrm>
        </p:spPr>
        <p:txBody>
          <a:bodyPr>
            <a:normAutofit/>
          </a:bodyPr>
          <a:lstStyle>
            <a:lvl1pPr marL="0" indent="0" algn="l">
              <a:buNone/>
              <a:defRPr sz="1800" b="0" i="1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776CCC-DADB-33D1-6491-E5AFCA64F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2669182" cy="1954234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Century Schoolbook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701A72D-6CF2-B822-CCDC-E195710E874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199" y="2690051"/>
            <a:ext cx="2669181" cy="1296444"/>
          </a:xfrm>
        </p:spPr>
        <p:txBody>
          <a:bodyPr>
            <a:noAutofit/>
          </a:bodyPr>
          <a:lstStyle>
            <a:lvl1pPr marL="0" indent="0">
              <a:buNone/>
              <a:defRPr sz="2400" b="0" i="0" baseline="0">
                <a:solidFill>
                  <a:schemeClr val="accent3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2ND LINE</a:t>
            </a:r>
          </a:p>
        </p:txBody>
      </p:sp>
    </p:spTree>
    <p:extLst>
      <p:ext uri="{BB962C8B-B14F-4D97-AF65-F5344CB8AC3E}">
        <p14:creationId xmlns:p14="http://schemas.microsoft.com/office/powerpoint/2010/main" val="4104270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Black with portrai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DA130AA-2D36-C203-ACAC-3EAC64FB5352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9EA535-0838-05B9-04EB-7EA12BD3B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711" y="0"/>
            <a:ext cx="439779" cy="6858000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27AA562-9BFA-3D80-EC98-06DBC02BDC3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7200" y="457200"/>
            <a:ext cx="2669181" cy="331939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1DCB050-219F-DCDA-F8F8-38EBDE46D09C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57200" y="3931920"/>
            <a:ext cx="2669181" cy="1767422"/>
          </a:xfrm>
        </p:spPr>
        <p:txBody>
          <a:bodyPr>
            <a:normAutofit/>
          </a:bodyPr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A97A92-2F29-0CAD-51F6-7E45EC413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3359" y="457200"/>
            <a:ext cx="7711442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Century Schoolbook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0886A1E-D3D3-62CB-80BD-ADB067AE90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23360" y="2132556"/>
            <a:ext cx="7711440" cy="798535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SUBTITLE AVENIR NEXT LT PRO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9C1AF2D-737D-127E-1331-C465D170DF3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023360" y="3038876"/>
            <a:ext cx="7711440" cy="2660466"/>
          </a:xfr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Section Introduction.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538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Black with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DBF458-D256-9D20-474E-48CA70DF4BC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2257E0-027E-F402-A781-707B764C51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7420" y="0"/>
            <a:ext cx="4397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BF005A-739D-F641-B063-96AE6CD864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5199022" cy="954157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Century Schoolbook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D7EF4-D635-614B-527C-1E792715C24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199" y="1469289"/>
            <a:ext cx="5199022" cy="798535"/>
          </a:xfrm>
        </p:spPr>
        <p:txBody>
          <a:bodyPr>
            <a:noAutofit/>
          </a:bodyPr>
          <a:lstStyle>
            <a:lvl1pPr marL="0" indent="0">
              <a:buNone/>
              <a:defRPr sz="2400" b="0" i="0" baseline="0">
                <a:solidFill>
                  <a:schemeClr val="bg2">
                    <a:lumMod val="75000"/>
                  </a:schemeClr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2ND LINE IF NEEDED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B5DBF8-C527-F532-4F37-34EC6808E1F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553200" y="457200"/>
            <a:ext cx="5196214" cy="5192038"/>
          </a:xfr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92445DF-92EA-CCC7-8816-39D3C532402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7199" y="2663687"/>
            <a:ext cx="5199022" cy="3737113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2908322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 Third Blac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0AE221-478B-3C90-B7A1-C0E934FCFBC8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170920-E75F-4574-7196-B11E014010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439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8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DEACE5-CE32-6A08-A5C5-811808CCF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6616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56CD90-5832-32EB-8115-E6E6EF15E8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439779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72EFC-7756-064F-4B29-D649666E750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023360" y="457200"/>
            <a:ext cx="7680544" cy="5192038"/>
          </a:xfr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6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alf Blac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832D35-E3CD-8F24-CE73-8833BC98CA9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C2DCC-B1AD-6B4A-D5D6-45A1F6322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439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07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499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 Template 02.png">
            <a:extLst>
              <a:ext uri="{FF2B5EF4-FFF2-40B4-BE49-F238E27FC236}">
                <a16:creationId xmlns:a16="http://schemas.microsoft.com/office/drawing/2014/main" id="{37FAE48E-AF3D-CD4E-9873-0A58B63DD9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"/>
            <a:ext cx="12192000" cy="68574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F01B17-2ACD-E147-961F-1FCAEB0F1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030944"/>
            <a:ext cx="4648200" cy="1788456"/>
          </a:xfrm>
          <a:prstGeom prst="rect">
            <a:avLst/>
          </a:prstGeom>
        </p:spPr>
      </p:pic>
      <p:sp>
        <p:nvSpPr>
          <p:cNvPr id="14" name="Title 12">
            <a:extLst>
              <a:ext uri="{FF2B5EF4-FFF2-40B4-BE49-F238E27FC236}">
                <a16:creationId xmlns:a16="http://schemas.microsoft.com/office/drawing/2014/main" id="{2CDEE522-ED53-B54A-9DF7-3769A9462B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4495800"/>
            <a:ext cx="10972800" cy="944562"/>
          </a:xfrm>
        </p:spPr>
        <p:txBody>
          <a:bodyPr/>
          <a:lstStyle>
            <a:lvl1pPr algn="ctr"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38098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AC0A-0834-49B5-8E90-18B677E060C2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34C9-DBAF-4F66-AD98-53CF591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76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AC0A-0834-49B5-8E90-18B677E060C2}" type="datetimeFigureOut">
              <a:rPr lang="en-US" smtClean="0"/>
              <a:t>8/15/24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34C9-DBAF-4F66-AD98-53CF591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48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AC0A-0834-49B5-8E90-18B677E060C2}" type="datetimeFigureOut">
              <a:rPr lang="en-US" smtClean="0"/>
              <a:t>8/15/24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34C9-DBAF-4F66-AD98-53CF591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31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AC0A-0834-49B5-8E90-18B677E060C2}" type="datetimeFigureOut">
              <a:rPr lang="en-US" smtClean="0"/>
              <a:t>8/15/24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34C9-DBAF-4F66-AD98-53CF591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936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AC0A-0834-49B5-8E90-18B677E060C2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34C9-DBAF-4F66-AD98-53CF591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61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AC0A-0834-49B5-8E90-18B677E060C2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34C9-DBAF-4F66-AD98-53CF591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516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AC0A-0834-49B5-8E90-18B677E060C2}" type="datetimeFigureOut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C34C9-DBAF-4F66-AD98-53CF591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E0F18C6-CAF3-4AB7-EEED-FF819A80F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799" y="457200"/>
            <a:ext cx="7533863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 Goes Here</a:t>
            </a:r>
            <a:br>
              <a:rPr lang="en-US" dirty="0"/>
            </a:br>
            <a:r>
              <a:rPr lang="en-US" dirty="0"/>
              <a:t>Century Schoolbook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6FB55A4-C633-5300-36A9-FA3E4F34EE6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114800" y="2132556"/>
            <a:ext cx="7533861" cy="798535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SUBTITLE AVENIR NEXT LT PRO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BA03B7-13B4-3E1A-E905-0886E41109F2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114800" y="3038877"/>
            <a:ext cx="7533861" cy="2431146"/>
          </a:xfr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Section Introduction.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6B8EE6-D7D8-CC9B-9A20-ABDAF4968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6616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07122C-C171-2CF5-B54D-71E301791B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439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1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FEAF9C-F43A-9DA1-7E19-E66F5ACCA89D}"/>
              </a:ext>
            </a:extLst>
          </p:cNvPr>
          <p:cNvSpPr/>
          <p:nvPr userDrawn="1"/>
        </p:nvSpPr>
        <p:spPr>
          <a:xfrm>
            <a:off x="3566160" y="0"/>
            <a:ext cx="8622792" cy="58521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tx1"/>
              </a:solidFill>
              <a:latin typeface="Avenir Next LT Pro Light" panose="020B0304020202020204" pitchFamily="34" charset="77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3CA250A-EAC1-3808-6EF1-E52105CCAC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80" y="5943600"/>
            <a:ext cx="4114800" cy="8087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6FFAC9-5057-C200-FB1B-881AA412BA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6616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7F816B-DB5B-D4DC-7281-27678F96DD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-4175" y="0"/>
            <a:ext cx="439779" cy="6858000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97C0270-0658-806B-86D7-FB4CB15490D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005939" y="1077238"/>
            <a:ext cx="3663862" cy="452189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</a:t>
            </a:r>
          </a:p>
          <a:p>
            <a:pPr lvl="0"/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en-US" dirty="0"/>
          </a:p>
          <a:p>
            <a:pPr lvl="0"/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</a:t>
            </a:r>
          </a:p>
          <a:p>
            <a:pPr lvl="0"/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endParaRPr lang="en-US" dirty="0"/>
          </a:p>
          <a:p>
            <a:pPr lvl="0"/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</a:t>
            </a:r>
          </a:p>
          <a:p>
            <a:pPr lvl="0"/>
            <a:r>
              <a:rPr lang="en-US" dirty="0"/>
              <a:t>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90C3461-1B02-A1F3-7362-679F4527AC4B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955280" y="1077238"/>
            <a:ext cx="3799398" cy="4521896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</a:t>
            </a:r>
          </a:p>
          <a:p>
            <a:pPr lvl="0"/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en-US" dirty="0"/>
          </a:p>
          <a:p>
            <a:pPr lvl="0"/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</a:t>
            </a:r>
          </a:p>
          <a:p>
            <a:pPr lvl="0"/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endParaRPr lang="en-US" dirty="0"/>
          </a:p>
          <a:p>
            <a:pPr lvl="0"/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</a:t>
            </a:r>
          </a:p>
          <a:p>
            <a:pPr lvl="0"/>
            <a:r>
              <a:rPr lang="en-US" dirty="0"/>
              <a:t>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4095BF30-7932-1BCB-B888-56973333C2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5942" y="457200"/>
            <a:ext cx="3663859" cy="531813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</a:lstStyle>
          <a:p>
            <a:pPr lvl="0"/>
            <a:r>
              <a:rPr lang="en-US" dirty="0"/>
              <a:t>First Heading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48674D15-90B7-872F-8EF2-64BAA55593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51105" y="457200"/>
            <a:ext cx="3799398" cy="531813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</a:lstStyle>
          <a:p>
            <a:pPr lvl="0"/>
            <a:r>
              <a:rPr lang="en-US" dirty="0"/>
              <a:t>Second Heading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C19265-F394-6A63-97FB-9D014ED16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187"/>
          <a:stretch/>
        </p:blipFill>
        <p:spPr>
          <a:xfrm>
            <a:off x="11754678" y="0"/>
            <a:ext cx="439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1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tion -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1C6CFAF-E5DF-85FB-39C3-D0CCC9C7D1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457200"/>
            <a:ext cx="5824333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Century Schoolbook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11B58-A0E4-1DEC-7379-8E559769825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199" y="2132556"/>
            <a:ext cx="5824331" cy="798535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SUBTITLE AVENIR NEXT LT PRO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B0AE0C5-AFB1-5E36-AD4B-7E633F147F1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57199" y="3038877"/>
            <a:ext cx="5824331" cy="2431146"/>
          </a:xfr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Section Introduction.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C90962D-AB41-2839-CD27-4785AA149BD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688898" y="-1"/>
            <a:ext cx="5503101" cy="585216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B6F5EC-BEB8-BB7B-50CC-CDB2DDB6951B}"/>
              </a:ext>
            </a:extLst>
          </p:cNvPr>
          <p:cNvSpPr/>
          <p:nvPr userDrawn="1"/>
        </p:nvSpPr>
        <p:spPr>
          <a:xfrm>
            <a:off x="3048" y="5852160"/>
            <a:ext cx="12188952" cy="1005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0226C4-362E-7194-7CEC-613BF7C10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5280" y="5943600"/>
            <a:ext cx="4114799" cy="8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7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tion - Large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9DAD41-8D55-9DED-33E1-CF50AA33F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457200"/>
            <a:ext cx="3717237" cy="1600200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Century Schoolbook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092C921-044C-5B17-E4DE-BC14B5D44A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199" y="2132556"/>
            <a:ext cx="3717236" cy="798535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SUBTITLE AVENIR     NEXT LT PRO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3385715-32EA-A61B-BD03-D9EDBE9FA87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59474" y="0"/>
            <a:ext cx="7632526" cy="585216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183C9DB-3BFF-E60E-707A-BA58E8643523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57199" y="3038876"/>
            <a:ext cx="3717236" cy="2472575"/>
          </a:xfr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Section Introduction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913302-098C-305C-2BDD-68051B2AFEDE}"/>
              </a:ext>
            </a:extLst>
          </p:cNvPr>
          <p:cNvSpPr/>
          <p:nvPr userDrawn="1"/>
        </p:nvSpPr>
        <p:spPr>
          <a:xfrm>
            <a:off x="3048" y="5852160"/>
            <a:ext cx="12188952" cy="1005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838CE8-950D-3A3D-C9D2-71602D66D0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5280" y="5943600"/>
            <a:ext cx="4114799" cy="8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9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BD458-27D5-9F56-1445-4DA314D40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8306"/>
            <a:ext cx="11353800" cy="770351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 goes here Century Schoolbook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A68F1-BCBF-34FB-AFC5-C6AC9D3106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1825626"/>
            <a:ext cx="11353800" cy="354428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..</a:t>
            </a:r>
          </a:p>
          <a:p>
            <a:pPr lvl="0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FE13802-6D3A-8B19-44FB-2D71586AE15D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57200" y="1208761"/>
            <a:ext cx="11353800" cy="432149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AVENIR NEXT LT PRO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EC1937-E293-4B0E-9E91-01C4E2CD4CD8}"/>
              </a:ext>
            </a:extLst>
          </p:cNvPr>
          <p:cNvSpPr/>
          <p:nvPr userDrawn="1"/>
        </p:nvSpPr>
        <p:spPr>
          <a:xfrm>
            <a:off x="3048" y="5852160"/>
            <a:ext cx="12188952" cy="1005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E23569-A7CF-CC55-DBFF-DAE05BAAE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5280" y="5943600"/>
            <a:ext cx="4114799" cy="8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0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ulle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299752-3429-74B2-3D16-FFADE90CB63E}"/>
              </a:ext>
            </a:extLst>
          </p:cNvPr>
          <p:cNvSpPr/>
          <p:nvPr userDrawn="1"/>
        </p:nvSpPr>
        <p:spPr>
          <a:xfrm>
            <a:off x="4553712" y="0"/>
            <a:ext cx="7635240" cy="58521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bg2">
                  <a:lumMod val="90000"/>
                </a:schemeClr>
              </a:solidFill>
              <a:latin typeface="Avenir Next LT Pro Light" panose="020B0304020202020204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C86832-A977-52B3-DB53-9F9F3AC6C1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187"/>
          <a:stretch/>
        </p:blipFill>
        <p:spPr>
          <a:xfrm>
            <a:off x="11754678" y="0"/>
            <a:ext cx="439779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7546BEC-FEEA-5186-38AB-8DE55A611A6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075583" y="1077238"/>
            <a:ext cx="3132188" cy="452189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</a:t>
            </a:r>
          </a:p>
          <a:p>
            <a:pPr lvl="0"/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en-US" dirty="0"/>
          </a:p>
          <a:p>
            <a:pPr lvl="0"/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</a:t>
            </a:r>
          </a:p>
          <a:p>
            <a:pPr lvl="0"/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endParaRPr lang="en-US" dirty="0"/>
          </a:p>
          <a:p>
            <a:pPr lvl="0"/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</a:t>
            </a:r>
          </a:p>
          <a:p>
            <a:pPr lvl="0"/>
            <a:r>
              <a:rPr lang="en-US" dirty="0"/>
              <a:t>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0345AD6-B7B5-57E0-F92F-3044AE449169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8587048" y="1077238"/>
            <a:ext cx="3032094" cy="4521896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</a:t>
            </a:r>
          </a:p>
          <a:p>
            <a:pPr lvl="0"/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en-US" dirty="0"/>
          </a:p>
          <a:p>
            <a:pPr lvl="0"/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</a:t>
            </a:r>
          </a:p>
          <a:p>
            <a:pPr lvl="0"/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endParaRPr lang="en-US" dirty="0"/>
          </a:p>
          <a:p>
            <a:pPr lvl="0"/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</a:t>
            </a:r>
          </a:p>
          <a:p>
            <a:pPr lvl="0"/>
            <a:r>
              <a:rPr lang="en-US" dirty="0"/>
              <a:t>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E87DB7-7136-8A05-3224-CED87EA9A8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5586" y="457200"/>
            <a:ext cx="3132188" cy="531813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</a:lstStyle>
          <a:p>
            <a:pPr lvl="0"/>
            <a:r>
              <a:rPr lang="en-US" dirty="0"/>
              <a:t>First Heading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E8DD2731-BC86-C640-7314-92440D41F6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82873" y="457200"/>
            <a:ext cx="3032094" cy="531813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</a:lstStyle>
          <a:p>
            <a:pPr lvl="0"/>
            <a:r>
              <a:rPr lang="en-US" dirty="0"/>
              <a:t>Second Heading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3E8850-FD79-1443-75A6-C6663A4F996F}"/>
              </a:ext>
            </a:extLst>
          </p:cNvPr>
          <p:cNvSpPr/>
          <p:nvPr userDrawn="1"/>
        </p:nvSpPr>
        <p:spPr>
          <a:xfrm>
            <a:off x="3048" y="5852160"/>
            <a:ext cx="12188952" cy="1005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7CBFAE-08DB-E103-6DBB-269AF7B583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5280" y="5943600"/>
            <a:ext cx="4114799" cy="80877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0418C3B-5B04-A43E-6BA6-B030C1AD72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457200"/>
            <a:ext cx="3717237" cy="1600200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Century Schoolbook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934F5AD-BB6F-D894-E38D-31D96CE5FFD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199" y="2132556"/>
            <a:ext cx="3717236" cy="798535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SUBTITLE AVENIR     NEXT LT PRO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926A28C-FCD7-9FD4-EA4A-D4DDA9F24130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57199" y="3038876"/>
            <a:ext cx="3717236" cy="2560258"/>
          </a:xfr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Section Introduction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346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97DCF1-6199-2318-964D-7499DA32904E}"/>
              </a:ext>
            </a:extLst>
          </p:cNvPr>
          <p:cNvSpPr/>
          <p:nvPr userDrawn="1"/>
        </p:nvSpPr>
        <p:spPr>
          <a:xfrm>
            <a:off x="4553712" y="0"/>
            <a:ext cx="7635240" cy="58521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tx1"/>
              </a:solidFill>
              <a:latin typeface="Avenir Next LT Pro Light" panose="020B0304020202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BD01BC-48FA-1CE4-5949-9AE8DCDD5B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187"/>
          <a:stretch/>
        </p:blipFill>
        <p:spPr>
          <a:xfrm>
            <a:off x="11754678" y="0"/>
            <a:ext cx="439779" cy="6858000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BCE9F33-87D1-D9FD-A261-E19852109F1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996069" y="457200"/>
            <a:ext cx="6738732" cy="520456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ea.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02DC27A-844B-B459-0E7D-E541807E59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457200"/>
            <a:ext cx="3717237" cy="1600200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Century Schoolbook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4911E-AA9E-2D73-5CA6-4D9041EAC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199" y="2132556"/>
            <a:ext cx="3717236" cy="798535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SUBTITLE AVENIR     NEXT LT PRO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BA93BD-5191-7E91-D73D-4223ED1EF9D7}"/>
              </a:ext>
            </a:extLst>
          </p:cNvPr>
          <p:cNvSpPr/>
          <p:nvPr userDrawn="1"/>
        </p:nvSpPr>
        <p:spPr>
          <a:xfrm>
            <a:off x="3048" y="5852160"/>
            <a:ext cx="12188952" cy="1005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6A642F-40F7-0B44-30C0-C611244142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5280" y="5943600"/>
            <a:ext cx="4114799" cy="8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8E23CD00-39E4-BF33-E325-C7C01748E4A9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66A38F-7C1A-E2D1-F2F1-322F2EA98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3F549-603D-325E-210A-38CA6DB75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81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70EA0A9-28FF-DA42-68DC-8F3D0D5005AB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80" y="5943600"/>
            <a:ext cx="4114800" cy="8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6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2" r:id="rId3"/>
    <p:sldLayoutId id="2147483673" r:id="rId4"/>
    <p:sldLayoutId id="2147483671" r:id="rId5"/>
    <p:sldLayoutId id="2147483655" r:id="rId6"/>
    <p:sldLayoutId id="2147483652" r:id="rId7"/>
    <p:sldLayoutId id="2147483656" r:id="rId8"/>
    <p:sldLayoutId id="2147483668" r:id="rId9"/>
    <p:sldLayoutId id="2147483657" r:id="rId10"/>
    <p:sldLayoutId id="2147483664" r:id="rId11"/>
    <p:sldLayoutId id="2147483667" r:id="rId12"/>
    <p:sldLayoutId id="2147483669" r:id="rId13"/>
    <p:sldLayoutId id="2147483660" r:id="rId14"/>
    <p:sldLayoutId id="2147483658" r:id="rId15"/>
    <p:sldLayoutId id="2147483663" r:id="rId16"/>
    <p:sldLayoutId id="2147483665" r:id="rId17"/>
    <p:sldLayoutId id="2147483659" r:id="rId18"/>
    <p:sldLayoutId id="2147483670" r:id="rId19"/>
    <p:sldLayoutId id="2147483661" r:id="rId20"/>
    <p:sldLayoutId id="214748366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BAC0A-0834-49B5-8E90-18B677E060C2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C34C9-DBAF-4F66-AD98-53CF591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2836E-A059-F42F-457E-EB6CB1033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0200" y="1396539"/>
            <a:ext cx="7409070" cy="2032462"/>
          </a:xfrm>
        </p:spPr>
        <p:txBody>
          <a:bodyPr>
            <a:normAutofit/>
          </a:bodyPr>
          <a:lstStyle/>
          <a:p>
            <a:r>
              <a:rPr lang="en-US" sz="3600" dirty="0"/>
              <a:t>Owning and Integrating Telehealth Care to Enhance Continuity and Access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98CF58-4227-6A52-640A-5B336F434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200" y="3568147"/>
            <a:ext cx="5635567" cy="220137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Richelle J. Koopman, MD, MS</a:t>
            </a:r>
          </a:p>
          <a:p>
            <a:r>
              <a:rPr lang="en-US" dirty="0"/>
              <a:t>Chair, Department of Family and Community Medicine</a:t>
            </a:r>
          </a:p>
          <a:p>
            <a:endParaRPr lang="en-US" dirty="0"/>
          </a:p>
          <a:p>
            <a:r>
              <a:rPr lang="en-US" dirty="0"/>
              <a:t>Sarah Swofford, MD, MSPH</a:t>
            </a:r>
          </a:p>
          <a:p>
            <a:r>
              <a:rPr lang="en-US" dirty="0"/>
              <a:t>Director of Telehealth, MU Healthcare; Professor of Family and Community Medicine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74DF67-F6B7-7822-21C0-633BE3AA5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094" y="3782291"/>
            <a:ext cx="1523588" cy="1828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66679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617984-95A7-7F00-7EB7-CA38ADB68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752" y="593840"/>
            <a:ext cx="7038975" cy="49720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6B264BE-3CA3-A9D9-CCDC-4B3CD3DCCB8C}"/>
              </a:ext>
            </a:extLst>
          </p:cNvPr>
          <p:cNvSpPr/>
          <p:nvPr/>
        </p:nvSpPr>
        <p:spPr>
          <a:xfrm>
            <a:off x="7531331" y="1770611"/>
            <a:ext cx="490451" cy="3241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27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953D22-923B-F23A-D2FE-66645A625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27" y="307570"/>
            <a:ext cx="8059241" cy="55196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189A38-C4AF-47A5-FA29-310780368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475" y="0"/>
            <a:ext cx="2507192" cy="598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79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outdoor, sky, tree, building&#10;&#10;Description automatically generated">
            <a:extLst>
              <a:ext uri="{FF2B5EF4-FFF2-40B4-BE49-F238E27FC236}">
                <a16:creationId xmlns:a16="http://schemas.microsoft.com/office/drawing/2014/main" id="{2A973C15-8373-4D11-DADC-CBD8CFF9608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EB3C0-38BB-BADC-9A92-DA61C4B10E4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Virtually eliminated all other urgent care and minute clinics in Columbia Missouri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population 125,000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 principal health systems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00C30-A4F7-A12A-8DF8-2E82D60FE5DD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3737348" y="5186947"/>
            <a:ext cx="5531344" cy="11556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collaboration with Columbia </a:t>
            </a:r>
            <a:r>
              <a:rPr lang="en-US" dirty="0" err="1"/>
              <a:t>HyVee</a:t>
            </a:r>
            <a:r>
              <a:rPr lang="en-US" dirty="0"/>
              <a:t> grocery stores for almost 10 years</a:t>
            </a:r>
          </a:p>
          <a:p>
            <a:r>
              <a:rPr lang="en-US" dirty="0"/>
              <a:t>Integrated EHR with MU Healthcare</a:t>
            </a:r>
          </a:p>
          <a:p>
            <a:r>
              <a:rPr lang="en-US" dirty="0"/>
              <a:t>Same copay as primary care visit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DE9F3D-ABCA-14D2-0E98-4B00BA119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Mizzou Quick Care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D0C5FD-B301-6020-09BC-C5E70361F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3 locations at </a:t>
            </a:r>
            <a:r>
              <a:rPr lang="en-US" dirty="0" err="1"/>
              <a:t>HyVee</a:t>
            </a:r>
            <a:r>
              <a:rPr lang="en-US" dirty="0"/>
              <a:t> grocery stores</a:t>
            </a:r>
          </a:p>
          <a:p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9C19F37-C9FC-D36A-6720-3417D5DEEAED}"/>
              </a:ext>
            </a:extLst>
          </p:cNvPr>
          <p:cNvCxnSpPr>
            <a:cxnSpLocks/>
          </p:cNvCxnSpPr>
          <p:nvPr/>
        </p:nvCxnSpPr>
        <p:spPr>
          <a:xfrm>
            <a:off x="482388" y="2530260"/>
            <a:ext cx="26439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7EA7B39-EF02-F8A9-8CB5-545D68FCF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1" y="0"/>
            <a:ext cx="8717280" cy="51521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96A7A8-F82E-25B9-9E8E-4A62919BA3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02"/>
          <a:stretch/>
        </p:blipFill>
        <p:spPr>
          <a:xfrm>
            <a:off x="9418320" y="4029073"/>
            <a:ext cx="2378806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88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AC6297-25EE-FC4F-9E26-9F350E35A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777" y="332508"/>
            <a:ext cx="8988445" cy="574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63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4CF4C5-C01A-8E7F-C7DE-06A09745BB5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023360" y="457200"/>
            <a:ext cx="7863840" cy="5192038"/>
          </a:xfrm>
        </p:spPr>
        <p:txBody>
          <a:bodyPr/>
          <a:lstStyle/>
          <a:p>
            <a:r>
              <a:rPr lang="en-US" b="1" dirty="0"/>
              <a:t>Top 10 List for Saving the Family Doctor</a:t>
            </a:r>
          </a:p>
          <a:p>
            <a:r>
              <a:rPr lang="en-US" dirty="0"/>
              <a:t>#10  Embrace Virtual Care  </a:t>
            </a:r>
            <a:r>
              <a:rPr lang="en-US" dirty="0">
                <a:solidFill>
                  <a:srgbClr val="FF0000"/>
                </a:solidFill>
              </a:rPr>
              <a:t>check</a:t>
            </a:r>
          </a:p>
          <a:p>
            <a:r>
              <a:rPr lang="en-US" dirty="0"/>
              <a:t> #9    Remain the Patient’s Chief Data Sentinel  </a:t>
            </a:r>
            <a:r>
              <a:rPr lang="en-US" dirty="0">
                <a:solidFill>
                  <a:srgbClr val="FF0000"/>
                </a:solidFill>
              </a:rPr>
              <a:t>where they trust</a:t>
            </a:r>
          </a:p>
          <a:p>
            <a:r>
              <a:rPr lang="en-US" dirty="0"/>
              <a:t> #8    Make patients your partners  </a:t>
            </a:r>
            <a:r>
              <a:rPr lang="en-US" dirty="0">
                <a:solidFill>
                  <a:srgbClr val="FF0000"/>
                </a:solidFill>
              </a:rPr>
              <a:t>engage with them</a:t>
            </a:r>
          </a:p>
          <a:p>
            <a:r>
              <a:rPr lang="en-US" dirty="0"/>
              <a:t> #7    Organize locally and create advocacy armies  </a:t>
            </a:r>
            <a:r>
              <a:rPr lang="en-US" dirty="0">
                <a:solidFill>
                  <a:srgbClr val="FF0000"/>
                </a:solidFill>
              </a:rPr>
              <a:t>state advocacy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#6    Create strategic alliances  </a:t>
            </a:r>
            <a:r>
              <a:rPr lang="en-US" dirty="0">
                <a:solidFill>
                  <a:srgbClr val="FF0000"/>
                </a:solidFill>
              </a:rPr>
              <a:t>like the grocery store</a:t>
            </a:r>
          </a:p>
          <a:p>
            <a:r>
              <a:rPr lang="en-US" dirty="0">
                <a:solidFill>
                  <a:srgbClr val="FF0000"/>
                </a:solidFill>
              </a:rPr>
              <a:t> #5    Expand the work of family medicine creatively and relationally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#4    Change how family doctors are trained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 #1     Something else radical the specialty can think up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CD2671-E5DE-FF6A-5AA5-C60269CE8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 the Family Doctor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E22639-807D-ECDB-1E6B-9C9431595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93483C3-21E9-FDFD-76C2-233B0C57529A}"/>
              </a:ext>
            </a:extLst>
          </p:cNvPr>
          <p:cNvCxnSpPr>
            <a:cxnSpLocks/>
          </p:cNvCxnSpPr>
          <p:nvPr/>
        </p:nvCxnSpPr>
        <p:spPr>
          <a:xfrm>
            <a:off x="482388" y="2530260"/>
            <a:ext cx="26439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63BCCFA-658F-34AA-B39A-62BD02EB3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2"/>
          <a:stretch/>
        </p:blipFill>
        <p:spPr>
          <a:xfrm>
            <a:off x="731519" y="2877041"/>
            <a:ext cx="2178255" cy="34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17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272CF-3EF0-CB0D-40C0-BE54D740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035CF-E1A7-84B0-674D-4DB0DC6916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8BE97C-990F-C17F-0990-5B01CC280E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197E21-06D5-A0AC-B8C6-43132D35F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8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A363-34FA-3EAE-526C-40CC16F4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Medicine Telehealth Data FY24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5DFAA79-7C6A-555B-2798-0CD1CF34E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38525"/>
            <a:ext cx="5670884" cy="4087639"/>
          </a:xfrm>
        </p:spPr>
        <p:txBody>
          <a:bodyPr>
            <a:normAutofit/>
          </a:bodyPr>
          <a:lstStyle/>
          <a:p>
            <a:r>
              <a:rPr lang="en-US" sz="2400" dirty="0"/>
              <a:t>4.5% : total visits were telehealth</a:t>
            </a:r>
          </a:p>
          <a:p>
            <a:r>
              <a:rPr lang="en-US" sz="2400" dirty="0"/>
              <a:t>6% : new patient telehealth visits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85130E-7789-A22C-4A89-2DCCB1106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685" y="1145800"/>
            <a:ext cx="5260644" cy="55310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B3C0ED-818C-2DAB-C24E-169F9B06B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52" y="3704392"/>
            <a:ext cx="5489580" cy="196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85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EF8F-9843-B064-0ED6-E12563C39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Scheduled Care – Ambulatory Visits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C35E02-5D0D-94EF-2EA0-7CB4A69FEE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Accomplishments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37653B-CEF9-A9A8-9E1A-576170DBFF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Implemented telehealth platform that integrates with the EMR </a:t>
            </a:r>
          </a:p>
          <a:p>
            <a:r>
              <a:rPr lang="en-US" dirty="0"/>
              <a:t>Created an “on the fly” telehealth option</a:t>
            </a:r>
          </a:p>
          <a:p>
            <a:r>
              <a:rPr lang="en-US" dirty="0"/>
              <a:t>Introduced ability to join telehealth visits via the patient portal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18EDAA-4A3B-C63E-10F1-4AFC34DE3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Goals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1DD0F2-DF03-F307-54FC-A3A31B95A9C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Implement internal e-consults</a:t>
            </a:r>
          </a:p>
          <a:p>
            <a:r>
              <a:rPr lang="en-US" sz="2400" dirty="0"/>
              <a:t>Improve scheduling and check in process for virtual visits</a:t>
            </a:r>
          </a:p>
          <a:p>
            <a:r>
              <a:rPr lang="en-US" sz="2400" dirty="0"/>
              <a:t>Expand online </a:t>
            </a:r>
            <a:r>
              <a:rPr lang="en-US" dirty="0"/>
              <a:t>scheduling capabilities</a:t>
            </a:r>
            <a:endParaRPr lang="en-US" sz="2400" dirty="0"/>
          </a:p>
          <a:p>
            <a:r>
              <a:rPr lang="en-US" dirty="0"/>
              <a:t>Utilize telehealth to aid in space utilization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1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B282A-4E50-12C9-65A2-86480504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compete in the virtual space?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B42E6-2CBF-5B6E-C10B-81B28BC20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We own and trade on relationships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79ABB-5BE5-D559-7085-4C27CC745A73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What do patients want from telehealth?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Convenience, convenience, convenience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Easy access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On demand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Circumscribed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Connect if they don’t have a doctor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Connect if they do have a doctor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Transparent pricing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568C25-6D12-77A4-0BA2-CFCEB720F6D7}"/>
              </a:ext>
            </a:extLst>
          </p:cNvPr>
          <p:cNvCxnSpPr>
            <a:cxnSpLocks/>
          </p:cNvCxnSpPr>
          <p:nvPr/>
        </p:nvCxnSpPr>
        <p:spPr>
          <a:xfrm>
            <a:off x="4114799" y="2792761"/>
            <a:ext cx="7384094" cy="0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4FD29FD-8786-C33E-099C-DB7B722AB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80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56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B282A-4E50-12C9-65A2-864805041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compete in the virtual space?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B42E6-2CBF-5B6E-C10B-81B28BC20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We own and trade on relationships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79ABB-5BE5-D559-7085-4C27CC745A73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What do we offer?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Trusted relationship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 demand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Continuity of data and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Whole </a:t>
            </a:r>
            <a:r>
              <a:rPr lang="en-US"/>
              <a:t>person care </a:t>
            </a:r>
            <a:r>
              <a:rPr lang="en-US" dirty="0"/>
              <a:t>congruent with their other health conditions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568C25-6D12-77A4-0BA2-CFCEB720F6D7}"/>
              </a:ext>
            </a:extLst>
          </p:cNvPr>
          <p:cNvCxnSpPr>
            <a:cxnSpLocks/>
          </p:cNvCxnSpPr>
          <p:nvPr/>
        </p:nvCxnSpPr>
        <p:spPr>
          <a:xfrm>
            <a:off x="4114799" y="2792761"/>
            <a:ext cx="7384094" cy="0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4FD29FD-8786-C33E-099C-DB7B722AB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80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74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721A87-FCC7-8D8A-3076-1EAA58AF5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230" y="83127"/>
            <a:ext cx="7991241" cy="597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93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24057-C302-EC5C-71E5-E0A625F482C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496844" y="4897678"/>
            <a:ext cx="7709768" cy="954482"/>
          </a:xfrm>
        </p:spPr>
        <p:txBody>
          <a:bodyPr>
            <a:normAutofit fontScale="85000" lnSpcReduction="20000"/>
          </a:bodyPr>
          <a:lstStyle/>
          <a:p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Dorr DA, Montgomery E, Ghumman AJ, Michaels L, Rolbiecki A, Canfield S, Shaffer V, Johnson B, Lockwood M, Ghosh P, Martinez W, Koopman R; COACH Consortium. Study protocol: Collaboration Oriented Approach to Controlling High blood pressure (COACH) in adults - a </a:t>
            </a:r>
            <a:r>
              <a:rPr lang="en-US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randomised</a:t>
            </a:r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controlled trial. BMJ Open. 2024 Jul 8;14(7):e085898. </a:t>
            </a:r>
            <a:r>
              <a:rPr lang="en-US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doi</a:t>
            </a:r>
            <a:r>
              <a:rPr lang="en-US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: 10.1136/bmjopen-2024-085898. PMID: 38977368; PMCID: PMC11256044.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EBCC588-FADD-9772-C6E0-F69ABD36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Care for virtual connections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5B69F0-70BD-68EB-B61A-28C574A94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199" y="2073058"/>
            <a:ext cx="3717236" cy="798535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Hypertension management support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E01E29-A248-7BD2-12B8-C228951EE0D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57199" y="3169084"/>
            <a:ext cx="3717236" cy="2492677"/>
          </a:xfrm>
        </p:spPr>
        <p:txBody>
          <a:bodyPr>
            <a:normAutofit/>
          </a:bodyPr>
          <a:lstStyle/>
          <a:p>
            <a:r>
              <a:rPr lang="en-US" sz="2400" dirty="0"/>
              <a:t>COACH tool to co-manage blood pressure with patients using home blood pressure and the patient portal</a:t>
            </a:r>
          </a:p>
          <a:p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A52817C-AF83-3AA4-427E-3CBB214A3D22}"/>
              </a:ext>
            </a:extLst>
          </p:cNvPr>
          <p:cNvCxnSpPr>
            <a:cxnSpLocks/>
          </p:cNvCxnSpPr>
          <p:nvPr/>
        </p:nvCxnSpPr>
        <p:spPr>
          <a:xfrm>
            <a:off x="482388" y="2981196"/>
            <a:ext cx="3692047" cy="0"/>
          </a:xfrm>
          <a:prstGeom prst="line">
            <a:avLst/>
          </a:prstGeom>
          <a:ln w="222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83C18A68-596B-36B4-0995-965C863B2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817" y="0"/>
            <a:ext cx="6349489" cy="4809338"/>
          </a:xfrm>
          <a:prstGeom prst="rect">
            <a:avLst/>
          </a:prstGeo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88E3E982-EBAC-7380-A151-5A8D1B38C47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7794" b="7794"/>
          <a:stretch/>
        </p:blipFill>
        <p:spPr/>
      </p:pic>
    </p:spTree>
    <p:extLst>
      <p:ext uri="{BB962C8B-B14F-4D97-AF65-F5344CB8AC3E}">
        <p14:creationId xmlns:p14="http://schemas.microsoft.com/office/powerpoint/2010/main" val="2258568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outdoor, sky, tree, building&#10;&#10;Description automatically generated">
            <a:extLst>
              <a:ext uri="{FF2B5EF4-FFF2-40B4-BE49-F238E27FC236}">
                <a16:creationId xmlns:a16="http://schemas.microsoft.com/office/drawing/2014/main" id="{2A973C15-8373-4D11-DADC-CBD8CFF9608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EB3C0-38BB-BADC-9A92-DA61C4B10E4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Educate representatives: </a:t>
            </a:r>
          </a:p>
          <a:p>
            <a:r>
              <a:rPr lang="en-US" dirty="0"/>
              <a:t>--economic drain of out of state telehealth</a:t>
            </a:r>
          </a:p>
          <a:p>
            <a:r>
              <a:rPr lang="en-US" dirty="0"/>
              <a:t>--lack of contribution to enduring healthcare infrastructure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00C30-A4F7-A12A-8DF8-2E82D60FE5D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Questions?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DE9F3D-ABCA-14D2-0E98-4B00BA119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Advocacy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D0C5FD-B301-6020-09BC-C5E70361F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State level</a:t>
            </a:r>
          </a:p>
          <a:p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A9C19F37-C9FC-D36A-6720-3417D5DEEAED}"/>
              </a:ext>
            </a:extLst>
          </p:cNvPr>
          <p:cNvCxnSpPr>
            <a:cxnSpLocks/>
          </p:cNvCxnSpPr>
          <p:nvPr/>
        </p:nvCxnSpPr>
        <p:spPr>
          <a:xfrm>
            <a:off x="482388" y="2530260"/>
            <a:ext cx="2643992" cy="0"/>
          </a:xfrm>
          <a:prstGeom prst="line">
            <a:avLst/>
          </a:prstGeom>
          <a:ln w="222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50AED7F-BB5D-6107-089D-0D942770D010}"/>
              </a:ext>
            </a:extLst>
          </p:cNvPr>
          <p:cNvSpPr txBox="1">
            <a:spLocks/>
          </p:cNvSpPr>
          <p:nvPr/>
        </p:nvSpPr>
        <p:spPr>
          <a:xfrm>
            <a:off x="609600" y="4037817"/>
            <a:ext cx="2669182" cy="2628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 baseline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0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EC6C1E-68C2-AC5C-A0AE-5AAD483FE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660" y="107755"/>
            <a:ext cx="7951297" cy="595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60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DEBE96-FB9E-A857-8097-490F713B0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3" y="114830"/>
            <a:ext cx="7737228" cy="585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81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CDCE00-A932-5526-D869-57F3F6893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54" y="108819"/>
            <a:ext cx="7810440" cy="586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96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181BC5-CE75-E989-87A0-5A4D3D40F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276" y="174567"/>
            <a:ext cx="7767448" cy="584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23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E30C14-161E-4570-B378-4A8B815D6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610" y="173318"/>
            <a:ext cx="7760517" cy="582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4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238F94-2373-6664-BBB0-000047A03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103" y="141316"/>
            <a:ext cx="7775563" cy="58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09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4A89E3-B113-5839-FF43-350F5A859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167"/>
            <a:ext cx="12192000" cy="46876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48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zzou Presentation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F1B82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-Template-BrandedPPT-6" id="{648E1F39-F695-A24A-8B75-DF137AAB295C}" vid="{F4737867-DE7B-9644-8FFE-45EB0F51A480}"/>
    </a:ext>
  </a:extLst>
</a:theme>
</file>

<file path=ppt/theme/theme2.xml><?xml version="1.0" encoding="utf-8"?>
<a:theme xmlns:a="http://schemas.openxmlformats.org/drawingml/2006/main" name="1_MU Health Care Template W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 Health Care Template Wide.pptx" id="{AF201162-8D0B-485C-A2B4-5B373FC7D99D}" vid="{87B32F32-2B77-4970-B62A-399C7387FB0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822213-79e0-466b-8a07-6ccb94f3e524" xsi:nil="true"/>
    <lcf76f155ced4ddcb4097134ff3c332f xmlns="8f59010d-bfae-4690-b442-17aac1929a53">
      <Terms xmlns="http://schemas.microsoft.com/office/infopath/2007/PartnerControls"/>
    </lcf76f155ced4ddcb4097134ff3c332f>
    <SharedWithUsers xmlns="4e822213-79e0-466b-8a07-6ccb94f3e524">
      <UserInfo>
        <DisplayName>Sanchez Quiros, Susana</DisplayName>
        <AccountId>9072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E19D1F250E694BAAD8C54BFD6B67B2" ma:contentTypeVersion="19" ma:contentTypeDescription="Create a new document." ma:contentTypeScope="" ma:versionID="2634eb4cecb7e408fb6e121ae075d209">
  <xsd:schema xmlns:xsd="http://www.w3.org/2001/XMLSchema" xmlns:xs="http://www.w3.org/2001/XMLSchema" xmlns:p="http://schemas.microsoft.com/office/2006/metadata/properties" xmlns:ns2="8f59010d-bfae-4690-b442-17aac1929a53" xmlns:ns3="4e822213-79e0-466b-8a07-6ccb94f3e524" targetNamespace="http://schemas.microsoft.com/office/2006/metadata/properties" ma:root="true" ma:fieldsID="fc0987ea737e2ee8c39f10756efa08df" ns2:_="" ns3:_="">
    <xsd:import namespace="8f59010d-bfae-4690-b442-17aac1929a53"/>
    <xsd:import namespace="4e822213-79e0-466b-8a07-6ccb94f3e5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59010d-bfae-4690-b442-17aac1929a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e20e570-3a27-4eff-9ea0-d3488a33fb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22213-79e0-466b-8a07-6ccb94f3e52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ec45b42-71d2-42b2-82cb-677ce56ef8ee}" ma:internalName="TaxCatchAll" ma:showField="CatchAllData" ma:web="4e822213-79e0-466b-8a07-6ccb94f3e5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A43361-620C-4CCB-B484-1D8E4E48F4D1}">
  <ds:schemaRefs>
    <ds:schemaRef ds:uri="http://schemas.microsoft.com/office/2006/metadata/properties"/>
    <ds:schemaRef ds:uri="http://www.w3.org/2000/xmlns/"/>
    <ds:schemaRef ds:uri="4e822213-79e0-466b-8a07-6ccb94f3e524"/>
    <ds:schemaRef ds:uri="http://www.w3.org/2001/XMLSchema-instance"/>
    <ds:schemaRef ds:uri="8f59010d-bfae-4690-b442-17aac1929a53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1B82C1E-3C8F-4E60-9B11-92B89523147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8f59010d-bfae-4690-b442-17aac1929a53"/>
    <ds:schemaRef ds:uri="4e822213-79e0-466b-8a07-6ccb94f3e524"/>
  </ds:schemaRefs>
</ds:datastoreItem>
</file>

<file path=customXml/itemProps3.xml><?xml version="1.0" encoding="utf-8"?>
<ds:datastoreItem xmlns:ds="http://schemas.openxmlformats.org/officeDocument/2006/customXml" ds:itemID="{E6694EB8-9EA8-4394-810E-1922C688FF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MU-Template-BrandedPPT-6</Template>
  <TotalTime>193</TotalTime>
  <Words>485</Words>
  <Application>Microsoft Office PowerPoint</Application>
  <PresentationFormat>Widescreen</PresentationFormat>
  <Paragraphs>66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1_MU Health Care Template Wide</vt:lpstr>
      <vt:lpstr>Owning and Integrating Telehealth Care to Enhance Continuity and Access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Mizzou Quick Care</vt:lpstr>
      <vt:lpstr>PowerPoint Presentation</vt:lpstr>
      <vt:lpstr>Searching for the Family Doctor</vt:lpstr>
      <vt:lpstr>PowerPoint Presentation</vt:lpstr>
      <vt:lpstr>Family Medicine Telehealth Data FY24 </vt:lpstr>
      <vt:lpstr>Scheduled Care – Ambulatory Visits </vt:lpstr>
      <vt:lpstr>How do we compete in the virtual space?</vt:lpstr>
      <vt:lpstr>How do we compete in the virtual space?</vt:lpstr>
      <vt:lpstr>Design Care for virtual connections</vt:lpstr>
      <vt:lpstr>Advocacy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Owning and Integrating Telehealth Care to Enhance Continuity and Access</dc:title>
  <dc:creator>Koopman, Richelle</dc:creator>
  <cp:lastModifiedBy>Koopman, Richelle</cp:lastModifiedBy>
  <cp:revision>4</cp:revision>
  <dcterms:created xsi:type="dcterms:W3CDTF">2024-08-13T15:04:20Z</dcterms:created>
  <dcterms:modified xsi:type="dcterms:W3CDTF">2024-08-15T17:07:13Z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0x010100D0E19D1F250E694BAAD8C54BFD6B67B2</vt:lpwstr>
  </property>
</Properties>
</file>