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mDwr7mx3wAMQ0SrO6fM3uHVYV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41F007-5CAA-4088-9E78-AD3B004AF356}">
  <a:tblStyle styleId="{DA41F007-5CAA-4088-9E78-AD3B004AF3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1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2023 scorecard</a:t>
            </a:r>
            <a:endParaRPr/>
          </a:p>
        </p:txBody>
      </p:sp>
      <p:sp>
        <p:nvSpPr>
          <p:cNvPr id="141" name="Google Shape;14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Eden AR, Morgan ZJ, Jetty A, Peterson LE. Proportion of Family Physicians Caring for Children is Declining. J Am Board Fam Med. 2020 Nov-Dec;33(6):830-831. doi: 10.3122/jabfm.2020.06.200089. PMID: 33219061.</a:t>
            </a:r>
            <a:endParaRPr/>
          </a:p>
        </p:txBody>
      </p:sp>
      <p:sp>
        <p:nvSpPr>
          <p:cNvPr id="150" name="Google Shape;15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15088fa6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f15088fa68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f15088fa68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f32a0ff38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f32a0ff38f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2f32a0ff38f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2023 PCC ER</a:t>
            </a:r>
            <a:endParaRPr/>
          </a:p>
        </p:txBody>
      </p:sp>
      <p:sp>
        <p:nvSpPr>
          <p:cNvPr id="190" name="Google Shape;19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f32a0ff38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f32a0ff38f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2f32a0ff38f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15088fa68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2f15088fa6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briefly note limitations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1) no USC; 2) a person as their USC; 3) a facility as their USC; or 4) a person within a facility as their USC. </a:t>
            </a: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Left 2023 Scorecard, Right 2024 Scorecard</a:t>
            </a:r>
            <a:endParaRPr/>
          </a:p>
        </p:txBody>
      </p:sp>
      <p:sp>
        <p:nvSpPr>
          <p:cNvPr id="90" name="Google Shape;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f32a0ff3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f32a0ff38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f32a0ff38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2024 scorecard</a:t>
            </a:r>
            <a:endParaRPr/>
          </a:p>
        </p:txBody>
      </p:sp>
      <p:sp>
        <p:nvSpPr>
          <p:cNvPr id="114" name="Google Shape;11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2023 scorecard</a:t>
            </a:r>
            <a:endParaRPr/>
          </a:p>
        </p:txBody>
      </p:sp>
      <p:sp>
        <p:nvSpPr>
          <p:cNvPr id="124" name="Google Shape;12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Scorecard 2024</a:t>
            </a:r>
            <a:endParaRPr/>
          </a:p>
        </p:txBody>
      </p:sp>
      <p:sp>
        <p:nvSpPr>
          <p:cNvPr id="132" name="Google Shape;13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2001837"/>
            <a:ext cx="91440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000"/>
              <a:buFont typeface="Arial"/>
              <a:buNone/>
              <a:defRPr sz="5000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4037466"/>
            <a:ext cx="9144000" cy="82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0">
          <p15:clr>
            <a:srgbClr val="FBAE40"/>
          </p15:clr>
        </p15:guide>
        <p15:guide id="2" pos="3840">
          <p15:clr>
            <a:srgbClr val="FBAE40"/>
          </p15:clr>
        </p15:guide>
        <p15:guide id="3" pos="48">
          <p15:clr>
            <a:srgbClr val="FBAE40"/>
          </p15:clr>
        </p15:guide>
        <p15:guide id="4" pos="760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564" cy="3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564" cy="3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564" cy="3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0">
          <p15:clr>
            <a:srgbClr val="FBAE40"/>
          </p15:clr>
        </p15:guide>
        <p15:guide id="2" pos="3840">
          <p15:clr>
            <a:srgbClr val="FBAE40"/>
          </p15:clr>
        </p15:guide>
        <p15:guide id="3" pos="48">
          <p15:clr>
            <a:srgbClr val="FBAE40"/>
          </p15:clr>
        </p15:guide>
        <p15:guide id="4" pos="760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564" cy="3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564" cy="3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564" cy="3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564" cy="3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564" cy="3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564" cy="3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564" cy="3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 descr="A white background with black text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564" cy="3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8">
          <p15:clr>
            <a:srgbClr val="F26B43"/>
          </p15:clr>
        </p15:guide>
        <p15:guide id="2" pos="7632">
          <p15:clr>
            <a:srgbClr val="F26B43"/>
          </p15:clr>
        </p15:guide>
        <p15:guide id="3" pos="504">
          <p15:clr>
            <a:srgbClr val="F26B43"/>
          </p15:clr>
        </p15:guide>
        <p15:guide id="4" pos="3840">
          <p15:clr>
            <a:srgbClr val="F26B43"/>
          </p15:clr>
        </p15:guide>
        <p15:guide id="5" pos="600">
          <p15:clr>
            <a:srgbClr val="F26B43"/>
          </p15:clr>
        </p15:guide>
        <p15:guide id="6" pos="7152">
          <p15:clr>
            <a:srgbClr val="F26B43"/>
          </p15:clr>
        </p15:guide>
        <p15:guide id="7" orient="horz" pos="48">
          <p15:clr>
            <a:srgbClr val="F26B43"/>
          </p15:clr>
        </p15:guide>
        <p15:guide id="8" orient="horz" pos="4200">
          <p15:clr>
            <a:srgbClr val="F26B43"/>
          </p15:clr>
        </p15:guide>
        <p15:guide id="9" orient="horz" pos="1056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1152">
          <p15:clr>
            <a:srgbClr val="F26B43"/>
          </p15:clr>
        </p15:guide>
        <p15:guide id="12" orient="horz" pos="216">
          <p15:clr>
            <a:srgbClr val="F26B43"/>
          </p15:clr>
        </p15:guide>
        <p15:guide id="13" orient="horz" pos="3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>
            <a:spLocks noGrp="1"/>
          </p:cNvSpPr>
          <p:nvPr>
            <p:ph type="ctrTitle"/>
          </p:nvPr>
        </p:nvSpPr>
        <p:spPr>
          <a:xfrm>
            <a:off x="1524000" y="2281006"/>
            <a:ext cx="9144000" cy="15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47058"/>
              <a:buFont typeface="Arial"/>
              <a:buNone/>
            </a:pPr>
            <a:r>
              <a:rPr lang="en-US"/>
              <a:t>An Update: The Primary Care Workforce and the US Usual Sources of Care </a:t>
            </a:r>
            <a:r>
              <a:rPr lang="en-US" sz="3400"/>
              <a:t>(in 9 figures or fewer!)</a:t>
            </a:r>
            <a:endParaRPr sz="3400"/>
          </a:p>
        </p:txBody>
      </p:sp>
      <p:sp>
        <p:nvSpPr>
          <p:cNvPr id="70" name="Google Shape;70;p1"/>
          <p:cNvSpPr txBox="1">
            <a:spLocks noGrp="1"/>
          </p:cNvSpPr>
          <p:nvPr>
            <p:ph type="subTitle" idx="1"/>
          </p:nvPr>
        </p:nvSpPr>
        <p:spPr>
          <a:xfrm>
            <a:off x="1524000" y="4037466"/>
            <a:ext cx="9144000" cy="82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Alison Huffstetler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August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144" name="Google Shape;14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45" name="Google Shape;145;p10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564" cy="3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46" name="Google Shape;14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5126"/>
            <a:ext cx="12191999" cy="5764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564" cy="3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4" name="Google Shape;1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750" y="140075"/>
            <a:ext cx="10945942" cy="652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/>
          <p:nvPr/>
        </p:nvSpPr>
        <p:spPr>
          <a:xfrm>
            <a:off x="-15150" y="0"/>
            <a:ext cx="12192000" cy="6858000"/>
          </a:xfrm>
          <a:prstGeom prst="rect">
            <a:avLst/>
          </a:prstGeom>
          <a:solidFill>
            <a:srgbClr val="129B9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564" cy="3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61" name="Google Shape;16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254" y="0"/>
            <a:ext cx="92214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15088fa68_0_23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700" cy="30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68" name="Google Shape;168;g2f15088fa68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4298" y="400050"/>
            <a:ext cx="4543414" cy="60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f15088fa68_0_23"/>
          <p:cNvPicPr preferRelativeResize="0"/>
          <p:nvPr/>
        </p:nvPicPr>
        <p:blipFill rotWithShape="1">
          <a:blip r:embed="rId3">
            <a:alphaModFix/>
          </a:blip>
          <a:srcRect l="29026" t="18991" r="31912" b="60714"/>
          <a:stretch/>
        </p:blipFill>
        <p:spPr>
          <a:xfrm>
            <a:off x="3452875" y="1545075"/>
            <a:ext cx="5439050" cy="376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32a0ff38f_0_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2f32a0ff38f_0_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f32a0ff38f_0_37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700" cy="30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6982" y="2685223"/>
            <a:ext cx="8718036" cy="14875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14"/>
          <p:cNvGrpSpPr/>
          <p:nvPr/>
        </p:nvGrpSpPr>
        <p:grpSpPr>
          <a:xfrm>
            <a:off x="198425" y="38100"/>
            <a:ext cx="13206500" cy="6566200"/>
            <a:chOff x="76200" y="0"/>
            <a:chExt cx="13206500" cy="6566200"/>
          </a:xfrm>
        </p:grpSpPr>
        <p:pic>
          <p:nvPicPr>
            <p:cNvPr id="184" name="Google Shape;184;p14"/>
            <p:cNvPicPr preferRelativeResize="0"/>
            <p:nvPr/>
          </p:nvPicPr>
          <p:blipFill rotWithShape="1">
            <a:blip r:embed="rId4">
              <a:alphaModFix/>
            </a:blip>
            <a:srcRect t="33814" b="36555"/>
            <a:stretch/>
          </p:blipFill>
          <p:spPr>
            <a:xfrm>
              <a:off x="76200" y="3167524"/>
              <a:ext cx="7064042" cy="3398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4"/>
            <p:cNvPicPr preferRelativeResize="0"/>
            <p:nvPr/>
          </p:nvPicPr>
          <p:blipFill rotWithShape="1">
            <a:blip r:embed="rId4">
              <a:alphaModFix/>
            </a:blip>
            <a:srcRect t="6323" b="65572"/>
            <a:stretch/>
          </p:blipFill>
          <p:spPr>
            <a:xfrm>
              <a:off x="76200" y="0"/>
              <a:ext cx="6940900" cy="3167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4"/>
            <p:cNvPicPr preferRelativeResize="0"/>
            <p:nvPr/>
          </p:nvPicPr>
          <p:blipFill rotWithShape="1">
            <a:blip r:embed="rId4">
              <a:alphaModFix/>
            </a:blip>
            <a:srcRect t="61223" b="9146"/>
            <a:stretch/>
          </p:blipFill>
          <p:spPr>
            <a:xfrm>
              <a:off x="6011350" y="1290225"/>
              <a:ext cx="7271350" cy="34984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94" name="Google Shape;194;p12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564" cy="3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195" name="Google Shape;19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050" y="76200"/>
            <a:ext cx="10075900" cy="59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f32a0ff38f_0_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f32a0ff38f_0_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2f32a0ff38f_0_29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700" cy="30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204" name="Google Shape;204;g2f32a0ff38f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892" y="0"/>
            <a:ext cx="7990218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15088fa68_0_7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7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76" name="Google Shape;76;g2f15088fa68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1288" y="0"/>
            <a:ext cx="53094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2f15088fa68_0_7"/>
          <p:cNvPicPr preferRelativeResize="0"/>
          <p:nvPr/>
        </p:nvPicPr>
        <p:blipFill rotWithShape="1">
          <a:blip r:embed="rId3">
            <a:alphaModFix/>
          </a:blip>
          <a:srcRect t="67058" r="10"/>
          <a:stretch/>
        </p:blipFill>
        <p:spPr>
          <a:xfrm>
            <a:off x="660150" y="842675"/>
            <a:ext cx="10871700" cy="46258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2f15088fa68_0_7"/>
          <p:cNvSpPr/>
          <p:nvPr/>
        </p:nvSpPr>
        <p:spPr>
          <a:xfrm>
            <a:off x="6477950" y="2582025"/>
            <a:ext cx="4598700" cy="1420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7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84" name="Google Shape;8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0875" y="452438"/>
            <a:ext cx="9086850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"/>
          <p:cNvSpPr/>
          <p:nvPr/>
        </p:nvSpPr>
        <p:spPr>
          <a:xfrm rot="-5400000">
            <a:off x="-2635500" y="2635475"/>
            <a:ext cx="6737700" cy="1466700"/>
          </a:xfrm>
          <a:prstGeom prst="rect">
            <a:avLst/>
          </a:prstGeom>
          <a:solidFill>
            <a:srgbClr val="3960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lt1"/>
                </a:solidFill>
              </a:rPr>
              <a:t>Data Sources</a:t>
            </a:r>
            <a:endParaRPr sz="3700">
              <a:solidFill>
                <a:schemeClr val="lt1"/>
              </a:solidFill>
            </a:endParaRPr>
          </a:p>
        </p:txBody>
      </p:sp>
      <p:pic>
        <p:nvPicPr>
          <p:cNvPr id="86" name="Google Shape;8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2175" y="3068065"/>
            <a:ext cx="7211075" cy="29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>
            <a:off x="-15150" y="0"/>
            <a:ext cx="12192000" cy="685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564" cy="3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 l="4370" t="6419" b="3668"/>
          <a:stretch/>
        </p:blipFill>
        <p:spPr>
          <a:xfrm>
            <a:off x="1582525" y="510950"/>
            <a:ext cx="9026950" cy="59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32a0ff38f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f32a0ff38f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2f32a0ff38f_0_0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700" cy="30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04" name="Google Shape;104;g2f32a0ff38f_0_0"/>
          <p:cNvPicPr preferRelativeResize="0"/>
          <p:nvPr/>
        </p:nvPicPr>
        <p:blipFill rotWithShape="1">
          <a:blip r:embed="rId3">
            <a:alphaModFix/>
          </a:blip>
          <a:srcRect b="16943"/>
          <a:stretch/>
        </p:blipFill>
        <p:spPr>
          <a:xfrm>
            <a:off x="1435350" y="142875"/>
            <a:ext cx="8704596" cy="6572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5" name="Google Shape;105;g2f32a0ff38f_0_0"/>
          <p:cNvGraphicFramePr/>
          <p:nvPr/>
        </p:nvGraphicFramePr>
        <p:xfrm>
          <a:off x="2588550" y="148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{DA41F007-5CAA-4088-9E78-AD3B004AF356}</a:tableStyleId>
              </a:tblPr>
              <a:tblGrid>
                <a:gridCol w="175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4550">
                <a:tc rowSpan="2"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1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/>
                        <a:t>Usual Source of Care</a:t>
                      </a:r>
                      <a:endParaRPr sz="31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5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/>
                        <a:t>Low</a:t>
                      </a:r>
                      <a:endParaRPr sz="3100"/>
                    </a:p>
                  </a:txBody>
                  <a:tcPr marL="91425" marR="91425" marT="91425" marB="91425"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/>
                        <a:t>High</a:t>
                      </a:r>
                      <a:endParaRPr sz="3100"/>
                    </a:p>
                  </a:txBody>
                  <a:tcPr marL="91425" marR="91425" marT="91425" marB="91425"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55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/>
                        <a:t>PCP Capacity</a:t>
                      </a:r>
                      <a:endParaRPr sz="31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/>
                        <a:t>Low</a:t>
                      </a:r>
                      <a:endParaRPr sz="3100"/>
                    </a:p>
                  </a:txBody>
                  <a:tcPr marL="91425" marR="91425" marT="91425" marB="91425"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/>
                        <a:t>↓</a:t>
                      </a:r>
                      <a:r>
                        <a:rPr lang="en-US" sz="3100">
                          <a:solidFill>
                            <a:schemeClr val="dk1"/>
                          </a:solidFill>
                        </a:rPr>
                        <a:t>↓</a:t>
                      </a:r>
                      <a:endParaRPr sz="31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100">
                          <a:solidFill>
                            <a:schemeClr val="dk1"/>
                          </a:solidFill>
                        </a:rPr>
                        <a:t>↓↑</a:t>
                      </a:r>
                      <a:endParaRPr sz="3100" b="1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100"/>
                        <a:t>High</a:t>
                      </a:r>
                      <a:endParaRPr sz="3100"/>
                    </a:p>
                  </a:txBody>
                  <a:tcPr marL="91425" marR="91425" marT="91425" marB="91425"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100">
                          <a:solidFill>
                            <a:schemeClr val="dk1"/>
                          </a:solidFill>
                        </a:rPr>
                        <a:t>↑↓</a:t>
                      </a:r>
                      <a:endParaRPr sz="31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100">
                          <a:solidFill>
                            <a:schemeClr val="dk1"/>
                          </a:solidFill>
                        </a:rPr>
                        <a:t>↑↑</a:t>
                      </a:r>
                      <a:endParaRPr sz="31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/>
              <a:t>The Primary Care Workforce: Small &amp; Inadequate </a:t>
            </a:r>
            <a:br>
              <a:rPr lang="en-US" sz="4800"/>
            </a:br>
            <a:r>
              <a:rPr lang="en-US" sz="3500"/>
              <a:t>(but mighty!)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813850" y="5700450"/>
            <a:ext cx="2659500" cy="101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564" cy="3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800" y="0"/>
            <a:ext cx="10674400" cy="666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8"/>
          <p:cNvPicPr preferRelativeResize="0"/>
          <p:nvPr/>
        </p:nvPicPr>
        <p:blipFill rotWithShape="1">
          <a:blip r:embed="rId4">
            <a:alphaModFix/>
          </a:blip>
          <a:srcRect b="4361"/>
          <a:stretch/>
        </p:blipFill>
        <p:spPr>
          <a:xfrm>
            <a:off x="1132600" y="0"/>
            <a:ext cx="9926800" cy="65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564" cy="3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 t="4096" b="6848"/>
          <a:stretch/>
        </p:blipFill>
        <p:spPr>
          <a:xfrm>
            <a:off x="1399250" y="184000"/>
            <a:ext cx="9393506" cy="64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/>
          <p:nvPr/>
        </p:nvSpPr>
        <p:spPr>
          <a:xfrm>
            <a:off x="-15150" y="0"/>
            <a:ext cx="12192000" cy="685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sldNum" idx="12"/>
          </p:nvPr>
        </p:nvSpPr>
        <p:spPr>
          <a:xfrm>
            <a:off x="415636" y="6338165"/>
            <a:ext cx="422564" cy="30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37" name="Google Shape;137;p9"/>
          <p:cNvPicPr preferRelativeResize="0"/>
          <p:nvPr/>
        </p:nvPicPr>
        <p:blipFill rotWithShape="1">
          <a:blip r:embed="rId3">
            <a:alphaModFix/>
          </a:blip>
          <a:srcRect t="4767" b="4767"/>
          <a:stretch/>
        </p:blipFill>
        <p:spPr>
          <a:xfrm>
            <a:off x="1191824" y="38099"/>
            <a:ext cx="9778047" cy="678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607A"/>
      </a:accent1>
      <a:accent2>
        <a:srgbClr val="39607A"/>
      </a:accent2>
      <a:accent3>
        <a:srgbClr val="88A0AF"/>
      </a:accent3>
      <a:accent4>
        <a:srgbClr val="D7DFE4"/>
      </a:accent4>
      <a:accent5>
        <a:srgbClr val="5B9BD5"/>
      </a:accent5>
      <a:accent6>
        <a:srgbClr val="EAEAE8"/>
      </a:accent6>
      <a:hlink>
        <a:srgbClr val="EAC33C"/>
      </a:hlink>
      <a:folHlink>
        <a:srgbClr val="AAB3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Macintosh PowerPoint</Application>
  <PresentationFormat>Widescreen</PresentationFormat>
  <Paragraphs>49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Noto Sans Symbols</vt:lpstr>
      <vt:lpstr>Office Theme</vt:lpstr>
      <vt:lpstr>An Update: The Primary Care Workforce and the US Usual Sources of Care (in 9 figures or fewer!)</vt:lpstr>
      <vt:lpstr>PowerPoint Presentation</vt:lpstr>
      <vt:lpstr>PowerPoint Presentation</vt:lpstr>
      <vt:lpstr>PowerPoint Presentation</vt:lpstr>
      <vt:lpstr>PowerPoint Presentation</vt:lpstr>
      <vt:lpstr>The Primary Care Workforce: Small &amp; Inadequate  (but mighty!)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Karen Heins</dc:creator>
  <cp:lastModifiedBy>Alison Huffstetler</cp:lastModifiedBy>
  <cp:revision>1</cp:revision>
  <dcterms:created xsi:type="dcterms:W3CDTF">2024-05-22T14:27:21Z</dcterms:created>
  <dcterms:modified xsi:type="dcterms:W3CDTF">2024-08-15T14:48:03Z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0x010100189085DCFB7C334593BD9299600C581C</vt:lpwstr>
  </property>
</Properties>
</file>