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  <p:sldMasterId id="2147483722" r:id="rId5"/>
    <p:sldMasterId id="2147483648" r:id="rId6"/>
    <p:sldMasterId id="2147483660" r:id="rId7"/>
  </p:sldMasterIdLst>
  <p:notesMasterIdLst>
    <p:notesMasterId r:id="rId22"/>
  </p:notesMasterIdLst>
  <p:handoutMasterIdLst>
    <p:handoutMasterId r:id="rId23"/>
  </p:handoutMasterIdLst>
  <p:sldIdLst>
    <p:sldId id="276" r:id="rId8"/>
    <p:sldId id="366" r:id="rId9"/>
    <p:sldId id="365" r:id="rId10"/>
    <p:sldId id="300" r:id="rId11"/>
    <p:sldId id="367" r:id="rId12"/>
    <p:sldId id="372" r:id="rId13"/>
    <p:sldId id="369" r:id="rId14"/>
    <p:sldId id="370" r:id="rId15"/>
    <p:sldId id="371" r:id="rId16"/>
    <p:sldId id="368" r:id="rId17"/>
    <p:sldId id="373" r:id="rId18"/>
    <p:sldId id="374" r:id="rId19"/>
    <p:sldId id="375" r:id="rId20"/>
    <p:sldId id="362" r:id="rId21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2813B0-6FC6-144F-A2F4-FB9C0CD5AB12}">
          <p14:sldIdLst>
            <p14:sldId id="276"/>
            <p14:sldId id="366"/>
            <p14:sldId id="365"/>
            <p14:sldId id="300"/>
            <p14:sldId id="367"/>
            <p14:sldId id="372"/>
            <p14:sldId id="369"/>
            <p14:sldId id="370"/>
            <p14:sldId id="371"/>
            <p14:sldId id="368"/>
            <p14:sldId id="373"/>
            <p14:sldId id="374"/>
            <p14:sldId id="375"/>
            <p14:sldId id="3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A69812-E191-2328-02F1-8E74EAAA4AA5}" name="Compson, Keith" initials="CK" userId="S::keith.compson_unchealth.unc.edu#ext#@adminliveunc.onmicrosoft.com::edb4d448-6855-4197-a407-cbf143ce89bc" providerId="AD"/>
  <p188:author id="{10F67E14-3C66-3A62-004D-134612A0C677}" name="Morriston, Dawn Newell" initials="MN" userId="S::morristo@ad.unc.edu::4d46b4ff-a683-4b87-b3e7-bd0467078d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8AC"/>
    <a:srgbClr val="ACC3EA"/>
    <a:srgbClr val="4B9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dminliveunc-my.sharepoint.com/personal/halpert_ad_unc_edu/Documents/Attachments/Readmit%20Graph%20n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pert\AppData\Local\Microsoft\Windows\INetCache\Content.Outlook\WBSQX30I\LOS%20Cha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FMIS Readmissions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'https://adminliveunc-my.sharepoint.com/personal/halpert_ad_unc_edu/Documents/Attachments/[Readmit Graph new.xlsx]Sheet 1'!$A$4</c:f>
              <c:strCache>
                <c:ptCount val="1"/>
                <c:pt idx="0">
                  <c:v>Average Readmission Rate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'https://adminliveunc-my.sharepoint.com/personal/halpert_ad_unc_edu/Documents/Attachments/[Readmit Graph new.xlsx]Sheet 1'!$B$1:$X$1</c:f>
              <c:numCache>
                <c:formatCode>mmm\-yy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'https://adminliveunc-my.sharepoint.com/personal/halpert_ad_unc_edu/Documents/Attachments/[Readmit Graph new.xlsx]Sheet 1'!$B$4:$X$4</c:f>
              <c:numCache>
                <c:formatCode>0.00%</c:formatCode>
                <c:ptCount val="23"/>
                <c:pt idx="0">
                  <c:v>0.14111261872455902</c:v>
                </c:pt>
                <c:pt idx="1">
                  <c:v>0.14111261872455902</c:v>
                </c:pt>
                <c:pt idx="2">
                  <c:v>0.14111261872455902</c:v>
                </c:pt>
                <c:pt idx="3">
                  <c:v>0.14111261872455902</c:v>
                </c:pt>
                <c:pt idx="4">
                  <c:v>0.14111261872455902</c:v>
                </c:pt>
                <c:pt idx="5">
                  <c:v>0.14111261872455902</c:v>
                </c:pt>
                <c:pt idx="6">
                  <c:v>0.14111261872455902</c:v>
                </c:pt>
                <c:pt idx="7">
                  <c:v>0.14111261872455902</c:v>
                </c:pt>
                <c:pt idx="8">
                  <c:v>0.14111261872455902</c:v>
                </c:pt>
                <c:pt idx="9">
                  <c:v>0.14111261872455902</c:v>
                </c:pt>
                <c:pt idx="10">
                  <c:v>0.14111261872455902</c:v>
                </c:pt>
                <c:pt idx="11">
                  <c:v>0.14111261872455902</c:v>
                </c:pt>
                <c:pt idx="12">
                  <c:v>0.13984168865435359</c:v>
                </c:pt>
                <c:pt idx="13">
                  <c:v>0.13984168865435359</c:v>
                </c:pt>
                <c:pt idx="14">
                  <c:v>0.13984168865435359</c:v>
                </c:pt>
                <c:pt idx="15">
                  <c:v>0.13984168865435359</c:v>
                </c:pt>
                <c:pt idx="16">
                  <c:v>0.13984168865435359</c:v>
                </c:pt>
                <c:pt idx="17">
                  <c:v>0.13984168865435359</c:v>
                </c:pt>
                <c:pt idx="18">
                  <c:v>0.13984168865435359</c:v>
                </c:pt>
                <c:pt idx="19">
                  <c:v>0.13984168865435359</c:v>
                </c:pt>
                <c:pt idx="20">
                  <c:v>0.13984168865435359</c:v>
                </c:pt>
                <c:pt idx="21">
                  <c:v>0.13984168865435359</c:v>
                </c:pt>
                <c:pt idx="22">
                  <c:v>0.13984168865435359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AB-41A0-8AD8-06C609F2040C}"/>
            </c:ext>
          </c:extLst>
        </c:ser>
        <c:ser>
          <c:idx val="0"/>
          <c:order val="0"/>
          <c:tx>
            <c:strRef>
              <c:f>'https://adminliveunc-my.sharepoint.com/personal/halpert_ad_unc_edu/Documents/Attachments/[Readmit Graph new.xlsx]Sheet 1'!$A$2</c:f>
              <c:strCache>
                <c:ptCount val="1"/>
                <c:pt idx="0">
                  <c:v>-2 Sigma Readmission Rate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'https://adminliveunc-my.sharepoint.com/personal/halpert_ad_unc_edu/Documents/Attachments/[Readmit Graph new.xlsx]Sheet 1'!$B$1:$X$1</c:f>
              <c:numCache>
                <c:formatCode>mmm\-yy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'https://adminliveunc-my.sharepoint.com/personal/halpert_ad_unc_edu/Documents/Attachments/[Readmit Graph new.xlsx]Sheet 1'!$B$2:$X$2</c:f>
              <c:numCache>
                <c:formatCode>0.0%</c:formatCode>
                <c:ptCount val="23"/>
                <c:pt idx="0">
                  <c:v>5.5726280326093391E-2</c:v>
                </c:pt>
                <c:pt idx="1">
                  <c:v>6.091494471113823E-2</c:v>
                </c:pt>
                <c:pt idx="2">
                  <c:v>5.9292418064736854E-2</c:v>
                </c:pt>
                <c:pt idx="3">
                  <c:v>6.2444148396867238E-2</c:v>
                </c:pt>
                <c:pt idx="4">
                  <c:v>5.5726280326093391E-2</c:v>
                </c:pt>
                <c:pt idx="5">
                  <c:v>5.7566673097410231E-2</c:v>
                </c:pt>
                <c:pt idx="6">
                  <c:v>6.4352651759512547E-2</c:v>
                </c:pt>
                <c:pt idx="7">
                  <c:v>2.7874761308853122E-2</c:v>
                </c:pt>
                <c:pt idx="8">
                  <c:v>4.3307713847777055E-2</c:v>
                </c:pt>
                <c:pt idx="9">
                  <c:v>4.0310913909913135E-2</c:v>
                </c:pt>
                <c:pt idx="10">
                  <c:v>3.2080209078415606E-2</c:v>
                </c:pt>
                <c:pt idx="11">
                  <c:v>3.58478639528204E-2</c:v>
                </c:pt>
                <c:pt idx="12">
                  <c:v>1.6041276833013152E-3</c:v>
                </c:pt>
                <c:pt idx="13">
                  <c:v>2.6360515805702256E-2</c:v>
                </c:pt>
                <c:pt idx="14">
                  <c:v>2.9330386709255252E-2</c:v>
                </c:pt>
                <c:pt idx="15">
                  <c:v>4.1340377940709327E-2</c:v>
                </c:pt>
                <c:pt idx="16">
                  <c:v>2.6360515805702256E-2</c:v>
                </c:pt>
                <c:pt idx="17">
                  <c:v>2.6360515805702256E-2</c:v>
                </c:pt>
                <c:pt idx="18">
                  <c:v>2.9330386709255252E-2</c:v>
                </c:pt>
                <c:pt idx="19">
                  <c:v>1.5786282078597003E-2</c:v>
                </c:pt>
                <c:pt idx="20">
                  <c:v>1.3721766653754519E-2</c:v>
                </c:pt>
                <c:pt idx="21">
                  <c:v>1.6041276833013152E-3</c:v>
                </c:pt>
                <c:pt idx="22">
                  <c:v>1.3721766653754519E-2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AB-41A0-8AD8-06C609F2040C}"/>
            </c:ext>
          </c:extLst>
        </c:ser>
        <c:ser>
          <c:idx val="1"/>
          <c:order val="1"/>
          <c:tx>
            <c:strRef>
              <c:f>'https://adminliveunc-my.sharepoint.com/personal/halpert_ad_unc_edu/Documents/Attachments/[Readmit Graph new.xlsx]Sheet 1'!$A$3</c:f>
              <c:strCache>
                <c:ptCount val="1"/>
                <c:pt idx="0">
                  <c:v>+2 Sigma Readmission Rate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'https://adminliveunc-my.sharepoint.com/personal/halpert_ad_unc_edu/Documents/Attachments/[Readmit Graph new.xlsx]Sheet 1'!$B$1:$X$1</c:f>
              <c:numCache>
                <c:formatCode>mmm\-yy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'https://adminliveunc-my.sharepoint.com/personal/halpert_ad_unc_edu/Documents/Attachments/[Readmit Graph new.xlsx]Sheet 1'!$B$3:$X$3</c:f>
              <c:numCache>
                <c:formatCode>0.0%</c:formatCode>
                <c:ptCount val="23"/>
                <c:pt idx="0">
                  <c:v>0.22563572684236538</c:v>
                </c:pt>
                <c:pt idx="1">
                  <c:v>0.22044706245732054</c:v>
                </c:pt>
                <c:pt idx="2">
                  <c:v>0.22206958910372193</c:v>
                </c:pt>
                <c:pt idx="3">
                  <c:v>0.21891785877159153</c:v>
                </c:pt>
                <c:pt idx="4">
                  <c:v>0.22563572684236538</c:v>
                </c:pt>
                <c:pt idx="5">
                  <c:v>0.22379533407104854</c:v>
                </c:pt>
                <c:pt idx="6">
                  <c:v>0.21700935540894623</c:v>
                </c:pt>
                <c:pt idx="7">
                  <c:v>0.25348724585960564</c:v>
                </c:pt>
                <c:pt idx="8">
                  <c:v>0.23805429332068173</c:v>
                </c:pt>
                <c:pt idx="9">
                  <c:v>0.24105109325854562</c:v>
                </c:pt>
                <c:pt idx="10">
                  <c:v>0.24928179809004317</c:v>
                </c:pt>
                <c:pt idx="11">
                  <c:v>0.24551414321563836</c:v>
                </c:pt>
                <c:pt idx="12">
                  <c:v>0.27975787948515746</c:v>
                </c:pt>
                <c:pt idx="13">
                  <c:v>0.25500149136275652</c:v>
                </c:pt>
                <c:pt idx="14">
                  <c:v>0.25203162045920352</c:v>
                </c:pt>
                <c:pt idx="15">
                  <c:v>0.24002162922774944</c:v>
                </c:pt>
                <c:pt idx="16">
                  <c:v>0.25500149136275652</c:v>
                </c:pt>
                <c:pt idx="17">
                  <c:v>0.25500149136275652</c:v>
                </c:pt>
                <c:pt idx="18">
                  <c:v>0.25203162045920352</c:v>
                </c:pt>
                <c:pt idx="19">
                  <c:v>0.26557572508986177</c:v>
                </c:pt>
                <c:pt idx="20">
                  <c:v>0.26764024051470425</c:v>
                </c:pt>
                <c:pt idx="21">
                  <c:v>0.27975787948515746</c:v>
                </c:pt>
                <c:pt idx="22">
                  <c:v>0.26764024051470425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AB-41A0-8AD8-06C609F2040C}"/>
            </c:ext>
          </c:extLst>
        </c:ser>
        <c:ser>
          <c:idx val="5"/>
          <c:order val="5"/>
          <c:tx>
            <c:strRef>
              <c:f>'https://adminliveunc-my.sharepoint.com/personal/halpert_ad_unc_edu/Documents/Attachments/[Readmit Graph new.xlsx]Sheet 1'!$A$7</c:f>
              <c:strCache>
                <c:ptCount val="1"/>
                <c:pt idx="0">
                  <c:v>Readmission Rate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'https://adminliveunc-my.sharepoint.com/personal/halpert_ad_unc_edu/Documents/Attachments/[Readmit Graph new.xlsx]Sheet 1'!$B$1:$X$1</c:f>
              <c:numCache>
                <c:formatCode>mmm\-yy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'https://adminliveunc-my.sharepoint.com/personal/halpert_ad_unc_edu/Documents/Attachments/[Readmit Graph new.xlsx]Sheet 1'!$B$7:$X$7</c:f>
              <c:numCache>
                <c:formatCode>0.0%</c:formatCode>
                <c:ptCount val="23"/>
                <c:pt idx="0">
                  <c:v>0.16417910447761194</c:v>
                </c:pt>
                <c:pt idx="1">
                  <c:v>0.10526315789473684</c:v>
                </c:pt>
                <c:pt idx="2">
                  <c:v>0.13698630136986301</c:v>
                </c:pt>
                <c:pt idx="3">
                  <c:v>0.15189873417721519</c:v>
                </c:pt>
                <c:pt idx="4">
                  <c:v>0.13432835820895522</c:v>
                </c:pt>
                <c:pt idx="5">
                  <c:v>0.14285714285714285</c:v>
                </c:pt>
                <c:pt idx="6">
                  <c:v>0.10843373493975904</c:v>
                </c:pt>
                <c:pt idx="7">
                  <c:v>0.13157894736842105</c:v>
                </c:pt>
                <c:pt idx="8">
                  <c:v>0.15686274509803921</c:v>
                </c:pt>
                <c:pt idx="9">
                  <c:v>0.25</c:v>
                </c:pt>
                <c:pt idx="10">
                  <c:v>0.14634146341463414</c:v>
                </c:pt>
                <c:pt idx="11">
                  <c:v>9.0909090909090912E-2</c:v>
                </c:pt>
                <c:pt idx="12">
                  <c:v>0.12</c:v>
                </c:pt>
                <c:pt idx="13">
                  <c:v>0.10810810810810811</c:v>
                </c:pt>
                <c:pt idx="14">
                  <c:v>0.10256410256410256</c:v>
                </c:pt>
                <c:pt idx="15">
                  <c:v>0.20408163265306123</c:v>
                </c:pt>
                <c:pt idx="16">
                  <c:v>0.1891891891891892</c:v>
                </c:pt>
                <c:pt idx="17">
                  <c:v>0.21621621621621623</c:v>
                </c:pt>
                <c:pt idx="18">
                  <c:v>0.12820512820512819</c:v>
                </c:pt>
                <c:pt idx="19">
                  <c:v>3.2258064516129031E-2</c:v>
                </c:pt>
                <c:pt idx="20">
                  <c:v>0.16666666666666666</c:v>
                </c:pt>
                <c:pt idx="21">
                  <c:v>0.12</c:v>
                </c:pt>
                <c:pt idx="2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AB-41A0-8AD8-06C609F2040C}"/>
            </c:ext>
          </c:extLst>
        </c:ser>
        <c:ser>
          <c:idx val="6"/>
          <c:order val="6"/>
          <c:tx>
            <c:strRef>
              <c:f>'https://adminliveunc-my.sharepoint.com/personal/halpert_ad_unc_edu/Documents/Attachments/[Readmit Graph new.xlsx]Sheet 1'!$A$8</c:f>
              <c:strCache>
                <c:ptCount val="1"/>
                <c:pt idx="0">
                  <c:v>Current Target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'https://adminliveunc-my.sharepoint.com/personal/halpert_ad_unc_edu/Documents/Attachments/[Readmit Graph new.xlsx]Sheet 1'!$B$1:$X$1</c:f>
              <c:numCache>
                <c:formatCode>mmm\-yy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'https://adminliveunc-my.sharepoint.com/personal/halpert_ad_unc_edu/Documents/Attachments/[Readmit Graph new.xlsx]Sheet 1'!$B$8:$X$8</c:f>
              <c:numCache>
                <c:formatCode>0.00%</c:formatCode>
                <c:ptCount val="23"/>
                <c:pt idx="0">
                  <c:v>9.8799999999999999E-2</c:v>
                </c:pt>
                <c:pt idx="1">
                  <c:v>9.8799999999999999E-2</c:v>
                </c:pt>
                <c:pt idx="2">
                  <c:v>9.8799999999999999E-2</c:v>
                </c:pt>
                <c:pt idx="3">
                  <c:v>9.8799999999999999E-2</c:v>
                </c:pt>
                <c:pt idx="4">
                  <c:v>9.8799999999999999E-2</c:v>
                </c:pt>
                <c:pt idx="5">
                  <c:v>9.8799999999999999E-2</c:v>
                </c:pt>
                <c:pt idx="6">
                  <c:v>9.8799999999999999E-2</c:v>
                </c:pt>
                <c:pt idx="7">
                  <c:v>9.8799999999999999E-2</c:v>
                </c:pt>
                <c:pt idx="8">
                  <c:v>9.8799999999999999E-2</c:v>
                </c:pt>
                <c:pt idx="9">
                  <c:v>9.8799999999999999E-2</c:v>
                </c:pt>
                <c:pt idx="10">
                  <c:v>9.8799999999999999E-2</c:v>
                </c:pt>
                <c:pt idx="11">
                  <c:v>9.8799999999999999E-2</c:v>
                </c:pt>
                <c:pt idx="12">
                  <c:v>9.8799999999999999E-2</c:v>
                </c:pt>
                <c:pt idx="13">
                  <c:v>9.8799999999999999E-2</c:v>
                </c:pt>
                <c:pt idx="14">
                  <c:v>9.8799999999999999E-2</c:v>
                </c:pt>
                <c:pt idx="15">
                  <c:v>9.8799999999999999E-2</c:v>
                </c:pt>
                <c:pt idx="16">
                  <c:v>9.8799999999999999E-2</c:v>
                </c:pt>
                <c:pt idx="17">
                  <c:v>9.8799999999999999E-2</c:v>
                </c:pt>
                <c:pt idx="18">
                  <c:v>9.8799999999999999E-2</c:v>
                </c:pt>
                <c:pt idx="19">
                  <c:v>9.8799999999999999E-2</c:v>
                </c:pt>
                <c:pt idx="20">
                  <c:v>9.8799999999999999E-2</c:v>
                </c:pt>
                <c:pt idx="21">
                  <c:v>9.8799999999999999E-2</c:v>
                </c:pt>
                <c:pt idx="22">
                  <c:v>9.8799999999999999E-2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AB-41A0-8AD8-06C609F20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5110543"/>
        <c:axId val="719745599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'https://adminliveunc-my.sharepoint.com/personal/halpert_ad_unc_edu/Documents/Attachments/[Readmit Graph new.xlsx]Sheet 1'!$A$5</c15:sqref>
                        </c15:formulaRef>
                      </c:ext>
                    </c:extLst>
                    <c:strCache>
                      <c:ptCount val="1"/>
                      <c:pt idx="0">
                        <c:v>Readmission Denominator 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prstDash val="sys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9525">
                      <a:solidFill>
                        <a:srgbClr val="00B050"/>
                      </a:solidFill>
                      <a:prstDash val="sysDash"/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'https://adminliveunc-my.sharepoint.com/personal/halpert_ad_unc_edu/Documents/Attachments/[Readmit Graph new.xlsx]Sheet 1'!$B$1:$X$1</c15:sqref>
                        </c15:formulaRef>
                      </c:ext>
                    </c:extLst>
                    <c:numCache>
                      <c:formatCode>mmm\-yy</c:formatCode>
                      <c:ptCount val="23"/>
                      <c:pt idx="0">
                        <c:v>44743</c:v>
                      </c:pt>
                      <c:pt idx="1">
                        <c:v>44774</c:v>
                      </c:pt>
                      <c:pt idx="2">
                        <c:v>44805</c:v>
                      </c:pt>
                      <c:pt idx="3">
                        <c:v>44835</c:v>
                      </c:pt>
                      <c:pt idx="4">
                        <c:v>44866</c:v>
                      </c:pt>
                      <c:pt idx="5">
                        <c:v>44896</c:v>
                      </c:pt>
                      <c:pt idx="6">
                        <c:v>44927</c:v>
                      </c:pt>
                      <c:pt idx="7">
                        <c:v>44958</c:v>
                      </c:pt>
                      <c:pt idx="8">
                        <c:v>44986</c:v>
                      </c:pt>
                      <c:pt idx="9">
                        <c:v>45017</c:v>
                      </c:pt>
                      <c:pt idx="10">
                        <c:v>45047</c:v>
                      </c:pt>
                      <c:pt idx="11">
                        <c:v>45078</c:v>
                      </c:pt>
                      <c:pt idx="12">
                        <c:v>45108</c:v>
                      </c:pt>
                      <c:pt idx="13">
                        <c:v>45139</c:v>
                      </c:pt>
                      <c:pt idx="14">
                        <c:v>45170</c:v>
                      </c:pt>
                      <c:pt idx="15">
                        <c:v>45200</c:v>
                      </c:pt>
                      <c:pt idx="16">
                        <c:v>45231</c:v>
                      </c:pt>
                      <c:pt idx="17">
                        <c:v>45261</c:v>
                      </c:pt>
                      <c:pt idx="18">
                        <c:v>45292</c:v>
                      </c:pt>
                      <c:pt idx="19">
                        <c:v>45323</c:v>
                      </c:pt>
                      <c:pt idx="20">
                        <c:v>45352</c:v>
                      </c:pt>
                      <c:pt idx="21">
                        <c:v>45383</c:v>
                      </c:pt>
                      <c:pt idx="22">
                        <c:v>45413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'https://adminliveunc-my.sharepoint.com/personal/halpert_ad_unc_edu/Documents/Attachments/[Readmit Graph new.xlsx]Sheet 1'!$B$5:$X$5</c15:sqref>
                        </c15:formulaRef>
                      </c:ext>
                    </c:extLst>
                    <c:numCache>
                      <c:formatCode>#,##0.00</c:formatCode>
                      <c:ptCount val="23"/>
                      <c:pt idx="0">
                        <c:v>67</c:v>
                      </c:pt>
                      <c:pt idx="1">
                        <c:v>76</c:v>
                      </c:pt>
                      <c:pt idx="2">
                        <c:v>73</c:v>
                      </c:pt>
                      <c:pt idx="3">
                        <c:v>79</c:v>
                      </c:pt>
                      <c:pt idx="4">
                        <c:v>67</c:v>
                      </c:pt>
                      <c:pt idx="5">
                        <c:v>70</c:v>
                      </c:pt>
                      <c:pt idx="6">
                        <c:v>83</c:v>
                      </c:pt>
                      <c:pt idx="7">
                        <c:v>38</c:v>
                      </c:pt>
                      <c:pt idx="8">
                        <c:v>51</c:v>
                      </c:pt>
                      <c:pt idx="9">
                        <c:v>48</c:v>
                      </c:pt>
                      <c:pt idx="10">
                        <c:v>41</c:v>
                      </c:pt>
                      <c:pt idx="11">
                        <c:v>44</c:v>
                      </c:pt>
                      <c:pt idx="12">
                        <c:v>25</c:v>
                      </c:pt>
                      <c:pt idx="13">
                        <c:v>37</c:v>
                      </c:pt>
                      <c:pt idx="14">
                        <c:v>39</c:v>
                      </c:pt>
                      <c:pt idx="15">
                        <c:v>49</c:v>
                      </c:pt>
                      <c:pt idx="16">
                        <c:v>37</c:v>
                      </c:pt>
                      <c:pt idx="17">
                        <c:v>37</c:v>
                      </c:pt>
                      <c:pt idx="18">
                        <c:v>39</c:v>
                      </c:pt>
                      <c:pt idx="19">
                        <c:v>31</c:v>
                      </c:pt>
                      <c:pt idx="20">
                        <c:v>30</c:v>
                      </c:pt>
                      <c:pt idx="21">
                        <c:v>25</c:v>
                      </c:pt>
                      <c:pt idx="22">
                        <c:v>30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F6AB-41A0-8AD8-06C609F2040C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'https://adminliveunc-my.sharepoint.com/personal/halpert_ad_unc_edu/Documents/Attachments/[Readmit Graph new.xlsx]Sheet 1'!$A$6</c15:sqref>
                        </c15:formulaRef>
                      </c:ext>
                    </c:extLst>
                    <c:strCache>
                      <c:ptCount val="1"/>
                      <c:pt idx="0">
                        <c:v>Readmission Numerator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'https://adminliveunc-my.sharepoint.com/personal/halpert_ad_unc_edu/Documents/Attachments/[Readmit Graph new.xlsx]Sheet 1'!$B$1:$X$1</c15:sqref>
                        </c15:formulaRef>
                      </c:ext>
                    </c:extLst>
                    <c:numCache>
                      <c:formatCode>mmm\-yy</c:formatCode>
                      <c:ptCount val="23"/>
                      <c:pt idx="0">
                        <c:v>44743</c:v>
                      </c:pt>
                      <c:pt idx="1">
                        <c:v>44774</c:v>
                      </c:pt>
                      <c:pt idx="2">
                        <c:v>44805</c:v>
                      </c:pt>
                      <c:pt idx="3">
                        <c:v>44835</c:v>
                      </c:pt>
                      <c:pt idx="4">
                        <c:v>44866</c:v>
                      </c:pt>
                      <c:pt idx="5">
                        <c:v>44896</c:v>
                      </c:pt>
                      <c:pt idx="6">
                        <c:v>44927</c:v>
                      </c:pt>
                      <c:pt idx="7">
                        <c:v>44958</c:v>
                      </c:pt>
                      <c:pt idx="8">
                        <c:v>44986</c:v>
                      </c:pt>
                      <c:pt idx="9">
                        <c:v>45017</c:v>
                      </c:pt>
                      <c:pt idx="10">
                        <c:v>45047</c:v>
                      </c:pt>
                      <c:pt idx="11">
                        <c:v>45078</c:v>
                      </c:pt>
                      <c:pt idx="12">
                        <c:v>45108</c:v>
                      </c:pt>
                      <c:pt idx="13">
                        <c:v>45139</c:v>
                      </c:pt>
                      <c:pt idx="14">
                        <c:v>45170</c:v>
                      </c:pt>
                      <c:pt idx="15">
                        <c:v>45200</c:v>
                      </c:pt>
                      <c:pt idx="16">
                        <c:v>45231</c:v>
                      </c:pt>
                      <c:pt idx="17">
                        <c:v>45261</c:v>
                      </c:pt>
                      <c:pt idx="18">
                        <c:v>45292</c:v>
                      </c:pt>
                      <c:pt idx="19">
                        <c:v>45323</c:v>
                      </c:pt>
                      <c:pt idx="20">
                        <c:v>45352</c:v>
                      </c:pt>
                      <c:pt idx="21">
                        <c:v>45383</c:v>
                      </c:pt>
                      <c:pt idx="22">
                        <c:v>45413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'https://adminliveunc-my.sharepoint.com/personal/halpert_ad_unc_edu/Documents/Attachments/[Readmit Graph new.xlsx]Sheet 1'!$B$6:$X$6</c15:sqref>
                        </c15:formulaRef>
                      </c:ext>
                    </c:extLst>
                    <c:numCache>
                      <c:formatCode>#,##0.00</c:formatCode>
                      <c:ptCount val="23"/>
                      <c:pt idx="0">
                        <c:v>11</c:v>
                      </c:pt>
                      <c:pt idx="1">
                        <c:v>8</c:v>
                      </c:pt>
                      <c:pt idx="2">
                        <c:v>10</c:v>
                      </c:pt>
                      <c:pt idx="3">
                        <c:v>12</c:v>
                      </c:pt>
                      <c:pt idx="4">
                        <c:v>9</c:v>
                      </c:pt>
                      <c:pt idx="5">
                        <c:v>10</c:v>
                      </c:pt>
                      <c:pt idx="6">
                        <c:v>9</c:v>
                      </c:pt>
                      <c:pt idx="7">
                        <c:v>5</c:v>
                      </c:pt>
                      <c:pt idx="8">
                        <c:v>8</c:v>
                      </c:pt>
                      <c:pt idx="9">
                        <c:v>12</c:v>
                      </c:pt>
                      <c:pt idx="10">
                        <c:v>6</c:v>
                      </c:pt>
                      <c:pt idx="11">
                        <c:v>4</c:v>
                      </c:pt>
                      <c:pt idx="12">
                        <c:v>3</c:v>
                      </c:pt>
                      <c:pt idx="13">
                        <c:v>4</c:v>
                      </c:pt>
                      <c:pt idx="14">
                        <c:v>4</c:v>
                      </c:pt>
                      <c:pt idx="15">
                        <c:v>10</c:v>
                      </c:pt>
                      <c:pt idx="16">
                        <c:v>7</c:v>
                      </c:pt>
                      <c:pt idx="17">
                        <c:v>8</c:v>
                      </c:pt>
                      <c:pt idx="18">
                        <c:v>5</c:v>
                      </c:pt>
                      <c:pt idx="19">
                        <c:v>1</c:v>
                      </c:pt>
                      <c:pt idx="20">
                        <c:v>5</c:v>
                      </c:pt>
                      <c:pt idx="21">
                        <c:v>3</c:v>
                      </c:pt>
                      <c:pt idx="22">
                        <c:v>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6AB-41A0-8AD8-06C609F2040C}"/>
                  </c:ext>
                </c:extLst>
              </c15:ser>
            </c15:filteredLineSeries>
          </c:ext>
        </c:extLst>
      </c:lineChart>
      <c:dateAx>
        <c:axId val="101511054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745599"/>
        <c:crosses val="autoZero"/>
        <c:auto val="1"/>
        <c:lblOffset val="100"/>
        <c:baseTimeUnit val="months"/>
      </c:dateAx>
      <c:valAx>
        <c:axId val="719745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110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986985010559484E-2"/>
          <c:y val="0.84066062200470992"/>
          <c:w val="0.92310615251643391"/>
          <c:h val="0.13664434591398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FMIS Vizient LOS Index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'Sheet 1'!$A$4</c:f>
              <c:strCache>
                <c:ptCount val="1"/>
                <c:pt idx="0">
                  <c:v>-2Sigma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'Sheet 1'!$B$2:$X$2</c:f>
              <c:numCache>
                <c:formatCode>[$-409]mmm\-yy;@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'Sheet 1'!$B$4:$X$4</c:f>
              <c:numCache>
                <c:formatCode>#,##0.00</c:formatCode>
                <c:ptCount val="23"/>
                <c:pt idx="0">
                  <c:v>0.41399999999999998</c:v>
                </c:pt>
                <c:pt idx="1">
                  <c:v>0.41399999999999998</c:v>
                </c:pt>
                <c:pt idx="2">
                  <c:v>0.41399999999999998</c:v>
                </c:pt>
                <c:pt idx="3">
                  <c:v>0.41399999999999998</c:v>
                </c:pt>
                <c:pt idx="4">
                  <c:v>0.41399999999999998</c:v>
                </c:pt>
                <c:pt idx="5">
                  <c:v>0.41399999999999998</c:v>
                </c:pt>
                <c:pt idx="6">
                  <c:v>0.41399999999999998</c:v>
                </c:pt>
                <c:pt idx="7">
                  <c:v>0.41399999999999998</c:v>
                </c:pt>
                <c:pt idx="8">
                  <c:v>0.41399999999999998</c:v>
                </c:pt>
                <c:pt idx="9">
                  <c:v>0.41399999999999998</c:v>
                </c:pt>
                <c:pt idx="10">
                  <c:v>0.41399999999999998</c:v>
                </c:pt>
                <c:pt idx="11">
                  <c:v>0.41399999999999998</c:v>
                </c:pt>
                <c:pt idx="12">
                  <c:v>0.21199999999999999</c:v>
                </c:pt>
                <c:pt idx="13">
                  <c:v>0.21199999999999999</c:v>
                </c:pt>
                <c:pt idx="14">
                  <c:v>0.21199999999999999</c:v>
                </c:pt>
                <c:pt idx="15">
                  <c:v>0.21199999999999999</c:v>
                </c:pt>
                <c:pt idx="16">
                  <c:v>0.21199999999999999</c:v>
                </c:pt>
                <c:pt idx="17">
                  <c:v>0.21199999999999999</c:v>
                </c:pt>
                <c:pt idx="18">
                  <c:v>0.21199999999999999</c:v>
                </c:pt>
                <c:pt idx="19">
                  <c:v>0.21199999999999999</c:v>
                </c:pt>
                <c:pt idx="20">
                  <c:v>0.21199999999999999</c:v>
                </c:pt>
                <c:pt idx="21">
                  <c:v>0.21199999999999999</c:v>
                </c:pt>
                <c:pt idx="22">
                  <c:v>0.21199999999999999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56-47AE-9583-C29356FAEEC5}"/>
            </c:ext>
          </c:extLst>
        </c:ser>
        <c:ser>
          <c:idx val="0"/>
          <c:order val="0"/>
          <c:tx>
            <c:strRef>
              <c:f>'Sheet 1'!$A$3</c:f>
              <c:strCache>
                <c:ptCount val="1"/>
                <c:pt idx="0">
                  <c:v>+2Sigma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'Sheet 1'!$B$2:$X$2</c:f>
              <c:numCache>
                <c:formatCode>[$-409]mmm\-yy;@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'Sheet 1'!$B$3:$X$3</c:f>
              <c:numCache>
                <c:formatCode>#,##0.00;\-#,##0.00</c:formatCode>
                <c:ptCount val="23"/>
                <c:pt idx="0">
                  <c:v>1.75</c:v>
                </c:pt>
                <c:pt idx="1">
                  <c:v>1.75</c:v>
                </c:pt>
                <c:pt idx="2">
                  <c:v>1.75</c:v>
                </c:pt>
                <c:pt idx="3">
                  <c:v>1.75</c:v>
                </c:pt>
                <c:pt idx="4">
                  <c:v>1.75</c:v>
                </c:pt>
                <c:pt idx="5">
                  <c:v>1.75</c:v>
                </c:pt>
                <c:pt idx="6">
                  <c:v>1.75</c:v>
                </c:pt>
                <c:pt idx="7">
                  <c:v>1.75</c:v>
                </c:pt>
                <c:pt idx="8">
                  <c:v>1.75</c:v>
                </c:pt>
                <c:pt idx="9">
                  <c:v>1.75</c:v>
                </c:pt>
                <c:pt idx="10">
                  <c:v>1.75</c:v>
                </c:pt>
                <c:pt idx="11">
                  <c:v>1.75</c:v>
                </c:pt>
                <c:pt idx="12">
                  <c:v>1.55</c:v>
                </c:pt>
                <c:pt idx="13">
                  <c:v>1.55</c:v>
                </c:pt>
                <c:pt idx="14">
                  <c:v>1.55</c:v>
                </c:pt>
                <c:pt idx="15">
                  <c:v>1.55</c:v>
                </c:pt>
                <c:pt idx="16">
                  <c:v>1.55</c:v>
                </c:pt>
                <c:pt idx="17">
                  <c:v>1.55</c:v>
                </c:pt>
                <c:pt idx="18">
                  <c:v>1.55</c:v>
                </c:pt>
                <c:pt idx="19">
                  <c:v>1.55</c:v>
                </c:pt>
                <c:pt idx="20">
                  <c:v>1.55</c:v>
                </c:pt>
                <c:pt idx="21">
                  <c:v>1.55</c:v>
                </c:pt>
                <c:pt idx="22">
                  <c:v>1.55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56-47AE-9583-C29356FAEEC5}"/>
            </c:ext>
          </c:extLst>
        </c:ser>
        <c:ser>
          <c:idx val="3"/>
          <c:order val="3"/>
          <c:tx>
            <c:strRef>
              <c:f>'Sheet 1'!$A$6</c:f>
              <c:strCache>
                <c:ptCount val="1"/>
                <c:pt idx="0">
                  <c:v>Monthly LOSI Average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'Sheet 1'!$B$2:$X$2</c:f>
              <c:numCache>
                <c:formatCode>[$-409]mmm\-yy;@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'Sheet 1'!$B$6:$X$6</c:f>
              <c:numCache>
                <c:formatCode>#,##0.00;\-#,##0.00</c:formatCode>
                <c:ptCount val="23"/>
                <c:pt idx="0">
                  <c:v>0.67090913904606941</c:v>
                </c:pt>
                <c:pt idx="1">
                  <c:v>0.95423520935425499</c:v>
                </c:pt>
                <c:pt idx="2">
                  <c:v>2.4086940162462609</c:v>
                </c:pt>
                <c:pt idx="3">
                  <c:v>0.80921898229923395</c:v>
                </c:pt>
                <c:pt idx="4">
                  <c:v>1.0699183267814767</c:v>
                </c:pt>
                <c:pt idx="5">
                  <c:v>1.1913570183468982</c:v>
                </c:pt>
                <c:pt idx="6">
                  <c:v>0.83636187020187769</c:v>
                </c:pt>
                <c:pt idx="7">
                  <c:v>0.83610848507593871</c:v>
                </c:pt>
                <c:pt idx="8">
                  <c:v>1.3176812635288142</c:v>
                </c:pt>
                <c:pt idx="9">
                  <c:v>0.7946983002978103</c:v>
                </c:pt>
                <c:pt idx="10">
                  <c:v>1.1705005263488701</c:v>
                </c:pt>
                <c:pt idx="11">
                  <c:v>0.94238610366426645</c:v>
                </c:pt>
                <c:pt idx="12">
                  <c:v>0.63029560864045231</c:v>
                </c:pt>
                <c:pt idx="13">
                  <c:v>1.0461330405428857</c:v>
                </c:pt>
                <c:pt idx="14">
                  <c:v>0.72704951362984138</c:v>
                </c:pt>
                <c:pt idx="15">
                  <c:v>1.0726869156950598</c:v>
                </c:pt>
                <c:pt idx="16">
                  <c:v>0.85660945168184255</c:v>
                </c:pt>
                <c:pt idx="17">
                  <c:v>0.94609307987795921</c:v>
                </c:pt>
                <c:pt idx="18">
                  <c:v>0.7725381983926376</c:v>
                </c:pt>
                <c:pt idx="19">
                  <c:v>0.94980920347848896</c:v>
                </c:pt>
                <c:pt idx="20">
                  <c:v>1.1228455401198949</c:v>
                </c:pt>
                <c:pt idx="21">
                  <c:v>0.84804792541130325</c:v>
                </c:pt>
                <c:pt idx="22">
                  <c:v>0.72199703242164626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56-47AE-9583-C29356FAEEC5}"/>
            </c:ext>
          </c:extLst>
        </c:ser>
        <c:ser>
          <c:idx val="6"/>
          <c:order val="6"/>
          <c:tx>
            <c:strRef>
              <c:f>'Sheet 1'!$A$9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'Sheet 1'!$B$2:$X$2</c:f>
              <c:numCache>
                <c:formatCode>[$-409]mmm\-yy;@</c:formatCode>
                <c:ptCount val="23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  <c:pt idx="12">
                  <c:v>45108</c:v>
                </c:pt>
                <c:pt idx="13">
                  <c:v>45139</c:v>
                </c:pt>
                <c:pt idx="14">
                  <c:v>45170</c:v>
                </c:pt>
                <c:pt idx="15">
                  <c:v>45200</c:v>
                </c:pt>
                <c:pt idx="16">
                  <c:v>45231</c:v>
                </c:pt>
                <c:pt idx="17">
                  <c:v>45261</c:v>
                </c:pt>
                <c:pt idx="18">
                  <c:v>45292</c:v>
                </c:pt>
                <c:pt idx="19">
                  <c:v>45323</c:v>
                </c:pt>
                <c:pt idx="20">
                  <c:v>45352</c:v>
                </c:pt>
                <c:pt idx="21">
                  <c:v>45383</c:v>
                </c:pt>
                <c:pt idx="22">
                  <c:v>45413</c:v>
                </c:pt>
              </c:numCache>
            </c:numRef>
          </c:cat>
          <c:val>
            <c:numRef>
              <c:f>'Sheet 1'!$B$9:$X$9</c:f>
              <c:numCache>
                <c:formatCode>#,##0.00;\-#,##0.00</c:formatCode>
                <c:ptCount val="23"/>
                <c:pt idx="0">
                  <c:v>1.1000000000000001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1.1000000000000001</c:v>
                </c:pt>
                <c:pt idx="4">
                  <c:v>1.1000000000000001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1.1000000000000001</c:v>
                </c:pt>
                <c:pt idx="8">
                  <c:v>1.1000000000000001</c:v>
                </c:pt>
                <c:pt idx="9">
                  <c:v>1.1000000000000001</c:v>
                </c:pt>
                <c:pt idx="10">
                  <c:v>1.1000000000000001</c:v>
                </c:pt>
                <c:pt idx="11">
                  <c:v>1.1000000000000001</c:v>
                </c:pt>
                <c:pt idx="12">
                  <c:v>0.89</c:v>
                </c:pt>
                <c:pt idx="13">
                  <c:v>0.89</c:v>
                </c:pt>
                <c:pt idx="14">
                  <c:v>0.89</c:v>
                </c:pt>
                <c:pt idx="15">
                  <c:v>0.89</c:v>
                </c:pt>
                <c:pt idx="16">
                  <c:v>0.89</c:v>
                </c:pt>
                <c:pt idx="17">
                  <c:v>0.89</c:v>
                </c:pt>
                <c:pt idx="18">
                  <c:v>0.89</c:v>
                </c:pt>
                <c:pt idx="19">
                  <c:v>0.89</c:v>
                </c:pt>
                <c:pt idx="20">
                  <c:v>0.89</c:v>
                </c:pt>
                <c:pt idx="21">
                  <c:v>0.89</c:v>
                </c:pt>
                <c:pt idx="22">
                  <c:v>0.89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56-47AE-9583-C29356FAE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8748192"/>
        <c:axId val="118726367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'Sheet 1'!$A$5</c15:sqref>
                        </c15:formulaRef>
                      </c:ext>
                    </c:extLst>
                    <c:strCache>
                      <c:ptCount val="1"/>
                      <c:pt idx="0">
                        <c:v>Expected LOS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'Sheet 1'!$B$2:$X$2</c15:sqref>
                        </c15:formulaRef>
                      </c:ext>
                    </c:extLst>
                    <c:numCache>
                      <c:formatCode>[$-409]mmm\-yy;@</c:formatCode>
                      <c:ptCount val="23"/>
                      <c:pt idx="0">
                        <c:v>44743</c:v>
                      </c:pt>
                      <c:pt idx="1">
                        <c:v>44774</c:v>
                      </c:pt>
                      <c:pt idx="2">
                        <c:v>44805</c:v>
                      </c:pt>
                      <c:pt idx="3">
                        <c:v>44835</c:v>
                      </c:pt>
                      <c:pt idx="4">
                        <c:v>44866</c:v>
                      </c:pt>
                      <c:pt idx="5">
                        <c:v>44896</c:v>
                      </c:pt>
                      <c:pt idx="6">
                        <c:v>44927</c:v>
                      </c:pt>
                      <c:pt idx="7">
                        <c:v>44958</c:v>
                      </c:pt>
                      <c:pt idx="8">
                        <c:v>44986</c:v>
                      </c:pt>
                      <c:pt idx="9">
                        <c:v>45017</c:v>
                      </c:pt>
                      <c:pt idx="10">
                        <c:v>45047</c:v>
                      </c:pt>
                      <c:pt idx="11">
                        <c:v>45078</c:v>
                      </c:pt>
                      <c:pt idx="12">
                        <c:v>45108</c:v>
                      </c:pt>
                      <c:pt idx="13">
                        <c:v>45139</c:v>
                      </c:pt>
                      <c:pt idx="14">
                        <c:v>45170</c:v>
                      </c:pt>
                      <c:pt idx="15">
                        <c:v>45200</c:v>
                      </c:pt>
                      <c:pt idx="16">
                        <c:v>45231</c:v>
                      </c:pt>
                      <c:pt idx="17">
                        <c:v>45261</c:v>
                      </c:pt>
                      <c:pt idx="18">
                        <c:v>45292</c:v>
                      </c:pt>
                      <c:pt idx="19">
                        <c:v>45323</c:v>
                      </c:pt>
                      <c:pt idx="20">
                        <c:v>45352</c:v>
                      </c:pt>
                      <c:pt idx="21">
                        <c:v>45383</c:v>
                      </c:pt>
                      <c:pt idx="22">
                        <c:v>45413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'Sheet 1'!$B$5:$X$5</c15:sqref>
                        </c15:formulaRef>
                      </c:ext>
                    </c:extLst>
                    <c:numCache>
                      <c:formatCode>#,##0.00;\-#,##0.00</c:formatCode>
                      <c:ptCount val="23"/>
                      <c:pt idx="0">
                        <c:v>5.0361333333333338</c:v>
                      </c:pt>
                      <c:pt idx="1">
                        <c:v>4.6030632911392404</c:v>
                      </c:pt>
                      <c:pt idx="2">
                        <c:v>5.3297918918918921</c:v>
                      </c:pt>
                      <c:pt idx="3">
                        <c:v>5.1134873563218388</c:v>
                      </c:pt>
                      <c:pt idx="4">
                        <c:v>5.1272271428571434</c:v>
                      </c:pt>
                      <c:pt idx="5">
                        <c:v>5.3879054054054052</c:v>
                      </c:pt>
                      <c:pt idx="6">
                        <c:v>5.4527109890109884</c:v>
                      </c:pt>
                      <c:pt idx="7">
                        <c:v>5.2624749999999993</c:v>
                      </c:pt>
                      <c:pt idx="8">
                        <c:v>5.1329836363636359</c:v>
                      </c:pt>
                      <c:pt idx="9">
                        <c:v>5.5726448979591847</c:v>
                      </c:pt>
                      <c:pt idx="10">
                        <c:v>5.9044066666666675</c:v>
                      </c:pt>
                      <c:pt idx="11">
                        <c:v>5.0645136363636363</c:v>
                      </c:pt>
                      <c:pt idx="12">
                        <c:v>4.9359555555555561</c:v>
                      </c:pt>
                      <c:pt idx="13">
                        <c:v>4.8906581395348843</c:v>
                      </c:pt>
                      <c:pt idx="14">
                        <c:v>4.8139775</c:v>
                      </c:pt>
                      <c:pt idx="15">
                        <c:v>4.8019075471698116</c:v>
                      </c:pt>
                      <c:pt idx="16">
                        <c:v>4.9827756097560973</c:v>
                      </c:pt>
                      <c:pt idx="17">
                        <c:v>4.7828274999999998</c:v>
                      </c:pt>
                      <c:pt idx="18">
                        <c:v>4.8165000000000004</c:v>
                      </c:pt>
                      <c:pt idx="19">
                        <c:v>5.1093852941176481</c:v>
                      </c:pt>
                      <c:pt idx="20">
                        <c:v>4.7149117647058825</c:v>
                      </c:pt>
                      <c:pt idx="21">
                        <c:v>4.6713615384615386</c:v>
                      </c:pt>
                      <c:pt idx="22">
                        <c:v>5.1735588235294117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5956-47AE-9583-C29356FAEEC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'Sheet 1'!$A$7</c15:sqref>
                        </c15:formulaRef>
                      </c:ext>
                    </c:extLst>
                    <c:strCache>
                      <c:ptCount val="1"/>
                      <c:pt idx="0">
                        <c:v>Number of Records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'Sheet 1'!$B$2:$X$2</c15:sqref>
                        </c15:formulaRef>
                      </c:ext>
                    </c:extLst>
                    <c:numCache>
                      <c:formatCode>[$-409]mmm\-yy;@</c:formatCode>
                      <c:ptCount val="23"/>
                      <c:pt idx="0">
                        <c:v>44743</c:v>
                      </c:pt>
                      <c:pt idx="1">
                        <c:v>44774</c:v>
                      </c:pt>
                      <c:pt idx="2">
                        <c:v>44805</c:v>
                      </c:pt>
                      <c:pt idx="3">
                        <c:v>44835</c:v>
                      </c:pt>
                      <c:pt idx="4">
                        <c:v>44866</c:v>
                      </c:pt>
                      <c:pt idx="5">
                        <c:v>44896</c:v>
                      </c:pt>
                      <c:pt idx="6">
                        <c:v>44927</c:v>
                      </c:pt>
                      <c:pt idx="7">
                        <c:v>44958</c:v>
                      </c:pt>
                      <c:pt idx="8">
                        <c:v>44986</c:v>
                      </c:pt>
                      <c:pt idx="9">
                        <c:v>45017</c:v>
                      </c:pt>
                      <c:pt idx="10">
                        <c:v>45047</c:v>
                      </c:pt>
                      <c:pt idx="11">
                        <c:v>45078</c:v>
                      </c:pt>
                      <c:pt idx="12">
                        <c:v>45108</c:v>
                      </c:pt>
                      <c:pt idx="13">
                        <c:v>45139</c:v>
                      </c:pt>
                      <c:pt idx="14">
                        <c:v>45170</c:v>
                      </c:pt>
                      <c:pt idx="15">
                        <c:v>45200</c:v>
                      </c:pt>
                      <c:pt idx="16">
                        <c:v>45231</c:v>
                      </c:pt>
                      <c:pt idx="17">
                        <c:v>45261</c:v>
                      </c:pt>
                      <c:pt idx="18">
                        <c:v>45292</c:v>
                      </c:pt>
                      <c:pt idx="19">
                        <c:v>45323</c:v>
                      </c:pt>
                      <c:pt idx="20">
                        <c:v>45352</c:v>
                      </c:pt>
                      <c:pt idx="21">
                        <c:v>45383</c:v>
                      </c:pt>
                      <c:pt idx="22">
                        <c:v>45413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'Sheet 1'!$B$7:$X$7</c15:sqref>
                        </c15:formulaRef>
                      </c:ext>
                    </c:extLst>
                    <c:numCache>
                      <c:formatCode>#,##0;\-#,##0</c:formatCode>
                      <c:ptCount val="23"/>
                      <c:pt idx="0">
                        <c:v>66</c:v>
                      </c:pt>
                      <c:pt idx="1">
                        <c:v>79</c:v>
                      </c:pt>
                      <c:pt idx="2">
                        <c:v>74</c:v>
                      </c:pt>
                      <c:pt idx="3">
                        <c:v>87</c:v>
                      </c:pt>
                      <c:pt idx="4">
                        <c:v>70</c:v>
                      </c:pt>
                      <c:pt idx="5">
                        <c:v>74</c:v>
                      </c:pt>
                      <c:pt idx="6">
                        <c:v>91</c:v>
                      </c:pt>
                      <c:pt idx="7">
                        <c:v>40</c:v>
                      </c:pt>
                      <c:pt idx="8">
                        <c:v>55</c:v>
                      </c:pt>
                      <c:pt idx="9">
                        <c:v>49</c:v>
                      </c:pt>
                      <c:pt idx="10">
                        <c:v>45</c:v>
                      </c:pt>
                      <c:pt idx="11">
                        <c:v>44</c:v>
                      </c:pt>
                      <c:pt idx="12">
                        <c:v>27</c:v>
                      </c:pt>
                      <c:pt idx="13">
                        <c:v>43</c:v>
                      </c:pt>
                      <c:pt idx="14">
                        <c:v>40</c:v>
                      </c:pt>
                      <c:pt idx="15">
                        <c:v>53</c:v>
                      </c:pt>
                      <c:pt idx="16">
                        <c:v>41</c:v>
                      </c:pt>
                      <c:pt idx="17">
                        <c:v>40</c:v>
                      </c:pt>
                      <c:pt idx="18">
                        <c:v>43</c:v>
                      </c:pt>
                      <c:pt idx="19">
                        <c:v>34</c:v>
                      </c:pt>
                      <c:pt idx="20">
                        <c:v>34</c:v>
                      </c:pt>
                      <c:pt idx="21">
                        <c:v>26</c:v>
                      </c:pt>
                      <c:pt idx="22">
                        <c:v>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956-47AE-9583-C29356FAEEC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'Sheet 1'!$A$8</c15:sqref>
                        </c15:formulaRef>
                      </c:ext>
                    </c:extLst>
                    <c:strCache>
                      <c:ptCount val="1"/>
                      <c:pt idx="0">
                        <c:v>Observed LOS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'Sheet 1'!$B$2:$X$2</c15:sqref>
                        </c15:formulaRef>
                      </c:ext>
                    </c:extLst>
                    <c:numCache>
                      <c:formatCode>[$-409]mmm\-yy;@</c:formatCode>
                      <c:ptCount val="23"/>
                      <c:pt idx="0">
                        <c:v>44743</c:v>
                      </c:pt>
                      <c:pt idx="1">
                        <c:v>44774</c:v>
                      </c:pt>
                      <c:pt idx="2">
                        <c:v>44805</c:v>
                      </c:pt>
                      <c:pt idx="3">
                        <c:v>44835</c:v>
                      </c:pt>
                      <c:pt idx="4">
                        <c:v>44866</c:v>
                      </c:pt>
                      <c:pt idx="5">
                        <c:v>44896</c:v>
                      </c:pt>
                      <c:pt idx="6">
                        <c:v>44927</c:v>
                      </c:pt>
                      <c:pt idx="7">
                        <c:v>44958</c:v>
                      </c:pt>
                      <c:pt idx="8">
                        <c:v>44986</c:v>
                      </c:pt>
                      <c:pt idx="9">
                        <c:v>45017</c:v>
                      </c:pt>
                      <c:pt idx="10">
                        <c:v>45047</c:v>
                      </c:pt>
                      <c:pt idx="11">
                        <c:v>45078</c:v>
                      </c:pt>
                      <c:pt idx="12">
                        <c:v>45108</c:v>
                      </c:pt>
                      <c:pt idx="13">
                        <c:v>45139</c:v>
                      </c:pt>
                      <c:pt idx="14">
                        <c:v>45170</c:v>
                      </c:pt>
                      <c:pt idx="15">
                        <c:v>45200</c:v>
                      </c:pt>
                      <c:pt idx="16">
                        <c:v>45231</c:v>
                      </c:pt>
                      <c:pt idx="17">
                        <c:v>45261</c:v>
                      </c:pt>
                      <c:pt idx="18">
                        <c:v>45292</c:v>
                      </c:pt>
                      <c:pt idx="19">
                        <c:v>45323</c:v>
                      </c:pt>
                      <c:pt idx="20">
                        <c:v>45352</c:v>
                      </c:pt>
                      <c:pt idx="21">
                        <c:v>45383</c:v>
                      </c:pt>
                      <c:pt idx="22">
                        <c:v>45413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'Sheet 1'!$B$8:$X$8</c15:sqref>
                        </c15:formulaRef>
                      </c:ext>
                    </c:extLst>
                    <c:numCache>
                      <c:formatCode>#,##0.00;\-#,##0.00</c:formatCode>
                      <c:ptCount val="23"/>
                      <c:pt idx="0">
                        <c:v>3.3787878787878789</c:v>
                      </c:pt>
                      <c:pt idx="1">
                        <c:v>4.3924050632911396</c:v>
                      </c:pt>
                      <c:pt idx="2">
                        <c:v>12.837837837837839</c:v>
                      </c:pt>
                      <c:pt idx="3">
                        <c:v>4.1379310344827589</c:v>
                      </c:pt>
                      <c:pt idx="4">
                        <c:v>5.4857142857142858</c:v>
                      </c:pt>
                      <c:pt idx="5">
                        <c:v>6.4189189189189193</c:v>
                      </c:pt>
                      <c:pt idx="6">
                        <c:v>4.5604395604395602</c:v>
                      </c:pt>
                      <c:pt idx="7">
                        <c:v>4.4000000000000004</c:v>
                      </c:pt>
                      <c:pt idx="8">
                        <c:v>6.7636363636363637</c:v>
                      </c:pt>
                      <c:pt idx="9">
                        <c:v>4.4285714285714288</c:v>
                      </c:pt>
                      <c:pt idx="10">
                        <c:v>6.9111111111111114</c:v>
                      </c:pt>
                      <c:pt idx="11">
                        <c:v>4.7727272727272725</c:v>
                      </c:pt>
                      <c:pt idx="12">
                        <c:v>3.1111111111111112</c:v>
                      </c:pt>
                      <c:pt idx="13">
                        <c:v>5.1162790697674421</c:v>
                      </c:pt>
                      <c:pt idx="14">
                        <c:v>3.5</c:v>
                      </c:pt>
                      <c:pt idx="15">
                        <c:v>5.1509433962264151</c:v>
                      </c:pt>
                      <c:pt idx="16">
                        <c:v>4.2682926829268295</c:v>
                      </c:pt>
                      <c:pt idx="17">
                        <c:v>4.5250000000000004</c:v>
                      </c:pt>
                      <c:pt idx="18">
                        <c:v>3.7209302325581395</c:v>
                      </c:pt>
                      <c:pt idx="19">
                        <c:v>4.8529411764705879</c:v>
                      </c:pt>
                      <c:pt idx="20">
                        <c:v>5.2941176470588234</c:v>
                      </c:pt>
                      <c:pt idx="21">
                        <c:v>3.9615384615384617</c:v>
                      </c:pt>
                      <c:pt idx="22">
                        <c:v>3.7352941176470589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956-47AE-9583-C29356FAEEC5}"/>
                  </c:ext>
                </c:extLst>
              </c15:ser>
            </c15:filteredLineSeries>
          </c:ext>
        </c:extLst>
      </c:lineChart>
      <c:dateAx>
        <c:axId val="203874819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726367"/>
        <c:crosses val="autoZero"/>
        <c:auto val="1"/>
        <c:lblOffset val="100"/>
        <c:baseTimeUnit val="months"/>
      </c:dateAx>
      <c:valAx>
        <c:axId val="118726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874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0B0330-1ED3-7948-BE66-5EE2B63661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DB5CD-826B-FA4D-80C4-DCB0CBF52E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CDD3BC3-E8A6-2E45-8651-7C07CF151CF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F2C19-BC63-6B41-9900-8122F4F671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94B70-B521-3440-B5CE-BF72FBF84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0ECB81D-493A-F042-84FA-88059539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8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B8C036-FB7E-0448-9C1D-7CB7BDDF08F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E6EF5B6A-C186-D143-91F6-573446931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7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F5B6A-C186-D143-91F6-573446931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9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F5B6A-C186-D143-91F6-573446931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7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5A8C5EDA-24B5-0741-ACB5-FD2963A7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568036"/>
            <a:ext cx="11229085" cy="2732526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E13BC2-FE3D-D741-92C1-85468157E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401841"/>
            <a:ext cx="11229084" cy="1239431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E0C547-4417-664E-BCC6-F3A268490154}"/>
              </a:ext>
            </a:extLst>
          </p:cNvPr>
          <p:cNvSpPr/>
          <p:nvPr userDrawn="1"/>
        </p:nvSpPr>
        <p:spPr>
          <a:xfrm>
            <a:off x="-1" y="5167744"/>
            <a:ext cx="12192001" cy="169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5ADDC-EE74-C346-9B58-0A560E3D8490}"/>
              </a:ext>
            </a:extLst>
          </p:cNvPr>
          <p:cNvSpPr/>
          <p:nvPr userDrawn="1"/>
        </p:nvSpPr>
        <p:spPr>
          <a:xfrm>
            <a:off x="-2" y="5093421"/>
            <a:ext cx="12192001" cy="1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C377363-5EA7-A743-952C-997D397F1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99" y="5660651"/>
            <a:ext cx="4011388" cy="70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9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0CFA1E-F52C-7347-AF20-A0F900F9E9BD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82D859-C11F-6742-8CAA-C1FD136F7B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4F5DC4-F7BE-B843-A846-7A7A649D7D2B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FB429C-A4CD-8548-A953-15CC4E3591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64F10-C715-9244-9AC6-2C9BD4B2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981484" y="1791487"/>
            <a:ext cx="5341827" cy="3899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  <a:lvl5pPr>
              <a:defRPr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49D3CE-1A26-D447-A448-536EBC8E98F7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9D545-3192-AA42-BC57-9698D8D9243B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F1D66F15-B882-B64C-8A85-A97426F0C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F111BC6F-70D9-B74E-A147-315F8556EE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EB2C4BB-C9ED-5742-A100-6B407D41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53701"/>
            <a:ext cx="9769612" cy="62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9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, Share,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0CFA1E-F52C-7347-AF20-A0F900F9E9BD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82D859-C11F-6742-8CAA-C1FD136F7B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4F5DC4-F7BE-B843-A846-7A7A649D7D2B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FB429C-A4CD-8548-A953-15CC4E3591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64F10-C715-9244-9AC6-2C9BD4B2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981484" y="1791487"/>
            <a:ext cx="5341827" cy="3899250"/>
          </a:xfrm>
        </p:spPr>
        <p:txBody>
          <a:bodyPr/>
          <a:lstStyle>
            <a:lvl1pPr>
              <a:defRPr baseline="0"/>
            </a:lvl1pPr>
            <a:lvl5pPr>
              <a:defRPr/>
            </a:lvl5pPr>
          </a:lstStyle>
          <a:p>
            <a:pPr lvl="0"/>
            <a:r>
              <a:rPr lang="en-US"/>
              <a:t>Know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Share</a:t>
            </a:r>
          </a:p>
          <a:p>
            <a:pPr lvl="0"/>
            <a:r>
              <a:rPr lang="en-US"/>
              <a:t>Do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49D3CE-1A26-D447-A448-536EBC8E98F7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9D545-3192-AA42-BC57-9698D8D9243B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F1D66F15-B882-B64C-8A85-A97426F0C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F111BC6F-70D9-B74E-A147-315F8556EE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EB2C4BB-C9ED-5742-A100-6B407D41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253701"/>
            <a:ext cx="9769612" cy="62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Know, Share, Do</a:t>
            </a:r>
          </a:p>
        </p:txBody>
      </p:sp>
    </p:spTree>
    <p:extLst>
      <p:ext uri="{BB962C8B-B14F-4D97-AF65-F5344CB8AC3E}">
        <p14:creationId xmlns:p14="http://schemas.microsoft.com/office/powerpoint/2010/main" val="372756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2"/>
          </p:nvPr>
        </p:nvSpPr>
        <p:spPr>
          <a:xfrm>
            <a:off x="3703320" y="1714500"/>
            <a:ext cx="79857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60ADF1-B8EF-7642-A4EF-70527152ABF5}"/>
              </a:ext>
            </a:extLst>
          </p:cNvPr>
          <p:cNvSpPr/>
          <p:nvPr userDrawn="1"/>
        </p:nvSpPr>
        <p:spPr>
          <a:xfrm>
            <a:off x="3200400" y="0"/>
            <a:ext cx="78028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C0101-9281-C049-BAE7-9D060EEB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20" y="253701"/>
            <a:ext cx="6569212" cy="620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C66C60-4659-5A40-B026-87CD18E519D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91D621-F91C-7D43-99F6-D1B09350066F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CA7B32-F52F-9544-B7DC-905FB7BE8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r="38786"/>
          <a:stretch/>
        </p:blipFill>
        <p:spPr>
          <a:xfrm>
            <a:off x="0" y="0"/>
            <a:ext cx="327042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9819D-F6F5-734F-BE5B-DBE09B82A42A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96138B-2CC4-7745-A0F6-35D5ECD04B5B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3628FD9-BEE8-4B4B-BB0E-78C63DB55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48EAD53F-E2E0-0747-BE50-497E943855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7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F36B6A-1D1D-D641-84FD-F34EAE465D73}"/>
              </a:ext>
            </a:extLst>
          </p:cNvPr>
          <p:cNvSpPr/>
          <p:nvPr userDrawn="1"/>
        </p:nvSpPr>
        <p:spPr>
          <a:xfrm>
            <a:off x="0" y="0"/>
            <a:ext cx="899160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2"/>
          </p:nvPr>
        </p:nvSpPr>
        <p:spPr>
          <a:xfrm>
            <a:off x="502920" y="1714500"/>
            <a:ext cx="79857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D8BD74-E0FF-F744-8A12-2845F046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53701"/>
            <a:ext cx="7985760" cy="620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12AA60-D7BD-1B48-A5F0-3315A389CC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r="38786"/>
          <a:stretch/>
        </p:blipFill>
        <p:spPr>
          <a:xfrm>
            <a:off x="8921578" y="0"/>
            <a:ext cx="3270422" cy="69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2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2919" y="2199190"/>
            <a:ext cx="5101273" cy="4155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876E7-1B38-0B44-B134-11D40D46B1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E05C40-1377-6045-98D3-1361801A2C02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4FF116-3EAE-1D45-A4B8-F9E0F42606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D04562-D0D0-A44D-9397-C966DEA4057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93363" y="2199190"/>
            <a:ext cx="5101273" cy="4155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81F219C-1B1B-6F43-AB68-97EE3BC8EF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2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858A64F-42C3-6C49-A31F-68436957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82D1DF-8379-744D-A710-DB257FC77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2199190"/>
            <a:ext cx="5101273" cy="4155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FCC09A-2D55-AA4A-8CED-9C2EA5A135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6E5CCC-CC0A-024C-8BC9-490EA9FC1FB7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7F2877-1544-D74C-9566-1FADCC5345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69FB3B-052F-7A41-9C5E-26EE4EF278D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23112" y="2211547"/>
            <a:ext cx="5101273" cy="4155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CBC432E-AEDF-404D-9C65-4C5B80953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78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02919" y="2199190"/>
            <a:ext cx="5101273" cy="3405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4E4B8A-A926-D04F-9D00-C476C7112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392EC-5E54-D744-B2A1-08A31D5BA3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r="16557"/>
          <a:stretch/>
        </p:blipFill>
        <p:spPr>
          <a:xfrm>
            <a:off x="6093203" y="0"/>
            <a:ext cx="6098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88689F-8346-BF40-ABBC-76436AE05D5B}"/>
              </a:ext>
            </a:extLst>
          </p:cNvPr>
          <p:cNvSpPr/>
          <p:nvPr userDrawn="1"/>
        </p:nvSpPr>
        <p:spPr>
          <a:xfrm>
            <a:off x="899160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C3B044-024F-2148-BE1D-51CEDA7D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A0DB62-CB0F-0444-A628-1AE6C0386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2199191"/>
            <a:ext cx="5101273" cy="3394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5E4175-8B93-1F41-B741-C394B55E9A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1" t="4249" r="18053" b="8138"/>
          <a:stretch/>
        </p:blipFill>
        <p:spPr>
          <a:xfrm>
            <a:off x="6186989" y="462636"/>
            <a:ext cx="5607062" cy="59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6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931920"/>
            <a:ext cx="11186160" cy="1706880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/>
            </a:lvl1pPr>
            <a:lvl2pPr marL="457200" indent="0" algn="ctr">
              <a:buNone/>
              <a:defRPr sz="3000"/>
            </a:lvl2pPr>
            <a:lvl3pPr marL="914400" indent="0" algn="ctr">
              <a:buNone/>
              <a:defRPr sz="3000"/>
            </a:lvl3pPr>
            <a:lvl4pPr marL="1371600" indent="0" algn="ctr">
              <a:buNone/>
              <a:defRPr sz="3000"/>
            </a:lvl4pPr>
            <a:lvl5pPr marL="1828800" indent="0" algn="ctr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BF3631-0E76-AF4A-BDE9-B48BBD3763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8"/>
          <a:stretch/>
        </p:blipFill>
        <p:spPr>
          <a:xfrm>
            <a:off x="0" y="0"/>
            <a:ext cx="12249665" cy="346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9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FE1A23-7010-4545-852D-5927AFED60BD}"/>
              </a:ext>
            </a:extLst>
          </p:cNvPr>
          <p:cNvSpPr/>
          <p:nvPr userDrawn="1"/>
        </p:nvSpPr>
        <p:spPr>
          <a:xfrm rot="16200000">
            <a:off x="4381500" y="-4381500"/>
            <a:ext cx="3429000" cy="12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1"/>
          <a:stretch/>
        </p:blipFill>
        <p:spPr>
          <a:xfrm>
            <a:off x="486032" y="462887"/>
            <a:ext cx="11252475" cy="58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05BA2C-810F-7B4A-9DD8-3C2291891AA9}"/>
              </a:ext>
            </a:extLst>
          </p:cNvPr>
          <p:cNvSpPr/>
          <p:nvPr userDrawn="1"/>
        </p:nvSpPr>
        <p:spPr>
          <a:xfrm rot="16200000">
            <a:off x="3512127" y="-3512128"/>
            <a:ext cx="5167743" cy="12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A6DD89-12F2-0D4E-BAA0-70D0A99AD50F}"/>
              </a:ext>
            </a:extLst>
          </p:cNvPr>
          <p:cNvSpPr/>
          <p:nvPr userDrawn="1"/>
        </p:nvSpPr>
        <p:spPr>
          <a:xfrm>
            <a:off x="-2" y="5093421"/>
            <a:ext cx="12192001" cy="1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972F740-C034-4942-9F67-1C3D8FC5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568036"/>
            <a:ext cx="11229085" cy="2732526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DA69BE4-FC62-A64B-B8FA-EDCF7B6D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401841"/>
            <a:ext cx="11229084" cy="1239431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text, gauge&#10;&#10;Description automatically generated">
            <a:extLst>
              <a:ext uri="{FF2B5EF4-FFF2-40B4-BE49-F238E27FC236}">
                <a16:creationId xmlns:a16="http://schemas.microsoft.com/office/drawing/2014/main" id="{C654C5F3-6F06-D246-85A4-0A6B35AF03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99" y="5657199"/>
            <a:ext cx="3997054" cy="7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7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7"/>
          <a:stretch/>
        </p:blipFill>
        <p:spPr>
          <a:xfrm>
            <a:off x="0" y="0"/>
            <a:ext cx="12252676" cy="69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63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85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3F9D-2533-2844-8155-13291185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F70C7-1E9E-BA48-A61B-08B14FE61B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6D4CC-DE52-4048-AC50-3030CEEE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085ADE-B60F-3046-83A0-36760BCFB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282262"/>
            <a:ext cx="9769612" cy="43229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467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27EF04-7093-E84D-BADD-06ED74B1EFED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066BC06-2DD0-3247-8458-F7AAE1158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0980" y="2888392"/>
            <a:ext cx="3950040" cy="1081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1837" y="2419350"/>
            <a:ext cx="5648325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20" y="2948382"/>
            <a:ext cx="5442742" cy="9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54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27EF04-7093-E84D-BADD-06ED74B1EFED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066BC06-2DD0-3247-8458-F7AAE1158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0980" y="2888392"/>
            <a:ext cx="3950040" cy="1081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8050" y="2390775"/>
            <a:ext cx="5295900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20" y="2948382"/>
            <a:ext cx="5442742" cy="9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19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2D7F0-B008-13E7-8492-08C867389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5C79C-5961-6792-419D-405D983B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EEE93-B971-1211-D2F2-E9FAACB5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F96-E2AD-412E-A594-AC3081F6B5BC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03CF9-D1EB-75F4-5C31-E2741740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8A3B8-7C34-BE85-2064-00E7EB6C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F096-C7F8-4089-8DC3-B80551D9B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02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1"/>
            <a:ext cx="10363200" cy="1470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048000"/>
            <a:ext cx="8534400" cy="2895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E7E58C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  <p:pic>
        <p:nvPicPr>
          <p:cNvPr id="9225" name="Picture 9" descr="UNC_logo_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52400"/>
            <a:ext cx="3175000" cy="819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57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15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143000"/>
            <a:ext cx="4368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1143000"/>
            <a:ext cx="4368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1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424" y="2646947"/>
            <a:ext cx="6224308" cy="1576136"/>
          </a:xfrm>
        </p:spPr>
        <p:txBody>
          <a:bodyPr anchor="ctr">
            <a:noAutofit/>
          </a:bodyPr>
          <a:lstStyle>
            <a:lvl1pPr algn="l" font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DC0D6-0DF3-584E-9BD1-628F059B307F}"/>
              </a:ext>
            </a:extLst>
          </p:cNvPr>
          <p:cNvSpPr/>
          <p:nvPr userDrawn="1"/>
        </p:nvSpPr>
        <p:spPr>
          <a:xfrm>
            <a:off x="2400300" y="2646947"/>
            <a:ext cx="1600200" cy="1594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CD894702-783E-CE46-B064-F919EBF37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3112" y="3021530"/>
            <a:ext cx="1254576" cy="81493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14635A-33E2-9649-9F5E-B5E0A3297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5424" y="4549456"/>
            <a:ext cx="6224308" cy="1239431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392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54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01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59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63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86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69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3400" y="152400"/>
            <a:ext cx="22606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1600" y="152400"/>
            <a:ext cx="65786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7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0CFA1E-F52C-7347-AF20-A0F900F9E9BD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82D859-C11F-6742-8CAA-C1FD136F7B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4F5DC4-F7BE-B843-A846-7A7A649D7D2B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FB429C-A4CD-8548-A953-15CC4E3591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64F10-C715-9244-9AC6-2C9BD4B2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47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1"/>
            <a:ext cx="10363200" cy="1470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048000"/>
            <a:ext cx="8534400" cy="2895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E7E58C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B40125-7F13-44A6-BAB7-8F4B151C061C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C45DAC-79B2-48E1-B622-F75E1224342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225" name="Picture 9" descr="UNC_logo_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52400"/>
            <a:ext cx="3175000" cy="819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11CFDE-973F-4ABD-8E33-F53F70E52EFC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B63A3-EE60-48B4-91D6-039F992FB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5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424" y="2646947"/>
            <a:ext cx="6224308" cy="1576136"/>
          </a:xfrm>
        </p:spPr>
        <p:txBody>
          <a:bodyPr anchor="ctr">
            <a:noAutofit/>
          </a:bodyPr>
          <a:lstStyle>
            <a:lvl1pPr algn="l" font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DC0D6-0DF3-584E-9BD1-628F059B307F}"/>
              </a:ext>
            </a:extLst>
          </p:cNvPr>
          <p:cNvSpPr/>
          <p:nvPr userDrawn="1"/>
        </p:nvSpPr>
        <p:spPr>
          <a:xfrm>
            <a:off x="2400300" y="2646947"/>
            <a:ext cx="1600200" cy="1594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CD894702-783E-CE46-B064-F919EBF37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3112" y="3021530"/>
            <a:ext cx="1254576" cy="8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43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352F25-63C5-43EB-9F8A-B22C0A1EE369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DE9D5-C0C2-4072-872F-D8533F99B0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37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143000"/>
            <a:ext cx="4368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1143000"/>
            <a:ext cx="4368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62E44A-2614-49F5-AF6C-1C8877036FE2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93EFF-AE0B-471C-BAEB-0F91D60D29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79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9683C6-E118-4B84-8FD6-350D4DD62461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20196-352E-4F31-86C2-0B7CCCB823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71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B4F4C3-78F5-42B8-9D14-37BCEAFFEBC3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BB872-BF44-44EE-91ED-070AC0DB9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89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94AC9F-61F9-44C7-8672-DF7F3A5EB475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74F45-5E00-458E-AEAF-0075668EBB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14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2464CF-F010-4991-9D0D-CA98840F62F5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B0E7A-710F-40B8-86F5-4686BA6785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154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C876D6-4019-4424-8939-52A05CCA40BB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4886C-93FB-4B4B-8F62-47983C1CE6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82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36672-F5A3-4FA5-933C-B04C0352F0BC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E402E-A5D9-42BD-9F1A-312CF03351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59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3400" y="152400"/>
            <a:ext cx="22606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1600" y="152400"/>
            <a:ext cx="65786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9F81A7-C202-4AB2-BD3C-92764C183D5E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ADE44-5E93-4592-AC86-372A390E9E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7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C5A4D5-22DB-4294-9D80-D186081F8BE0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DB1A-DAD6-44B0-8690-A61DD370E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1277895"/>
            <a:ext cx="10180320" cy="2419576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005840" y="3809746"/>
            <a:ext cx="10180320" cy="1417368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3ECAEA-0967-2E4D-ADF5-3D32D4D511AE}"/>
              </a:ext>
            </a:extLst>
          </p:cNvPr>
          <p:cNvGrpSpPr/>
          <p:nvPr userDrawn="1"/>
        </p:nvGrpSpPr>
        <p:grpSpPr>
          <a:xfrm>
            <a:off x="3888377" y="0"/>
            <a:ext cx="4415246" cy="1149531"/>
            <a:chOff x="3888377" y="0"/>
            <a:chExt cx="4415246" cy="11495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8C6C45-97F8-B449-A111-801B3B44B89A}"/>
                </a:ext>
              </a:extLst>
            </p:cNvPr>
            <p:cNvSpPr/>
            <p:nvPr userDrawn="1"/>
          </p:nvSpPr>
          <p:spPr>
            <a:xfrm>
              <a:off x="3888377" y="0"/>
              <a:ext cx="4415246" cy="1149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CA56A32D-68C7-A14C-8743-381591F74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60759" y="247063"/>
              <a:ext cx="3670481" cy="64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1028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B2C54A-E28D-4904-9A14-6F605DD774D6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A586C-0FF0-4206-B0EB-E9C01C5061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2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555052-AA66-48B0-B586-50F76BEF607C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E2596-9450-4E4B-9D2E-05EBE43311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82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7638"/>
            <a:ext cx="55372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417638"/>
            <a:ext cx="55372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C2F06-C3B2-4268-BE22-0F7180ABF4D1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9880F-DAE2-4D2E-8D2B-D275A0A27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40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2D6A9B-354F-4686-ADE2-E32124ACDA47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4F6A-501A-4695-A26B-A26D01DAFC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9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ED2A4E-6238-4D7A-96A0-8CF15C714747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59E08-4194-4C67-9A7B-5E9C025BBB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62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5E456-A5BD-4B1F-9922-B27A83107837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528F2-F409-4128-AE8C-73EF09DAD1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09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DD0143-DC3E-4EC6-9F48-48B6665F7301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3B6BF-CD30-4EB0-80A4-3EE6E25214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16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D3821B-510B-469F-8236-A5D95798D7D4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5BAB3-FE89-4894-A884-41D1086652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042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366078-B265-4984-BB18-33981B66E184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836CC-B783-4E69-9EFD-8D3AF9DBFA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7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685800"/>
            <a:ext cx="2819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685800"/>
            <a:ext cx="82550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EDE01-382B-426E-A4ED-08E2FC7AA3FD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7457E-0227-44F2-8F92-A042A28755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1277895"/>
            <a:ext cx="10180320" cy="2419576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005840" y="3809746"/>
            <a:ext cx="10180320" cy="1417368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33ED5-05E2-CD43-9A7D-6F8C4777F1A3}"/>
              </a:ext>
            </a:extLst>
          </p:cNvPr>
          <p:cNvGrpSpPr/>
          <p:nvPr userDrawn="1"/>
        </p:nvGrpSpPr>
        <p:grpSpPr>
          <a:xfrm>
            <a:off x="3888377" y="0"/>
            <a:ext cx="4415246" cy="1149531"/>
            <a:chOff x="3888377" y="0"/>
            <a:chExt cx="4415246" cy="11495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BCECF9-4935-3740-84A5-EFABC930BFFD}"/>
                </a:ext>
              </a:extLst>
            </p:cNvPr>
            <p:cNvSpPr/>
            <p:nvPr userDrawn="1"/>
          </p:nvSpPr>
          <p:spPr>
            <a:xfrm>
              <a:off x="3888377" y="0"/>
              <a:ext cx="4415246" cy="1149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64ED6BF-D575-7842-B7A8-03ACB6103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60759" y="247063"/>
              <a:ext cx="3670481" cy="64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153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2" y="1"/>
            <a:ext cx="7624118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5300" y="1759602"/>
            <a:ext cx="5097780" cy="242316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95300" y="4284041"/>
            <a:ext cx="5097780" cy="123943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5" r="25177"/>
          <a:stretch/>
        </p:blipFill>
        <p:spPr>
          <a:xfrm>
            <a:off x="7623706" y="0"/>
            <a:ext cx="4566411" cy="685800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54A6762-151C-6C48-80A7-AF0C7C6CF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5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19" y="1714575"/>
            <a:ext cx="5341827" cy="389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62" y="686572"/>
            <a:ext cx="441608" cy="548640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524402D-B165-B142-8D8A-44B028C6B29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10271" y="1714500"/>
            <a:ext cx="5341827" cy="3921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3BE342-3836-3341-81C8-862F68AC2129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831B93-8F7A-0146-B29B-2866B87D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C7FE5F-8FE1-524D-8B1D-EA240D3FFF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9CFD57-94EB-0742-A60F-A5D3F89ADDC2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3F1A31-F1B7-324E-A1C2-C67B713A2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868332-B306-E041-98D3-1D604BD40F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898DA8-D108-B84A-856A-BB1BAD4B4926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1EA477-2E96-B748-993B-C4DF3F503B20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1E3FA20B-A66D-4142-9BB8-CB64C2D2A0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DFC4A8C-10D5-274F-A607-E0523A79C9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46ABCC-A007-8646-9C8E-4F96B5CF566B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" y="1714500"/>
            <a:ext cx="111861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B269C8-6555-704C-87B8-FF6214A5A2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6379FD-5881-8248-9DBA-1CB285BC2B85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17F7B6-BB6C-0646-9A21-FFD4F04B0A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F6B42A-EE48-BE4A-B573-3F9B7A8166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D4E778-E7B5-364B-86D3-696C53A063C4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C85170-8E6D-E144-8312-FB0BB4F23314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6EC363D-AA0D-9A40-96C8-26035139F8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F06B4F8-66BE-1C47-8C76-2E4D749CB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53701"/>
            <a:ext cx="9769612" cy="62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14500"/>
            <a:ext cx="11186160" cy="3897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1185" y="6115261"/>
            <a:ext cx="2743200" cy="232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13DE1-AFF1-EC4C-A399-F187F8B96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920" y="6115261"/>
            <a:ext cx="5102352" cy="232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5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21" r:id="rId3"/>
    <p:sldLayoutId id="2147483715" r:id="rId4"/>
    <p:sldLayoutId id="2147483684" r:id="rId5"/>
    <p:sldLayoutId id="2147483709" r:id="rId6"/>
    <p:sldLayoutId id="2147483687" r:id="rId7"/>
    <p:sldLayoutId id="2147483693" r:id="rId8"/>
    <p:sldLayoutId id="2147483702" r:id="rId9"/>
    <p:sldLayoutId id="2147483699" r:id="rId10"/>
    <p:sldLayoutId id="2147483717" r:id="rId11"/>
    <p:sldLayoutId id="2147483694" r:id="rId12"/>
    <p:sldLayoutId id="2147483704" r:id="rId13"/>
    <p:sldLayoutId id="2147483713" r:id="rId14"/>
    <p:sldLayoutId id="2147483712" r:id="rId15"/>
    <p:sldLayoutId id="2147483690" r:id="rId16"/>
    <p:sldLayoutId id="2147483686" r:id="rId17"/>
    <p:sldLayoutId id="2147483703" r:id="rId18"/>
    <p:sldLayoutId id="2147483685" r:id="rId19"/>
    <p:sldLayoutId id="2147483700" r:id="rId20"/>
    <p:sldLayoutId id="2147483714" r:id="rId21"/>
    <p:sldLayoutId id="2147483716" r:id="rId22"/>
    <p:sldLayoutId id="2147483706" r:id="rId23"/>
    <p:sldLayoutId id="2147483710" r:id="rId24"/>
    <p:sldLayoutId id="2147483718" r:id="rId25"/>
  </p:sldLayoutIdLst>
  <p:txStyles>
    <p:titleStyle>
      <a:lvl1pPr algn="l" defTabSz="914400" rtl="0" eaLnBrk="1" fontAlgn="base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41600" y="152400"/>
            <a:ext cx="904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1143000"/>
            <a:ext cx="8940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41600" y="6384926"/>
            <a:ext cx="203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E997DC87-3D71-4882-915B-49F87B2D3043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384926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56800" y="6384926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5634509-EDE2-4739-9EC7-55220BE5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4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335FB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 sz="2200">
          <a:solidFill>
            <a:srgbClr val="41414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000">
          <a:solidFill>
            <a:srgbClr val="41414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>
          <a:solidFill>
            <a:srgbClr val="41414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41600" y="152400"/>
            <a:ext cx="904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1143000"/>
            <a:ext cx="8940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41600" y="6384926"/>
            <a:ext cx="203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BCDA53CE-C54A-4C5E-B47A-953013324F1B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384926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56800" y="6384926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086A3F3-6F7D-404F-90EA-E2AB1B080AB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335FB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 sz="2200">
          <a:solidFill>
            <a:srgbClr val="41414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000">
          <a:solidFill>
            <a:srgbClr val="41414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>
          <a:solidFill>
            <a:srgbClr val="41414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109728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417638"/>
            <a:ext cx="11277600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88100"/>
            <a:ext cx="26416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3176C2E1-3319-4A81-ACF3-FBE386705C94}" type="datetime1">
              <a:rPr lang="en-US"/>
              <a:pPr/>
              <a:t>8/12/2024</a:t>
            </a:fld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4400" y="6384926"/>
            <a:ext cx="538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84926"/>
            <a:ext cx="264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63FC11C-0073-4B58-8AC5-425947C2DA8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335FB7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 sz="2200">
          <a:solidFill>
            <a:srgbClr val="41414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 sz="2000">
          <a:solidFill>
            <a:srgbClr val="41414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>
          <a:solidFill>
            <a:srgbClr val="41414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7007-8420-9447-89EC-2571C312D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3721" y="660289"/>
            <a:ext cx="6683250" cy="3078051"/>
          </a:xfrm>
        </p:spPr>
        <p:txBody>
          <a:bodyPr/>
          <a:lstStyle/>
          <a:p>
            <a:r>
              <a:rPr lang="en-US" sz="4800" dirty="0"/>
              <a:t>Inpatient Medical Care for a Whole Community:</a:t>
            </a:r>
            <a:br>
              <a:rPr lang="en-US" sz="4800" dirty="0"/>
            </a:br>
            <a:r>
              <a:rPr lang="en-US" sz="4800" dirty="0"/>
              <a:t>UNC Family Medicine Inpatient Service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D43275E-F1A1-8237-1039-09B501E6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172" y="4623516"/>
            <a:ext cx="3124636" cy="2229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1050D-5C2D-C36E-E009-CA0F9142DC8A}"/>
              </a:ext>
            </a:extLst>
          </p:cNvPr>
          <p:cNvSpPr txBox="1"/>
          <p:nvPr/>
        </p:nvSpPr>
        <p:spPr>
          <a:xfrm>
            <a:off x="4146550" y="4305300"/>
            <a:ext cx="437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Karen Halpert, MD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Vice Chair of Clinical Excellence</a:t>
            </a:r>
          </a:p>
          <a:p>
            <a:r>
              <a:rPr lang="en-US" dirty="0"/>
              <a:t>8/16/2024</a:t>
            </a:r>
          </a:p>
        </p:txBody>
      </p:sp>
    </p:spTree>
    <p:extLst>
      <p:ext uri="{BB962C8B-B14F-4D97-AF65-F5344CB8AC3E}">
        <p14:creationId xmlns:p14="http://schemas.microsoft.com/office/powerpoint/2010/main" val="58535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C43AD3-15E1-FE9C-B610-A86323E0D9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03320" y="1714500"/>
            <a:ext cx="8094980" cy="49593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Graduates practicing inpatient medicine after residency</a:t>
            </a:r>
          </a:p>
          <a:p>
            <a:pPr lvl="1"/>
            <a:r>
              <a:rPr lang="en-US" dirty="0"/>
              <a:t>2015-2020: ~40% of graduates</a:t>
            </a:r>
          </a:p>
          <a:p>
            <a:pPr lvl="1"/>
            <a:r>
              <a:rPr lang="en-US" dirty="0"/>
              <a:t>Class of 2022: currently 7/11</a:t>
            </a:r>
          </a:p>
          <a:p>
            <a:pPr lvl="1"/>
            <a:r>
              <a:rPr lang="en-US" dirty="0"/>
              <a:t>Class of 2023: currently 5/14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Increase in procedural numbers and comfort managing critically ill patients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2022 Resident survey:</a:t>
            </a:r>
          </a:p>
          <a:p>
            <a:pPr marL="457200" lvl="1" indent="0">
              <a:buNone/>
            </a:pPr>
            <a:r>
              <a:rPr lang="en-US" dirty="0"/>
              <a:t>31% of residents strongly agree and 44% of residents agree that they are more comfortable performing critical care/inpatient procedures as a result of working at Hillsborough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AB0F1-2A70-8365-C092-7CDA0918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Residency Training</a:t>
            </a:r>
          </a:p>
        </p:txBody>
      </p:sp>
    </p:spTree>
    <p:extLst>
      <p:ext uri="{BB962C8B-B14F-4D97-AF65-F5344CB8AC3E}">
        <p14:creationId xmlns:p14="http://schemas.microsoft.com/office/powerpoint/2010/main" val="1087910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CDAEFE-4782-79FF-5B15-B9ED60D2A7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Increase in acuity with open ICU</a:t>
            </a:r>
          </a:p>
          <a:p>
            <a:r>
              <a:rPr lang="en-US" dirty="0"/>
              <a:t>Faculty upskilling (critical care workshops)</a:t>
            </a:r>
          </a:p>
          <a:p>
            <a:r>
              <a:rPr lang="en-US" dirty="0"/>
              <a:t>Hospital resources and available consults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Added dialysis unit, </a:t>
            </a:r>
            <a:r>
              <a:rPr lang="en-US" dirty="0" err="1"/>
              <a:t>cath</a:t>
            </a:r>
            <a:r>
              <a:rPr lang="en-US" dirty="0"/>
              <a:t> lab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Transportation between campuses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17CCDA-EC74-BD2C-FBC9-B2BB4A9E8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51443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FAE5EA-337B-84ED-69FD-AE5EFA2292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Using addition of acute inpatient rehabilitation to negotiate for nocturnist coverage</a:t>
            </a:r>
          </a:p>
          <a:p>
            <a:r>
              <a:rPr lang="en-US" dirty="0"/>
              <a:t>Building volume and skill allows us stronger voice at HBH</a:t>
            </a:r>
          </a:p>
          <a:p>
            <a:r>
              <a:rPr lang="en-US" dirty="0"/>
              <a:t>Being seen as core service at HBH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C79600-82C2-4379-7B92-FA6A777C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Leaning in</a:t>
            </a:r>
          </a:p>
        </p:txBody>
      </p:sp>
    </p:spTree>
    <p:extLst>
      <p:ext uri="{BB962C8B-B14F-4D97-AF65-F5344CB8AC3E}">
        <p14:creationId xmlns:p14="http://schemas.microsoft.com/office/powerpoint/2010/main" val="159991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3EE53-7562-E54A-C21A-EBCA4941BF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2919" y="1714576"/>
            <a:ext cx="10949275" cy="43843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Strong inpatient service allows us to recruit strong residents who can leave and obtain hospitalist positions</a:t>
            </a:r>
          </a:p>
          <a:p>
            <a:r>
              <a:rPr lang="en-US" dirty="0"/>
              <a:t>Ensure access for hospitalist work on graduation</a:t>
            </a:r>
          </a:p>
          <a:p>
            <a:r>
              <a:rPr lang="en-US" dirty="0"/>
              <a:t>Example for medical students of inpatient care outside IM</a:t>
            </a:r>
          </a:p>
          <a:p>
            <a:r>
              <a:rPr lang="en-US" dirty="0"/>
              <a:t>Maintaining faculty comfort in complexity of patient care</a:t>
            </a:r>
          </a:p>
          <a:p>
            <a:r>
              <a:rPr lang="en-US" dirty="0"/>
              <a:t>Committing to services to ensure able to provide broad scope of care needed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6CE629-F40C-E30F-3E78-6822F6D6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</a:t>
            </a:r>
          </a:p>
        </p:txBody>
      </p:sp>
    </p:spTree>
    <p:extLst>
      <p:ext uri="{BB962C8B-B14F-4D97-AF65-F5344CB8AC3E}">
        <p14:creationId xmlns:p14="http://schemas.microsoft.com/office/powerpoint/2010/main" val="389899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642CC-59BC-622B-D115-9446929D5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720316"/>
            <a:ext cx="10180320" cy="1417368"/>
          </a:xfrm>
        </p:spPr>
        <p:txBody>
          <a:bodyPr>
            <a:normAutofit/>
          </a:bodyPr>
          <a:lstStyle/>
          <a:p>
            <a:r>
              <a:rPr lang="en-US" sz="4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8330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EE015C-AEE0-9A8A-D4AD-631F449FC2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58699" y="1827773"/>
            <a:ext cx="4087200" cy="461589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Prior 2020, located on main campus in quaternary care hospital</a:t>
            </a:r>
          </a:p>
          <a:p>
            <a:r>
              <a:rPr lang="en-US" dirty="0"/>
              <a:t>Spring 2020 moved to Hillsborough hospital to cohort non-COVID care</a:t>
            </a:r>
          </a:p>
          <a:p>
            <a:r>
              <a:rPr lang="en-US" dirty="0"/>
              <a:t>Winter 2022 moved into new tower, expanded coverage for neurosurgical patients and co-management for Acute Inpatient Rehab</a:t>
            </a:r>
          </a:p>
          <a:p>
            <a:r>
              <a:rPr lang="en-US" dirty="0"/>
              <a:t>Spring 2022: Expanded service to three teams, added nighttime coverage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FA7A77-0DFD-F19E-0813-A3D6AF07E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2" name="Picture 1" descr="A building with glass windows&#10;&#10;Description automatically generated">
            <a:extLst>
              <a:ext uri="{FF2B5EF4-FFF2-40B4-BE49-F238E27FC236}">
                <a16:creationId xmlns:a16="http://schemas.microsoft.com/office/drawing/2014/main" id="{200C2E95-F8A0-CA87-8CEE-84699115D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911"/>
            <a:ext cx="7093857" cy="307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C6A740-02DD-65DA-DF7F-6798EDA222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2920" y="1714500"/>
            <a:ext cx="4858490" cy="3924299"/>
          </a:xfrm>
        </p:spPr>
        <p:txBody>
          <a:bodyPr/>
          <a:lstStyle/>
          <a:p>
            <a:r>
              <a:rPr lang="en-US" dirty="0"/>
              <a:t>Three services with 40 patient cap</a:t>
            </a:r>
          </a:p>
          <a:p>
            <a:r>
              <a:rPr lang="en-US" dirty="0"/>
              <a:t>8 patients/resident</a:t>
            </a:r>
          </a:p>
          <a:p>
            <a:r>
              <a:rPr lang="en-US" dirty="0"/>
              <a:t>2 ICU/stepdown level patients per resident</a:t>
            </a:r>
          </a:p>
          <a:p>
            <a:r>
              <a:rPr lang="en-US" dirty="0"/>
              <a:t>10 overnight admissions</a:t>
            </a:r>
          </a:p>
          <a:p>
            <a:r>
              <a:rPr lang="en-US" dirty="0"/>
              <a:t>Procedures: inpatient, critical care, intubation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B52964-E732-400D-189C-78F5CD01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2" name="Picture 1" descr="A building with glass windows and grass&#10;&#10;Description automatically generated">
            <a:extLst>
              <a:ext uri="{FF2B5EF4-FFF2-40B4-BE49-F238E27FC236}">
                <a16:creationId xmlns:a16="http://schemas.microsoft.com/office/drawing/2014/main" id="{B5CF4E1E-4178-5200-9DDB-ABEB0719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214" y="1804448"/>
            <a:ext cx="6776357" cy="38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10BE3B-02E8-F246-CCE1-0801A8424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286933"/>
            <a:ext cx="8951732" cy="53710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C9D5E8-3CB8-46BA-B695-C284ECD7F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Inpatient Volume: Daily Census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1A27E-27A9-B37A-DC10-23FD088D847A}"/>
              </a:ext>
            </a:extLst>
          </p:cNvPr>
          <p:cNvSpPr txBox="1"/>
          <p:nvPr/>
        </p:nvSpPr>
        <p:spPr>
          <a:xfrm>
            <a:off x="9683118" y="2215449"/>
            <a:ext cx="2376163" cy="6463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Average Daily Census: </a:t>
            </a:r>
          </a:p>
          <a:p>
            <a:pPr algn="ctr"/>
            <a:r>
              <a:rPr lang="en-US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70392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9AF955-2C65-E05A-5917-D25756F1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3EA9B5-F3EA-2E68-7576-ABDA37E81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9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C52A45-7891-EAD6-2ADC-7FCEBA5A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Admissions Data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6205B3-619B-EF84-A930-9223AEAD8B2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267129334"/>
              </p:ext>
            </p:extLst>
          </p:nvPr>
        </p:nvGraphicFramePr>
        <p:xfrm>
          <a:off x="1016016" y="1642188"/>
          <a:ext cx="7577477" cy="3225819"/>
        </p:xfrm>
        <a:graphic>
          <a:graphicData uri="http://schemas.openxmlformats.org/drawingml/2006/table">
            <a:tbl>
              <a:tblPr/>
              <a:tblGrid>
                <a:gridCol w="4298970">
                  <a:extLst>
                    <a:ext uri="{9D8B030D-6E8A-4147-A177-3AD203B41FA5}">
                      <a16:colId xmlns:a16="http://schemas.microsoft.com/office/drawing/2014/main" val="795707732"/>
                    </a:ext>
                  </a:extLst>
                </a:gridCol>
                <a:gridCol w="3278507">
                  <a:extLst>
                    <a:ext uri="{9D8B030D-6E8A-4147-A177-3AD203B41FA5}">
                      <a16:colId xmlns:a16="http://schemas.microsoft.com/office/drawing/2014/main" val="1635634741"/>
                    </a:ext>
                  </a:extLst>
                </a:gridCol>
              </a:tblGrid>
              <a:tr h="3563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Admissions by Hospital by Department for FY24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617575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 of Admissions (Inpatient)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960719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HBR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612415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BT2 HBRH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539547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BT1 HBR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5885366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BT2 HBRH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2759964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BT1 HBR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126048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BT1 HBR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581497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EMERG DEPT HBR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022310"/>
                  </a:ext>
                </a:extLst>
              </a:tr>
              <a:tr h="318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PERIOP HBR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2905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B3B7570-1A4B-E021-50E5-13CFF9ABC011}"/>
              </a:ext>
            </a:extLst>
          </p:cNvPr>
          <p:cNvSpPr/>
          <p:nvPr/>
        </p:nvSpPr>
        <p:spPr>
          <a:xfrm>
            <a:off x="1016016" y="3032449"/>
            <a:ext cx="7708106" cy="326571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6350F-B70B-9DCC-F898-D0D27BCD4D65}"/>
              </a:ext>
            </a:extLst>
          </p:cNvPr>
          <p:cNvSpPr txBox="1"/>
          <p:nvPr/>
        </p:nvSpPr>
        <p:spPr>
          <a:xfrm>
            <a:off x="8885382" y="2992610"/>
            <a:ext cx="191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ICU Level Care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A7C2981-0B6D-8DFC-F6A0-6845B0EBD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19972"/>
              </p:ext>
            </p:extLst>
          </p:nvPr>
        </p:nvGraphicFramePr>
        <p:xfrm>
          <a:off x="1016015" y="5080000"/>
          <a:ext cx="7551649" cy="1459345"/>
        </p:xfrm>
        <a:graphic>
          <a:graphicData uri="http://schemas.openxmlformats.org/drawingml/2006/table">
            <a:tbl>
              <a:tblPr/>
              <a:tblGrid>
                <a:gridCol w="4287389">
                  <a:extLst>
                    <a:ext uri="{9D8B030D-6E8A-4147-A177-3AD203B41FA5}">
                      <a16:colId xmlns:a16="http://schemas.microsoft.com/office/drawing/2014/main" val="1943766754"/>
                    </a:ext>
                  </a:extLst>
                </a:gridCol>
                <a:gridCol w="3264260">
                  <a:extLst>
                    <a:ext uri="{9D8B030D-6E8A-4147-A177-3AD203B41FA5}">
                      <a16:colId xmlns:a16="http://schemas.microsoft.com/office/drawing/2014/main" val="3529172472"/>
                    </a:ext>
                  </a:extLst>
                </a:gridCol>
              </a:tblGrid>
              <a:tr h="22915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Admissions no Level of Care Designated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46604"/>
                  </a:ext>
                </a:extLst>
              </a:tr>
              <a:tr h="205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Department Level of Care Grouper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(blank)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614791"/>
                  </a:ext>
                </a:extLst>
              </a:tr>
              <a:tr h="20503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105889"/>
                  </a:ext>
                </a:extLst>
              </a:tr>
              <a:tr h="205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 of Admissions (Inpatient)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641539"/>
                  </a:ext>
                </a:extLst>
              </a:tr>
              <a:tr h="205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HBR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64561"/>
                  </a:ext>
                </a:extLst>
              </a:tr>
              <a:tr h="205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EMERG DEPT HBR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060730"/>
                  </a:ext>
                </a:extLst>
              </a:tr>
              <a:tr h="205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PERIOP HBR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75758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15CF00-69C3-3C8F-77A4-93B40AE704AF}"/>
              </a:ext>
            </a:extLst>
          </p:cNvPr>
          <p:cNvSpPr txBox="1"/>
          <p:nvPr/>
        </p:nvSpPr>
        <p:spPr>
          <a:xfrm>
            <a:off x="8885382" y="5225048"/>
            <a:ext cx="178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67036-AC15-F58D-2EDF-6DCD887B458E}"/>
              </a:ext>
            </a:extLst>
          </p:cNvPr>
          <p:cNvSpPr txBox="1"/>
          <p:nvPr/>
        </p:nvSpPr>
        <p:spPr>
          <a:xfrm>
            <a:off x="8512477" y="1458165"/>
            <a:ext cx="3630966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Total Admissions: 2,568</a:t>
            </a:r>
          </a:p>
        </p:txBody>
      </p:sp>
    </p:spTree>
    <p:extLst>
      <p:ext uri="{BB962C8B-B14F-4D97-AF65-F5344CB8AC3E}">
        <p14:creationId xmlns:p14="http://schemas.microsoft.com/office/powerpoint/2010/main" val="69920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F73E1B-93D4-B1FF-EDD0-CD3F61A0A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Readmission Rate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C496EFC-2A2A-E991-FDCA-7A9B0F6349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791171"/>
              </p:ext>
            </p:extLst>
          </p:nvPr>
        </p:nvGraphicFramePr>
        <p:xfrm>
          <a:off x="1263350" y="1932673"/>
          <a:ext cx="9458325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1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BD2FFA-151A-6B68-1078-15EA6199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of Stay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BC8036F-2D3A-6B2F-619F-0765323F9C2A}"/>
              </a:ext>
            </a:extLst>
          </p:cNvPr>
          <p:cNvGraphicFramePr>
            <a:graphicFrameLocks/>
          </p:cNvGraphicFramePr>
          <p:nvPr/>
        </p:nvGraphicFramePr>
        <p:xfrm>
          <a:off x="738188" y="1647825"/>
          <a:ext cx="10715624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9616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30DC6-BEF2-DE42-6318-AA167A56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Satisfaction</a:t>
            </a:r>
          </a:p>
        </p:txBody>
      </p:sp>
      <p:pic>
        <p:nvPicPr>
          <p:cNvPr id="4" name="Picture 3" descr="A screenshot of a chart&#10;&#10;Description automatically generated">
            <a:extLst>
              <a:ext uri="{FF2B5EF4-FFF2-40B4-BE49-F238E27FC236}">
                <a16:creationId xmlns:a16="http://schemas.microsoft.com/office/drawing/2014/main" id="{22C2BEF4-6992-B179-D089-EB537A58A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59" y="1342680"/>
            <a:ext cx="10156657" cy="47742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8A0D63-4DA5-7CDB-C8A4-BB02FBF08528}"/>
              </a:ext>
            </a:extLst>
          </p:cNvPr>
          <p:cNvSpPr/>
          <p:nvPr/>
        </p:nvSpPr>
        <p:spPr>
          <a:xfrm>
            <a:off x="3641765" y="2929246"/>
            <a:ext cx="455220" cy="217714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91BFA-2AF5-855E-8749-E5B34EE6D58B}"/>
              </a:ext>
            </a:extLst>
          </p:cNvPr>
          <p:cNvSpPr/>
          <p:nvPr/>
        </p:nvSpPr>
        <p:spPr>
          <a:xfrm>
            <a:off x="4710544" y="2929246"/>
            <a:ext cx="455220" cy="217714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44C4B-9867-D75D-6D56-25A8C0334E52}"/>
              </a:ext>
            </a:extLst>
          </p:cNvPr>
          <p:cNvSpPr/>
          <p:nvPr/>
        </p:nvSpPr>
        <p:spPr>
          <a:xfrm>
            <a:off x="10173193" y="2929245"/>
            <a:ext cx="455220" cy="217714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685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NC Expanded">
      <a:dk1>
        <a:srgbClr val="13284B"/>
      </a:dk1>
      <a:lt1>
        <a:srgbClr val="FFFFFF"/>
      </a:lt1>
      <a:dk2>
        <a:srgbClr val="000000"/>
      </a:dk2>
      <a:lt2>
        <a:srgbClr val="E1E1E1"/>
      </a:lt2>
      <a:accent1>
        <a:srgbClr val="4B9CD3"/>
      </a:accent1>
      <a:accent2>
        <a:srgbClr val="13294B"/>
      </a:accent2>
      <a:accent3>
        <a:srgbClr val="5958CA"/>
      </a:accent3>
      <a:accent4>
        <a:srgbClr val="E52820"/>
      </a:accent4>
      <a:accent5>
        <a:srgbClr val="FFD200"/>
      </a:accent5>
      <a:accent6>
        <a:srgbClr val="46A549"/>
      </a:accent6>
      <a:hlink>
        <a:srgbClr val="007FAE"/>
      </a:hlink>
      <a:folHlink>
        <a:srgbClr val="007FA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M Template 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M Template 1">
  <a:themeElements>
    <a:clrScheme name="Default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60b4dc-46b6-4edc-abce-44931b8d717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B11E8E191C534092DD9CB1FEDDC7E1" ma:contentTypeVersion="14" ma:contentTypeDescription="Create a new document." ma:contentTypeScope="" ma:versionID="b21b9dd8dfb97d1c77a3294a940a9ad2">
  <xsd:schema xmlns:xsd="http://www.w3.org/2001/XMLSchema" xmlns:xs="http://www.w3.org/2001/XMLSchema" xmlns:p="http://schemas.microsoft.com/office/2006/metadata/properties" xmlns:ns3="0860b4dc-46b6-4edc-abce-44931b8d717c" xmlns:ns4="a90d648d-4026-4489-a39d-980676c113d4" targetNamespace="http://schemas.microsoft.com/office/2006/metadata/properties" ma:root="true" ma:fieldsID="d7d155530151f321837e3826678ddfdc" ns3:_="" ns4:_="">
    <xsd:import namespace="0860b4dc-46b6-4edc-abce-44931b8d717c"/>
    <xsd:import namespace="a90d648d-4026-4489-a39d-980676c113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0b4dc-46b6-4edc-abce-44931b8d71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d648d-4026-4489-a39d-980676c113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A6A720-05AC-47EE-8C96-9355EBC6E9FB}">
  <ds:schemaRefs>
    <ds:schemaRef ds:uri="http://purl.org/dc/dcmitype/"/>
    <ds:schemaRef ds:uri="http://purl.org/dc/elements/1.1/"/>
    <ds:schemaRef ds:uri="a90d648d-4026-4489-a39d-980676c113d4"/>
    <ds:schemaRef ds:uri="http://www.w3.org/XML/1998/namespace"/>
    <ds:schemaRef ds:uri="http://schemas.microsoft.com/office/2006/documentManagement/types"/>
    <ds:schemaRef ds:uri="0860b4dc-46b6-4edc-abce-44931b8d717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0B29015-51E7-49A6-941A-A8C5F8AF90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D352D4-B52C-444A-BE3C-1B9D90AA98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60b4dc-46b6-4edc-abce-44931b8d717c"/>
    <ds:schemaRef ds:uri="a90d648d-4026-4489-a39d-980676c113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407</Words>
  <Application>Microsoft Office PowerPoint</Application>
  <PresentationFormat>Widescreen</PresentationFormat>
  <Paragraphs>88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Cambria</vt:lpstr>
      <vt:lpstr>Courier New</vt:lpstr>
      <vt:lpstr>Franklin Gothic Book</vt:lpstr>
      <vt:lpstr>Franklin Gothic Medium</vt:lpstr>
      <vt:lpstr>Custom Design</vt:lpstr>
      <vt:lpstr>FM Template 1</vt:lpstr>
      <vt:lpstr>FM Template 1</vt:lpstr>
      <vt:lpstr>Custom Design</vt:lpstr>
      <vt:lpstr>Inpatient Medical Care for a Whole Community: UNC Family Medicine Inpatient Service</vt:lpstr>
      <vt:lpstr>Background</vt:lpstr>
      <vt:lpstr>Structure</vt:lpstr>
      <vt:lpstr>Inpatient Volume: Daily Census</vt:lpstr>
      <vt:lpstr>Outcomes</vt:lpstr>
      <vt:lpstr>Admissions Data</vt:lpstr>
      <vt:lpstr>Readmission Rate</vt:lpstr>
      <vt:lpstr>Length of Stay</vt:lpstr>
      <vt:lpstr>Patient Satisfaction</vt:lpstr>
      <vt:lpstr>Residency Training</vt:lpstr>
      <vt:lpstr>Challenges</vt:lpstr>
      <vt:lpstr>Leaning in</vt:lpstr>
      <vt:lpstr>Where do we 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Jacobs, Andrew</dc:creator>
  <cp:lastModifiedBy>Halpert, Karen</cp:lastModifiedBy>
  <cp:revision>107</cp:revision>
  <cp:lastPrinted>2022-03-07T15:24:27Z</cp:lastPrinted>
  <dcterms:created xsi:type="dcterms:W3CDTF">2018-12-12T18:27:48Z</dcterms:created>
  <dcterms:modified xsi:type="dcterms:W3CDTF">2024-08-12T20:22:28Z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0x01010071B11E8E191C534092DD9CB1FEDDC7E1</vt:lpwstr>
  </property>
</Properties>
</file>