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sldIdLst>
    <p:sldId id="2675" r:id="rId5"/>
    <p:sldId id="2689" r:id="rId6"/>
    <p:sldId id="2688" r:id="rId7"/>
    <p:sldId id="1286" r:id="rId8"/>
    <p:sldId id="2680" r:id="rId9"/>
    <p:sldId id="2690" r:id="rId10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944FE0-0C1E-4D75-967E-2FCA7B9BFDDC}" v="2" dt="2024-08-15T09:11:57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20" autoAdjust="0"/>
    <p:restoredTop sz="96357" autoAdjust="0"/>
  </p:normalViewPr>
  <p:slideViewPr>
    <p:cSldViewPr snapToGrid="0">
      <p:cViewPr varScale="1">
        <p:scale>
          <a:sx n="93" d="100"/>
          <a:sy n="93" d="100"/>
        </p:scale>
        <p:origin x="494" y="29"/>
      </p:cViewPr>
      <p:guideLst/>
    </p:cSldViewPr>
  </p:slideViewPr>
  <p:outlineViewPr>
    <p:cViewPr>
      <p:scale>
        <a:sx n="33" d="100"/>
        <a:sy n="33" d="100"/>
      </p:scale>
      <p:origin x="0" y="-5348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168"/>
    </p:cViewPr>
  </p:sorterViewPr>
  <p:notesViewPr>
    <p:cSldViewPr snapToGrid="0">
      <p:cViewPr varScale="1">
        <p:scale>
          <a:sx n="77" d="100"/>
          <a:sy n="77" d="100"/>
        </p:scale>
        <p:origin x="2740" y="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71054"/>
          </a:xfrm>
          <a:prstGeom prst="rect">
            <a:avLst/>
          </a:prstGeom>
        </p:spPr>
        <p:txBody>
          <a:bodyPr vert="horz" lIns="94231" tIns="47115" rIns="94231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31" tIns="47115" rIns="94231" bIns="47115" rtlCol="0"/>
          <a:lstStyle>
            <a:lvl1pPr algn="r">
              <a:defRPr sz="1200"/>
            </a:lvl1pPr>
          </a:lstStyle>
          <a:p>
            <a:fld id="{DB73FE6B-07C2-4A9C-B8CD-39D56864094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31" tIns="47115" rIns="94231" bIns="471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3"/>
          </a:xfrm>
          <a:prstGeom prst="rect">
            <a:avLst/>
          </a:prstGeom>
        </p:spPr>
        <p:txBody>
          <a:bodyPr vert="horz" lIns="94231" tIns="47115" rIns="94231" bIns="471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71053"/>
          </a:xfrm>
          <a:prstGeom prst="rect">
            <a:avLst/>
          </a:prstGeom>
        </p:spPr>
        <p:txBody>
          <a:bodyPr vert="horz" lIns="94231" tIns="47115" rIns="94231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31" tIns="47115" rIns="94231" bIns="47115" rtlCol="0" anchor="b"/>
          <a:lstStyle>
            <a:lvl1pPr algn="r">
              <a:defRPr sz="1200"/>
            </a:lvl1pPr>
          </a:lstStyle>
          <a:p>
            <a:fld id="{A02C1113-9AC3-42B4-971F-F8185070F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4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C8D4B-F922-47AB-980B-845F7BF298C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77994-32B3-91DD-E89D-44CD2AC936A5}"/>
              </a:ext>
            </a:extLst>
          </p:cNvPr>
          <p:cNvSpPr txBox="1"/>
          <p:nvPr userDrawn="1"/>
        </p:nvSpPr>
        <p:spPr>
          <a:xfrm>
            <a:off x="2061329" y="398291"/>
            <a:ext cx="9640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</a:t>
            </a:r>
            <a:r>
              <a:rPr lang="en-US" sz="3200" dirty="0">
                <a:solidFill>
                  <a:schemeClr val="bg1"/>
                </a:solidFill>
                <a:latin typeface="Proxima Nova" panose="02000506030000020004"/>
              </a:rPr>
              <a:t>American</a:t>
            </a:r>
            <a:r>
              <a:rPr lang="en-US" sz="3200" dirty="0">
                <a:solidFill>
                  <a:schemeClr val="bg1"/>
                </a:solidFill>
              </a:rPr>
              <a:t> Board Of Family Medicine</a:t>
            </a:r>
          </a:p>
        </p:txBody>
      </p:sp>
    </p:spTree>
    <p:extLst>
      <p:ext uri="{BB962C8B-B14F-4D97-AF65-F5344CB8AC3E}">
        <p14:creationId xmlns:p14="http://schemas.microsoft.com/office/powerpoint/2010/main" val="1304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7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27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D34CC3-D887-44BB-C345-B2493FE8EC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7295" y="1"/>
            <a:ext cx="3710949" cy="136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27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</a:t>
            </a:r>
            <a:r>
              <a:rPr lang="en-US">
                <a:latin typeface="Proxima Nova" panose="02000506030000020004"/>
              </a:rPr>
              <a:t>American</a:t>
            </a:r>
            <a:r>
              <a:rPr lang="en-US"/>
              <a:t> Board Of Family Medicine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F56BF6-3BBD-008D-5B3A-8C123F7D05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51886" y="0"/>
            <a:ext cx="6712073" cy="136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8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BB7AB8-7B77-D75E-30A4-D665ED8154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15342" y="-3993"/>
            <a:ext cx="3732679" cy="136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70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1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61135-09B2-B885-AFE1-A68514D495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96988" y="1"/>
            <a:ext cx="3708773" cy="135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75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7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828419-2CD8-C3A4-F048-A975BAC73F3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1367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398D2E-DC0A-71DD-E810-FCD1793F98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923069" y="1"/>
            <a:ext cx="5874755" cy="13468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8953AD-4C46-E0E4-C156-8DDF45EB55C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976283" y="53633"/>
            <a:ext cx="3553384" cy="130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7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8C4E-2378-BCB4-1652-2EE8F99B6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638" y="365126"/>
            <a:ext cx="10254455" cy="70539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ptos" panose="020B0004020202020204" pitchFamily="34" charset="0"/>
              </a:rPr>
              <a:t>Family Medicine Leadership Council  Summer Retreat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B766-C417-0B5F-AEAC-EE57C93F9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9" y="2259723"/>
            <a:ext cx="11676992" cy="3917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sz="4400" dirty="0">
                <a:latin typeface="Aptos" panose="020B0004020202020204" pitchFamily="34" charset="0"/>
              </a:rPr>
              <a:t>Revisiting the Clinical Model of Family Medicine</a:t>
            </a:r>
          </a:p>
          <a:p>
            <a:pPr marL="0" indent="0" algn="ctr">
              <a:buNone/>
            </a:pPr>
            <a:r>
              <a:rPr lang="en-US" sz="4400" dirty="0">
                <a:latin typeface="Aptos" panose="020B0004020202020204" pitchFamily="34" charset="0"/>
              </a:rPr>
              <a:t>August 15-16, 2024</a:t>
            </a:r>
          </a:p>
          <a:p>
            <a:pPr marL="0" indent="0" algn="ctr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ptos" panose="020B0004020202020204" pitchFamily="34" charset="0"/>
              </a:rPr>
              <a:t>          </a:t>
            </a:r>
            <a:endParaRPr lang="en-US" sz="3600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ptos" panose="020B0004020202020204" pitchFamily="34" charset="0"/>
              </a:rPr>
              <a:t>We seek breadth of perspective at each table. Please sit at tables with people outside of your organization or in different roles (</a:t>
            </a:r>
            <a:r>
              <a:rPr lang="en-US" dirty="0" err="1">
                <a:latin typeface="Aptos" panose="020B0004020202020204" pitchFamily="34" charset="0"/>
              </a:rPr>
              <a:t>eg</a:t>
            </a:r>
            <a:r>
              <a:rPr lang="en-US" dirty="0">
                <a:latin typeface="Aptos" panose="020B0004020202020204" pitchFamily="34" charset="0"/>
              </a:rPr>
              <a:t> learner, public member, editor, career stage) </a:t>
            </a:r>
          </a:p>
        </p:txBody>
      </p:sp>
    </p:spTree>
    <p:extLst>
      <p:ext uri="{BB962C8B-B14F-4D97-AF65-F5344CB8AC3E}">
        <p14:creationId xmlns:p14="http://schemas.microsoft.com/office/powerpoint/2010/main" val="219503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42BB-14B3-5A87-EF7D-AA4CEDF0C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544" y="365125"/>
            <a:ext cx="8768255" cy="66488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Goals for the Retreat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AA6CB-681D-3E71-D4AA-45D91713F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70342" cy="43513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2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long term trends in scope of practice and key drivers </a:t>
            </a:r>
          </a:p>
          <a:p>
            <a:pPr>
              <a:spcBef>
                <a:spcPts val="0"/>
              </a:spcBef>
            </a:pPr>
            <a:r>
              <a:rPr lang="en-US" sz="32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 others’ perspectives on role of family  physicians in the health care system</a:t>
            </a:r>
          </a:p>
          <a:p>
            <a:pPr>
              <a:spcBef>
                <a:spcPts val="0"/>
              </a:spcBef>
            </a:pPr>
            <a:r>
              <a:rPr lang="en-US" sz="32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Explore “brights spots” in clinical practice and catalysts for change: what are the learnings? </a:t>
            </a:r>
          </a:p>
          <a:p>
            <a:pPr>
              <a:spcBef>
                <a:spcPts val="0"/>
              </a:spcBef>
            </a:pPr>
            <a:r>
              <a:rPr lang="en-US" sz="3200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32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 “what next?”  What should our specialty do together going forward?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3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A99F-8C26-7008-6590-F6001B76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86458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FMLC Program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ADF2-2A19-3A8F-1576-2A0D504AF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044086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>
                <a:latin typeface="Aptos" panose="020B0004020202020204" pitchFamily="34" charset="0"/>
              </a:rPr>
              <a:t>Andrea Anderson</a:t>
            </a:r>
          </a:p>
          <a:p>
            <a:r>
              <a:rPr lang="en-US" sz="5100" dirty="0">
                <a:latin typeface="Aptos" panose="020B0004020202020204" pitchFamily="34" charset="0"/>
              </a:rPr>
              <a:t>Stacy Brungardt</a:t>
            </a:r>
          </a:p>
          <a:p>
            <a:r>
              <a:rPr lang="en-US" sz="5100" dirty="0">
                <a:latin typeface="Aptos" panose="020B0004020202020204" pitchFamily="34" charset="0"/>
              </a:rPr>
              <a:t>Renee Critchlow</a:t>
            </a:r>
          </a:p>
          <a:p>
            <a:r>
              <a:rPr lang="en-US" sz="5100" dirty="0">
                <a:latin typeface="Aptos" panose="020B0004020202020204" pitchFamily="34" charset="0"/>
              </a:rPr>
              <a:t>Sarah Cole</a:t>
            </a:r>
          </a:p>
          <a:p>
            <a:r>
              <a:rPr lang="en-US" sz="5100" dirty="0">
                <a:latin typeface="Aptos" panose="020B0004020202020204" pitchFamily="34" charset="0"/>
              </a:rPr>
              <a:t>Richelle Koopman</a:t>
            </a:r>
          </a:p>
          <a:p>
            <a:r>
              <a:rPr lang="en-US" sz="5100" dirty="0">
                <a:latin typeface="Aptos" panose="020B0004020202020204" pitchFamily="34" charset="0"/>
              </a:rPr>
              <a:t>Shawn Martin</a:t>
            </a:r>
          </a:p>
          <a:p>
            <a:r>
              <a:rPr lang="en-US" sz="5100" dirty="0">
                <a:latin typeface="Aptos" panose="020B0004020202020204" pitchFamily="34" charset="0"/>
              </a:rPr>
              <a:t>Bob Moore</a:t>
            </a:r>
          </a:p>
          <a:p>
            <a:r>
              <a:rPr lang="en-US" sz="5100" dirty="0">
                <a:latin typeface="Aptos" panose="020B0004020202020204" pitchFamily="34" charset="0"/>
              </a:rPr>
              <a:t>Warren Newton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1CAB9B-AB07-AD3D-4A99-1BC9B21B5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044086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>
                <a:latin typeface="Aptos" panose="020B0004020202020204" pitchFamily="34" charset="0"/>
              </a:rPr>
              <a:t>Lisa Ochs</a:t>
            </a:r>
          </a:p>
          <a:p>
            <a:r>
              <a:rPr lang="en-US" sz="5100" dirty="0">
                <a:latin typeface="Aptos" panose="020B0004020202020204" pitchFamily="34" charset="0"/>
              </a:rPr>
              <a:t>Heather Palmer</a:t>
            </a:r>
          </a:p>
          <a:p>
            <a:r>
              <a:rPr lang="en-US" sz="5100" dirty="0">
                <a:latin typeface="Aptos" panose="020B0004020202020204" pitchFamily="34" charset="0"/>
              </a:rPr>
              <a:t>David Park</a:t>
            </a:r>
          </a:p>
          <a:p>
            <a:r>
              <a:rPr lang="en-US" sz="5100" dirty="0">
                <a:latin typeface="Aptos" panose="020B0004020202020204" pitchFamily="34" charset="0"/>
              </a:rPr>
              <a:t>Jehni Robinson</a:t>
            </a:r>
          </a:p>
          <a:p>
            <a:r>
              <a:rPr lang="en-US" sz="5100" dirty="0">
                <a:latin typeface="Aptos" panose="020B0004020202020204" pitchFamily="34" charset="0"/>
              </a:rPr>
              <a:t>Kevin Rode</a:t>
            </a:r>
          </a:p>
          <a:p>
            <a:r>
              <a:rPr lang="en-US" sz="5100" dirty="0">
                <a:latin typeface="Aptos" panose="020B0004020202020204" pitchFamily="34" charset="0"/>
              </a:rPr>
              <a:t>David Schneider</a:t>
            </a:r>
          </a:p>
          <a:p>
            <a:r>
              <a:rPr lang="en-US" sz="5100" dirty="0">
                <a:latin typeface="Aptos" panose="020B0004020202020204" pitchFamily="34" charset="0"/>
              </a:rPr>
              <a:t>Tom Vansaghi</a:t>
            </a:r>
          </a:p>
          <a:p>
            <a:r>
              <a:rPr lang="en-US" sz="5100" dirty="0">
                <a:latin typeface="Aptos" panose="020B0004020202020204" pitchFamily="34" charset="0"/>
              </a:rPr>
              <a:t>Amanda Weidner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33A4F-E379-1B92-FDDE-1DEC16F3F6B7}"/>
              </a:ext>
            </a:extLst>
          </p:cNvPr>
          <p:cNvSpPr txBox="1"/>
          <p:nvPr/>
        </p:nvSpPr>
        <p:spPr>
          <a:xfrm>
            <a:off x="1789470" y="4869711"/>
            <a:ext cx="103337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ptos" panose="020B0004020202020204" pitchFamily="34" charset="0"/>
              </a:rPr>
              <a:t>Thanks to STFM for website, AAFP for venue  and the ABFM Foundation for supporting this pilot summer retreat</a:t>
            </a:r>
          </a:p>
          <a:p>
            <a:r>
              <a:rPr lang="en-US" sz="2400" dirty="0">
                <a:solidFill>
                  <a:srgbClr val="FF0000"/>
                </a:solidFill>
                <a:latin typeface="Aptos" panose="020B0004020202020204" pitchFamily="34" charset="0"/>
              </a:rPr>
              <a:t>Special Thanks : Shawn Martin, Courtney Brown, Janice Thomas and other ABFM staff</a:t>
            </a:r>
          </a:p>
          <a:p>
            <a:r>
              <a:rPr lang="en-US" sz="2400" dirty="0">
                <a:solidFill>
                  <a:srgbClr val="FF0000"/>
                </a:solidFill>
                <a:latin typeface="Aptos" panose="020B0004020202020204" pitchFamily="34" charset="0"/>
              </a:rPr>
              <a:t>Special, Special Thanks to the 30 speakers who are giving us their wisdom…</a:t>
            </a:r>
          </a:p>
        </p:txBody>
      </p:sp>
    </p:spTree>
    <p:extLst>
      <p:ext uri="{BB962C8B-B14F-4D97-AF65-F5344CB8AC3E}">
        <p14:creationId xmlns:p14="http://schemas.microsoft.com/office/powerpoint/2010/main" val="213845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08291-0652-4FD2-9716-FA25BE92A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090" y="550606"/>
            <a:ext cx="8786648" cy="571511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" panose="020B0004020202020204" pitchFamily="34" charset="0"/>
              </a:rPr>
              <a:t>Why are 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w</a:t>
            </a:r>
            <a:r>
              <a:rPr lang="en-US" sz="4400" dirty="0">
                <a:solidFill>
                  <a:schemeClr val="bg1"/>
                </a:solidFill>
                <a:latin typeface="Aptos" panose="020B0004020202020204" pitchFamily="34" charset="0"/>
              </a:rPr>
              <a:t>e here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? </a:t>
            </a:r>
            <a:r>
              <a:rPr lang="en-US" sz="4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br>
              <a:rPr lang="en-US" sz="4400" dirty="0">
                <a:solidFill>
                  <a:schemeClr val="bg1"/>
                </a:solidFill>
                <a:latin typeface="Aptos" panose="020B0004020202020204" pitchFamily="34" charset="0"/>
              </a:rPr>
            </a:br>
            <a:endParaRPr lang="en-US" sz="405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DD35FD-A476-41B6-938A-52AB498E7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178" y="1583515"/>
            <a:ext cx="4361406" cy="49354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07171E-361E-42DC-A697-28FD9604DBB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847" y="1690576"/>
            <a:ext cx="5663310" cy="48283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84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DD0820-34B6-1585-9090-CF82398D5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61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Where we came from,,,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7A9DD7E3-54CA-3645-DEA3-49944AC4097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533918" y="1584251"/>
            <a:ext cx="4378696" cy="516879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870424-01AC-E9F9-BA27-52E9BF1E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7587" y="1825625"/>
            <a:ext cx="438518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1969: How we started…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Call for access to care</a:t>
            </a:r>
          </a:p>
          <a:p>
            <a:r>
              <a:rPr lang="en-US" dirty="0">
                <a:latin typeface="Aptos" panose="020B0004020202020204" pitchFamily="34" charset="0"/>
              </a:rPr>
              <a:t>Broadly trained generalists, in small group practices, </a:t>
            </a:r>
            <a:r>
              <a:rPr lang="en-US">
                <a:latin typeface="Aptos" panose="020B0004020202020204" pitchFamily="34" charset="0"/>
              </a:rPr>
              <a:t>in communities</a:t>
            </a: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A new training model</a:t>
            </a:r>
          </a:p>
        </p:txBody>
      </p:sp>
    </p:spTree>
    <p:extLst>
      <p:ext uri="{BB962C8B-B14F-4D97-AF65-F5344CB8AC3E}">
        <p14:creationId xmlns:p14="http://schemas.microsoft.com/office/powerpoint/2010/main" val="153388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21122-F2DD-FE37-4291-56598D56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276" y="365126"/>
            <a:ext cx="7517523" cy="81203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Where are we going?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D87E6-3E3B-C616-CC71-8B399DAFB8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3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4300" dirty="0">
                <a:solidFill>
                  <a:srgbClr val="FF0000"/>
                </a:solidFill>
                <a:latin typeface="Aptos" panose="020B0004020202020204" pitchFamily="34" charset="0"/>
              </a:rPr>
              <a:t>What will be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4300" dirty="0">
                <a:solidFill>
                  <a:srgbClr val="FF0000"/>
                </a:solidFill>
                <a:latin typeface="Aptos" panose="020B0004020202020204" pitchFamily="34" charset="0"/>
              </a:rPr>
              <a:t>our promise to the public?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8ACE3-1BEB-C42F-4C6E-0138CBE7B1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Aptos" panose="020B0004020202020204" pitchFamily="34" charset="0"/>
              </a:rPr>
              <a:t>Commit to access, relationships and whole person care</a:t>
            </a:r>
          </a:p>
          <a:p>
            <a:r>
              <a:rPr lang="en-US" dirty="0">
                <a:latin typeface="Aptos" panose="020B0004020202020204" pitchFamily="34" charset="0"/>
              </a:rPr>
              <a:t>Eliminate ACEs</a:t>
            </a:r>
          </a:p>
          <a:p>
            <a:r>
              <a:rPr lang="en-US" dirty="0">
                <a:latin typeface="Aptos" panose="020B0004020202020204" pitchFamily="34" charset="0"/>
              </a:rPr>
              <a:t>Prevent, Manage and </a:t>
            </a:r>
            <a:r>
              <a:rPr lang="en-US" i="1" dirty="0">
                <a:latin typeface="Aptos" panose="020B0004020202020204" pitchFamily="34" charset="0"/>
              </a:rPr>
              <a:t>Reverse</a:t>
            </a:r>
            <a:r>
              <a:rPr lang="en-US" dirty="0">
                <a:latin typeface="Aptos" panose="020B0004020202020204" pitchFamily="34" charset="0"/>
              </a:rPr>
              <a:t> Chronic Disease</a:t>
            </a:r>
          </a:p>
          <a:p>
            <a:r>
              <a:rPr lang="en-US" dirty="0">
                <a:latin typeface="Aptos" panose="020B0004020202020204" pitchFamily="34" charset="0"/>
              </a:rPr>
              <a:t>Delay onset of dementia</a:t>
            </a:r>
          </a:p>
          <a:p>
            <a:r>
              <a:rPr lang="en-US" dirty="0">
                <a:latin typeface="Aptos" panose="020B0004020202020204" pitchFamily="34" charset="0"/>
              </a:rPr>
              <a:t>Increase health equity through delay of multimorbidity improving and social change</a:t>
            </a:r>
          </a:p>
          <a:p>
            <a:r>
              <a:rPr lang="en-US" dirty="0">
                <a:latin typeface="Aptos" panose="020B0004020202020204" pitchFamily="34" charset="0"/>
              </a:rPr>
              <a:t>Empower patients and communities to make choices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86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79F712EBA6A49BDC35BE72B86A925" ma:contentTypeVersion="6" ma:contentTypeDescription="Create a new document." ma:contentTypeScope="" ma:versionID="7ca34aee47de797ef573ade325680e1a">
  <xsd:schema xmlns:xsd="http://www.w3.org/2001/XMLSchema" xmlns:xs="http://www.w3.org/2001/XMLSchema" xmlns:p="http://schemas.microsoft.com/office/2006/metadata/properties" xmlns:ns2="83ebbd31-83cf-46f9-86b6-becbfd592d83" targetNamespace="http://schemas.microsoft.com/office/2006/metadata/properties" ma:root="true" ma:fieldsID="ca6b2fc0b5d8d39c51a8cc968547972e" ns2:_="">
    <xsd:import namespace="83ebbd31-83cf-46f9-86b6-becbfd592d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bbd31-83cf-46f9-86b6-becbfd592d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FCC3D7-4F16-4A58-A178-2B5D04F224CC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83ebbd31-83cf-46f9-86b6-becbfd592d83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8C07595-EEF7-43B5-AB0B-836D67D3FA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F4F0BE-832A-477E-B5AA-6EA4115BB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ebbd31-83cf-46f9-86b6-becbfd592d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c063a29-87db-4907-9db2-f048ff797aaf}" enabled="1" method="Privileged" siteId="{7dd12bd6-325a-411f-8fed-b8004b6f2a5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13685</TotalTime>
  <Words>292</Words>
  <Application>Microsoft Office PowerPoint</Application>
  <PresentationFormat>Widescreen</PresentationFormat>
  <Paragraphs>51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Proxima Nova</vt:lpstr>
      <vt:lpstr>Office 2013 - 2022 Theme</vt:lpstr>
      <vt:lpstr>Family Medicine Leadership Council  Summer Retreat</vt:lpstr>
      <vt:lpstr>Goals for the Retreat</vt:lpstr>
      <vt:lpstr>FMLC Program Committee</vt:lpstr>
      <vt:lpstr>Why are we here?   </vt:lpstr>
      <vt:lpstr>Where we came from,,,</vt:lpstr>
      <vt:lpstr>Where are we going?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Medicine Certification: What’s New, What’s True, and What’s Ahead?</dc:title>
  <dc:creator>Elizabeth Baxley</dc:creator>
  <cp:lastModifiedBy>Courtney Brown</cp:lastModifiedBy>
  <cp:revision>48</cp:revision>
  <cp:lastPrinted>2019-01-31T18:41:53Z</cp:lastPrinted>
  <dcterms:created xsi:type="dcterms:W3CDTF">2019-01-23T13:11:39Z</dcterms:created>
  <dcterms:modified xsi:type="dcterms:W3CDTF">2024-08-15T12:40:53Z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0x01010000F79F712EBA6A49BDC35BE72B86A925</vt:lpwstr>
  </property>
  <property fmtid="{D5CDD505-2E9C-101B-9397-08002B2CF9AE}" pid="3" name="MSIP_Label_1c063a29-87db-4907-9db2-f048ff797aaf_Enabled">
    <vt:lpwstr>true</vt:lpwstr>
  </property>
  <property fmtid="{D5CDD505-2E9C-101B-9397-08002B2CF9AE}" pid="4" name="MSIP_Label_1c063a29-87db-4907-9db2-f048ff797aaf_SetDate">
    <vt:lpwstr>2022-10-10T14:25:06Z</vt:lpwstr>
  </property>
  <property fmtid="{D5CDD505-2E9C-101B-9397-08002B2CF9AE}" pid="5" name="MSIP_Label_1c063a29-87db-4907-9db2-f048ff797aaf_Method">
    <vt:lpwstr>Privileged</vt:lpwstr>
  </property>
  <property fmtid="{D5CDD505-2E9C-101B-9397-08002B2CF9AE}" pid="6" name="MSIP_Label_1c063a29-87db-4907-9db2-f048ff797aaf_Name">
    <vt:lpwstr>Normal</vt:lpwstr>
  </property>
  <property fmtid="{D5CDD505-2E9C-101B-9397-08002B2CF9AE}" pid="7" name="MSIP_Label_1c063a29-87db-4907-9db2-f048ff797aaf_SiteId">
    <vt:lpwstr>7dd12bd6-325a-411f-8fed-b8004b6f2a52</vt:lpwstr>
  </property>
  <property fmtid="{D5CDD505-2E9C-101B-9397-08002B2CF9AE}" pid="8" name="MSIP_Label_1c063a29-87db-4907-9db2-f048ff797aaf_ActionId">
    <vt:lpwstr>e081742e-0140-45b6-964d-8ef3c47a8343</vt:lpwstr>
  </property>
  <property fmtid="{D5CDD505-2E9C-101B-9397-08002B2CF9AE}" pid="9" name="MSIP_Label_1c063a29-87db-4907-9db2-f048ff797aaf_ContentBits">
    <vt:lpwstr>0</vt:lpwstr>
  </property>
</Properties>
</file>