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62" r:id="rId3"/>
    <p:sldId id="261" r:id="rId4"/>
    <p:sldId id="258" r:id="rId5"/>
    <p:sldId id="260" r:id="rId6"/>
    <p:sldId id="264" r:id="rId7"/>
    <p:sldId id="265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aren Mitchell" initials="KM" lastIdx="2" clrIdx="0">
    <p:extLst>
      <p:ext uri="{19B8F6BF-5375-455C-9EA6-DF929625EA0E}">
        <p15:presenceInfo xmlns:p15="http://schemas.microsoft.com/office/powerpoint/2012/main" userId="S::kmitchell@aafp.org::03e17c58-d659-4be3-9cb6-fe85f66a1fb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75" autoAdjust="0"/>
    <p:restoredTop sz="82367" autoAdjust="0"/>
  </p:normalViewPr>
  <p:slideViewPr>
    <p:cSldViewPr snapToGrid="0">
      <p:cViewPr varScale="1">
        <p:scale>
          <a:sx n="37" d="100"/>
          <a:sy n="37" d="100"/>
        </p:scale>
        <p:origin x="1496" y="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FB77BB-4603-494E-83C9-946659CD70CE}" type="datetimeFigureOut">
              <a:rPr lang="en-US" smtClean="0"/>
              <a:t>8/14/2021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A3F49E-DA90-4292-ACE5-95637EAE1B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46413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From the Canadian experience: enhanced commitment to competence would attract graduates to take up comprehensive care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Master adaptive learning creates confidence in one’s own path from competence to mastery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CA3F49E-DA90-4292-ACE5-95637EAE1B1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26899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2. Fellowship for all? Length of time of fellowship (must it be one year, or could it be 6 months, for example?)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CA3F49E-DA90-4292-ACE5-95637EAE1B1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59276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73803C-1BAA-4E05-B41F-E0A78B05D35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309F34C-1F20-4F6A-827B-23F2D543668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63E52E-68E9-4FD7-B856-F30B355C95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26007-1559-4E25-B3CF-B5BF1D737957}" type="datetimeFigureOut">
              <a:rPr lang="en-US" smtClean="0"/>
              <a:t>8/14/2021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73E2AA-06BC-4A5F-974A-A5CD13D2C0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EC07CB-DF28-46FF-8E92-8CBD2ACED6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0DA3D-DA92-48A0-9FBF-3274FF6FC1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71604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8C3433-9B9E-4653-AE96-2DCC7C307F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3AB995A-C34E-4BD0-942E-D92610CC1E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8394AB-0641-4148-9B22-770464F97E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26007-1559-4E25-B3CF-B5BF1D737957}" type="datetimeFigureOut">
              <a:rPr lang="en-US" smtClean="0"/>
              <a:t>8/14/2021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2638DB-CD40-4001-918B-D22DC8BDE4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A1EDA6-B1FB-4296-8331-42F7751896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0DA3D-DA92-48A0-9FBF-3274FF6FC1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50751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549CEE0-576B-4951-B99A-6BFB28C82B6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52794DC-BDAE-4A78-B4DB-0F7F2E200B1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E6A76B-2E37-4052-8307-EC67883D8F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26007-1559-4E25-B3CF-B5BF1D737957}" type="datetimeFigureOut">
              <a:rPr lang="en-US" smtClean="0"/>
              <a:t>8/14/2021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D96406-4CA0-4140-AFD7-0047CC961F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178A81-2187-44D6-A663-A7F9B831E6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0DA3D-DA92-48A0-9FBF-3274FF6FC1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43777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300EC7-6441-4871-9AA9-9CA458EEF6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614288-04D0-4F38-AE26-F0FA58CBF3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CF6B41-9C0D-4EA1-8162-4AF916E1F3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26007-1559-4E25-B3CF-B5BF1D737957}" type="datetimeFigureOut">
              <a:rPr lang="en-US" smtClean="0"/>
              <a:t>8/14/2021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52C2B8-335B-412D-8F29-019DCCB6DA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F49BD9-538B-44E2-90E3-D42FC263F4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0DA3D-DA92-48A0-9FBF-3274FF6FC1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211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68AA34-63D4-4A74-BF5A-823FE14CBC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777036F-980E-4901-9356-34D72C61FA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26ACCB-9958-4856-8C7B-86B8E9216D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26007-1559-4E25-B3CF-B5BF1D737957}" type="datetimeFigureOut">
              <a:rPr lang="en-US" smtClean="0"/>
              <a:t>8/14/2021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6286C9-598A-40A2-BA64-8B79E12E02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86E928-A976-494D-8776-C848B6FE9D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0DA3D-DA92-48A0-9FBF-3274FF6FC1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50060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EC288E-F9B1-4B09-8039-8EEEBAD5CB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F19B6D-2241-4478-B551-6660D15790F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1F41FB9-9389-4E4B-8218-50A754C73CB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DD2B604-5B14-44A9-9A25-5756AC940B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26007-1559-4E25-B3CF-B5BF1D737957}" type="datetimeFigureOut">
              <a:rPr lang="en-US" smtClean="0"/>
              <a:t>8/14/2021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8D80B74-A965-4981-AA0D-73663F117E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ED40A1D-B6CB-4C83-939C-12639A6E04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0DA3D-DA92-48A0-9FBF-3274FF6FC1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73685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6DA1CF-8FC0-40FE-BEC8-18B1FCB164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47C5C91-3083-4B73-9FFE-E86CF8F48B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3157353-84D3-4243-96D7-5DB836B74E1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32751E2-0FA2-423A-80B7-CF312F53CA9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91446C3-EBD6-4DBF-9E6D-CD1239C43B6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3B921C4-F7D8-4EFD-9CDE-ED3E94957B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26007-1559-4E25-B3CF-B5BF1D737957}" type="datetimeFigureOut">
              <a:rPr lang="en-US" smtClean="0"/>
              <a:t>8/14/2021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F029551-E81B-4B46-BD35-79D74F0847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79AEC05-463C-4219-83AE-65BF198CCD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0DA3D-DA92-48A0-9FBF-3274FF6FC1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671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D9C59C-0A35-4D72-9960-9CB973D1A6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7658ACC-0458-4B11-86D2-910911D86C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26007-1559-4E25-B3CF-B5BF1D737957}" type="datetimeFigureOut">
              <a:rPr lang="en-US" smtClean="0"/>
              <a:t>8/14/2021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ACC7F7D-E5D9-4637-9A2F-A0836D06EF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9C9916E-05CD-4765-BD91-5AF7CBAC28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0DA3D-DA92-48A0-9FBF-3274FF6FC1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52121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5CC9762-A9B3-40C7-8791-4D32B51871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26007-1559-4E25-B3CF-B5BF1D737957}" type="datetimeFigureOut">
              <a:rPr lang="en-US" smtClean="0"/>
              <a:t>8/14/2021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AC7643C-3D08-4402-96CA-A1929B2C19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4047CC5-A34E-443D-B53A-2F3C1602FE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0DA3D-DA92-48A0-9FBF-3274FF6FC1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82262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95C8CF-C03D-464B-A2A2-7D3E476D2E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E50F00-B2CF-43AA-B627-6859392C19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F3D4ADF-D8ED-4EE5-AD5D-B86C3C467EF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ED6393B-12F9-4C83-8D1E-1CBAAC36FA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26007-1559-4E25-B3CF-B5BF1D737957}" type="datetimeFigureOut">
              <a:rPr lang="en-US" smtClean="0"/>
              <a:t>8/14/2021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16BF157-1B52-4C5F-964C-334BE8E41E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0061B00-7ED1-43A9-BA05-49DFDA6953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0DA3D-DA92-48A0-9FBF-3274FF6FC1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93628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931AAC-436C-403E-BB8A-1463FA7B0E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4C14A1C-8AC9-4C40-AF79-716439B369C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780F7FB-6E24-4882-9C8F-98890B23030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4DFC9BA-CFE0-418A-A8A8-1CA2C95A96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26007-1559-4E25-B3CF-B5BF1D737957}" type="datetimeFigureOut">
              <a:rPr lang="en-US" smtClean="0"/>
              <a:t>8/14/2021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CEB74F1-5D2A-4E55-8D90-38AE8128B9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AEFABC7-7877-479C-AB27-56CB61DEE6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0DA3D-DA92-48A0-9FBF-3274FF6FC1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36225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A6D46C6-52DB-4309-AD05-EC69659D6A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967E15-C048-4A60-8132-BC5B8AF9AA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A51722-5091-4098-8742-0FE4D741D08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726007-1559-4E25-B3CF-B5BF1D737957}" type="datetimeFigureOut">
              <a:rPr lang="en-US" smtClean="0"/>
              <a:t>8/14/2021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AF8B49-73B6-49C4-92E3-A15FA838C7E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713953-5C80-4BCA-8539-4FE320AC9E1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30DA3D-DA92-48A0-9FBF-3274FF6FC1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76307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3FBF51-CC12-4D1F-AD60-3A077CAFA4F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Re-Envisioning Family Medicine Education:</a:t>
            </a:r>
            <a:br>
              <a:rPr lang="en-US" dirty="0"/>
            </a:br>
            <a:r>
              <a:rPr lang="en-US" dirty="0"/>
              <a:t>Length of Training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CF4CA8B-98BA-41BA-A651-47977FC1CD4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FMLC Discussion</a:t>
            </a:r>
          </a:p>
          <a:p>
            <a:r>
              <a:rPr lang="en-US" dirty="0"/>
              <a:t>August 15, 2021</a:t>
            </a:r>
          </a:p>
          <a:p>
            <a:r>
              <a:rPr lang="en-US" dirty="0"/>
              <a:t>Warren Newton, MD, MPH, ABFM CEO/President</a:t>
            </a:r>
          </a:p>
          <a:p>
            <a:r>
              <a:rPr lang="en-US" dirty="0"/>
              <a:t>Karen Mitchell, MD, AAFP VP </a:t>
            </a:r>
            <a:r>
              <a:rPr lang="en-US"/>
              <a:t>Medical Education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05468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39694B-CA5A-4B33-B9FB-D3280129DE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Why Now?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2857F6-4D08-4052-A2A2-AB23F91336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After 18 months of dialogue, we have committed to major change in family medicine residencies to meet the needs of the public</a:t>
            </a:r>
          </a:p>
          <a:p>
            <a:r>
              <a:rPr lang="en-US" dirty="0"/>
              <a:t>Key themes: Broad scope, “practice is the curriculum”, integrated behavioral health, community engagement, competency assessment, team based care, master adaptive learning, and better standardization, more innovation and social accountability</a:t>
            </a:r>
          </a:p>
          <a:p>
            <a:r>
              <a:rPr lang="en-US" dirty="0"/>
              <a:t>Because of commitment to competence and meeting needs of public, Dr. Nasca agreed to support a 4 year residency and help get CMS funding--if we want to go that way.</a:t>
            </a:r>
          </a:p>
          <a:p>
            <a:r>
              <a:rPr lang="en-US" dirty="0"/>
              <a:t>ACGME drafting standards; ABFM considering board eligibility </a:t>
            </a:r>
          </a:p>
          <a:p>
            <a:r>
              <a:rPr lang="en-US" dirty="0"/>
              <a:t>The QUESTION: How long should family medicine residency education last? </a:t>
            </a:r>
          </a:p>
        </p:txBody>
      </p:sp>
    </p:spTree>
    <p:extLst>
      <p:ext uri="{BB962C8B-B14F-4D97-AF65-F5344CB8AC3E}">
        <p14:creationId xmlns:p14="http://schemas.microsoft.com/office/powerpoint/2010/main" val="29680530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5C447C-AB62-4DAF-8B5E-F728D890C9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issues: What are we trying to solve?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BD1F94-5DB6-4A09-91FB-B0902695EF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What  do our patients and the public need?</a:t>
            </a:r>
          </a:p>
          <a:p>
            <a:r>
              <a:rPr lang="en-US" dirty="0"/>
              <a:t>Recent education environment challenges in family medicine:</a:t>
            </a:r>
          </a:p>
          <a:p>
            <a:pPr lvl="1"/>
            <a:r>
              <a:rPr lang="en-US" dirty="0"/>
              <a:t>Increased complexity of care, decreased training time, scope of practice</a:t>
            </a:r>
          </a:p>
          <a:p>
            <a:pPr lvl="1"/>
            <a:r>
              <a:rPr lang="en-US" dirty="0"/>
              <a:t>How much volume/expertise is necessary? </a:t>
            </a:r>
          </a:p>
          <a:p>
            <a:r>
              <a:rPr lang="en-US" dirty="0"/>
              <a:t>Experience</a:t>
            </a:r>
          </a:p>
          <a:p>
            <a:pPr lvl="1"/>
            <a:r>
              <a:rPr lang="en-US" dirty="0"/>
              <a:t>To meet community needs, such as rural health or addiction medicine</a:t>
            </a:r>
          </a:p>
          <a:p>
            <a:pPr lvl="1"/>
            <a:r>
              <a:rPr lang="en-US" dirty="0"/>
              <a:t>Career development, individualize resident experience </a:t>
            </a:r>
          </a:p>
          <a:p>
            <a:pPr lvl="2"/>
            <a:r>
              <a:rPr lang="en-US" dirty="0"/>
              <a:t>areas of concentration, fellowships</a:t>
            </a:r>
          </a:p>
          <a:p>
            <a:r>
              <a:rPr lang="en-US" dirty="0"/>
              <a:t>Assessment</a:t>
            </a:r>
          </a:p>
          <a:p>
            <a:pPr lvl="1"/>
            <a:r>
              <a:rPr lang="en-US" dirty="0"/>
              <a:t>Assure competence with explicit assessment </a:t>
            </a:r>
          </a:p>
          <a:p>
            <a:r>
              <a:rPr lang="en-US" dirty="0"/>
              <a:t>Confidence</a:t>
            </a:r>
          </a:p>
          <a:p>
            <a:pPr lvl="1"/>
            <a:r>
              <a:rPr lang="en-US" dirty="0"/>
              <a:t>Learner confidence in comprehensiveness</a:t>
            </a:r>
          </a:p>
          <a:p>
            <a:pPr lvl="1"/>
            <a:r>
              <a:rPr lang="en-US" dirty="0"/>
              <a:t>Address steep learning curve/high stress level in first year post residency</a:t>
            </a:r>
          </a:p>
          <a:p>
            <a:pPr lvl="1"/>
            <a:r>
              <a:rPr lang="en-US" dirty="0"/>
              <a:t>Train master adaptive learning to help move from competence to mastery</a:t>
            </a:r>
          </a:p>
        </p:txBody>
      </p:sp>
    </p:spTree>
    <p:extLst>
      <p:ext uri="{BB962C8B-B14F-4D97-AF65-F5344CB8AC3E}">
        <p14:creationId xmlns:p14="http://schemas.microsoft.com/office/powerpoint/2010/main" val="13251881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29CE0B-886B-4D1D-B516-4348F00838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Options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0D97DB-AD66-4951-BD7C-F287DBE680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Focus on where residencies will be in 5-10 years; assume that we will address transitions, funding and faculty development.</a:t>
            </a:r>
          </a:p>
          <a:p>
            <a:r>
              <a:rPr lang="en-US" dirty="0"/>
              <a:t>Assume training for a robust scope of practice</a:t>
            </a:r>
          </a:p>
          <a:p>
            <a:r>
              <a:rPr lang="en-US" dirty="0"/>
              <a:t>Options:</a:t>
            </a:r>
          </a:p>
          <a:p>
            <a:pPr lvl="1"/>
            <a:r>
              <a:rPr lang="en-US" dirty="0"/>
              <a:t>Continue 3 year residency all for residents, with </a:t>
            </a:r>
            <a:r>
              <a:rPr lang="en-US" b="1" i="1" dirty="0"/>
              <a:t>major</a:t>
            </a:r>
            <a:r>
              <a:rPr lang="en-US" dirty="0"/>
              <a:t> reforms</a:t>
            </a:r>
          </a:p>
          <a:p>
            <a:pPr lvl="1"/>
            <a:r>
              <a:rPr lang="en-US" dirty="0"/>
              <a:t>More than 3 years for all residencies, with several important possibilities</a:t>
            </a:r>
          </a:p>
          <a:p>
            <a:pPr lvl="2"/>
            <a:r>
              <a:rPr lang="en-US" dirty="0"/>
              <a:t>4 year residency</a:t>
            </a:r>
          </a:p>
          <a:p>
            <a:pPr lvl="2"/>
            <a:r>
              <a:rPr lang="en-US" dirty="0"/>
              <a:t>3 year residency plus 6-12 months of fellowship</a:t>
            </a:r>
          </a:p>
          <a:p>
            <a:pPr lvl="2"/>
            <a:r>
              <a:rPr lang="en-US" dirty="0"/>
              <a:t>3 years of residency plus a year of mentorship in practice</a:t>
            </a:r>
          </a:p>
          <a:p>
            <a:pPr lvl="2"/>
            <a:r>
              <a:rPr lang="en-US" dirty="0"/>
              <a:t>Robust areas of concentration</a:t>
            </a:r>
          </a:p>
          <a:p>
            <a:pPr lvl="2"/>
            <a:r>
              <a:rPr lang="en-US" dirty="0"/>
              <a:t>Others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76374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DE4562-0137-4022-9D2C-5CC670FFF7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Poll Question Preface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D7EF4D-0875-4213-BFD8-C816AFBC41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We are committed to change family medicine residency education to meet the increasing and urgent needs of our patients, our specialty, and the public.</a:t>
            </a:r>
          </a:p>
          <a:p>
            <a:r>
              <a:rPr lang="en-US" dirty="0"/>
              <a:t>Focus on where residencies will be in 5-10 years; assume that we will address transitions, funding and faculty development.</a:t>
            </a:r>
          </a:p>
          <a:p>
            <a:r>
              <a:rPr lang="en-US" dirty="0"/>
              <a:t>This is non-binding straw poll to gauge the spectrum of our individual leaders’ current thoughts (not organizational). </a:t>
            </a:r>
          </a:p>
          <a:p>
            <a:r>
              <a:rPr lang="en-US"/>
              <a:t>Assume we will continue to train for robust full scope practice and that, no matter which strategy is adopted, residency education will be reformed significantly.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31326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DE4562-0137-4022-9D2C-5CC670FFF7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Poll Question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D7EF4D-0875-4213-BFD8-C816AFBC41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What do you believe should be the length of training for family medicine residencies 5-10 years from now?</a:t>
            </a:r>
          </a:p>
          <a:p>
            <a:pPr marL="0" indent="0">
              <a:buNone/>
            </a:pPr>
            <a:endParaRPr lang="en-US" dirty="0"/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Keep a three-year residency for all residents, incorporating broad and major reform in the residency requirements. 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New approach with more than three years of initial residency training for all residents.</a:t>
            </a:r>
          </a:p>
        </p:txBody>
      </p:sp>
    </p:spTree>
    <p:extLst>
      <p:ext uri="{BB962C8B-B14F-4D97-AF65-F5344CB8AC3E}">
        <p14:creationId xmlns:p14="http://schemas.microsoft.com/office/powerpoint/2010/main" val="17530023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DE4562-0137-4022-9D2C-5CC670FFF7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Poll Question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D7EF4D-0875-4213-BFD8-C816AFBC41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457200" lvl="1" indent="0">
              <a:buNone/>
            </a:pPr>
            <a:r>
              <a:rPr lang="en-US" dirty="0"/>
              <a:t>If initial family medicine residency education is longer than three years, which national strategy would be best 5-10 years from now? </a:t>
            </a:r>
          </a:p>
          <a:p>
            <a:pPr marL="457200" lvl="1" indent="0">
              <a:buNone/>
            </a:pPr>
            <a:endParaRPr lang="en-US" dirty="0"/>
          </a:p>
          <a:p>
            <a:pPr marL="914400" lvl="1" indent="-457200">
              <a:buFont typeface="Arial" panose="020B0604020202020204" pitchFamily="34" charset="0"/>
              <a:buAutoNum type="arabicPeriod"/>
            </a:pPr>
            <a:r>
              <a:rPr lang="en-US" dirty="0"/>
              <a:t>Three years of initial residency followed by fellowships of 6-12 months.</a:t>
            </a:r>
          </a:p>
          <a:p>
            <a:pPr marL="914400" lvl="1" indent="-457200">
              <a:buAutoNum type="arabicPeriod"/>
            </a:pPr>
            <a:r>
              <a:rPr lang="en-US" dirty="0"/>
              <a:t>Keep 3 year required residency, but support a mentored apprenticeship in the first year of practice</a:t>
            </a:r>
          </a:p>
          <a:p>
            <a:pPr marL="914400" lvl="1" indent="-457200">
              <a:buAutoNum type="arabicPeriod"/>
            </a:pPr>
            <a:r>
              <a:rPr lang="en-US" dirty="0"/>
              <a:t>Allow programs to choose three or four years in length, based on needs and interests of the program</a:t>
            </a:r>
          </a:p>
          <a:p>
            <a:pPr marL="914400" lvl="1" indent="-457200">
              <a:buFont typeface="Arial" panose="020B0604020202020204" pitchFamily="34" charset="0"/>
              <a:buAutoNum type="arabicPeriod"/>
            </a:pPr>
            <a:r>
              <a:rPr lang="en-US" dirty="0"/>
              <a:t>Time variable residency length between three to four years based upon competency and learner needs</a:t>
            </a:r>
          </a:p>
          <a:p>
            <a:pPr marL="914400" lvl="1" indent="-457200">
              <a:buAutoNum type="arabicPeriod"/>
            </a:pPr>
            <a:r>
              <a:rPr lang="en-US" dirty="0"/>
              <a:t>Require all programs to be four years in length with robust areas of concentration responsive to community needs</a:t>
            </a:r>
          </a:p>
        </p:txBody>
      </p:sp>
    </p:spTree>
    <p:extLst>
      <p:ext uri="{BB962C8B-B14F-4D97-AF65-F5344CB8AC3E}">
        <p14:creationId xmlns:p14="http://schemas.microsoft.com/office/powerpoint/2010/main" val="42606379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2491</TotalTime>
  <Words>666</Words>
  <Application>Microsoft Office PowerPoint</Application>
  <PresentationFormat>Widescreen</PresentationFormat>
  <Paragraphs>60</Paragraphs>
  <Slides>7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Re-Envisioning Family Medicine Education: Length of Training</vt:lpstr>
      <vt:lpstr>Why Now?</vt:lpstr>
      <vt:lpstr>The issues: What are we trying to solve?</vt:lpstr>
      <vt:lpstr>Options</vt:lpstr>
      <vt:lpstr>Poll Question Preface</vt:lpstr>
      <vt:lpstr>Poll Question 1</vt:lpstr>
      <vt:lpstr>Poll Question 2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Re-Envisioning Family Medicine Education: Length of Training</dc:title>
  <dc:creator>Karen Mitchell</dc:creator>
  <cp:lastModifiedBy>STFM_Staff3</cp:lastModifiedBy>
  <cp:revision>20</cp:revision>
  <dcterms:created xsi:type="dcterms:W3CDTF">2021-08-07T18:52:00Z</dcterms:created>
  <dcterms:modified xsi:type="dcterms:W3CDTF">2021-08-14T12:05:34Z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f85abf12-59ae-4a47-9787-204f7a200487_Enabled">
    <vt:lpwstr>true</vt:lpwstr>
  </property>
  <property fmtid="{D5CDD505-2E9C-101B-9397-08002B2CF9AE}" pid="3" name="MSIP_Label_f85abf12-59ae-4a47-9787-204f7a200487_SetDate">
    <vt:lpwstr>2021-08-08T19:56:50Z</vt:lpwstr>
  </property>
  <property fmtid="{D5CDD505-2E9C-101B-9397-08002B2CF9AE}" pid="4" name="MSIP_Label_f85abf12-59ae-4a47-9787-204f7a200487_Method">
    <vt:lpwstr>Standard</vt:lpwstr>
  </property>
  <property fmtid="{D5CDD505-2E9C-101B-9397-08002B2CF9AE}" pid="5" name="MSIP_Label_f85abf12-59ae-4a47-9787-204f7a200487_Name">
    <vt:lpwstr>f85abf12-59ae-4a47-9787-204f7a200487</vt:lpwstr>
  </property>
  <property fmtid="{D5CDD505-2E9C-101B-9397-08002B2CF9AE}" pid="6" name="MSIP_Label_f85abf12-59ae-4a47-9787-204f7a200487_SiteId">
    <vt:lpwstr>7dd12bd6-325a-411f-8fed-b8004b6f2a52</vt:lpwstr>
  </property>
  <property fmtid="{D5CDD505-2E9C-101B-9397-08002B2CF9AE}" pid="7" name="MSIP_Label_f85abf12-59ae-4a47-9787-204f7a200487_ActionId">
    <vt:lpwstr>8f6710e4-257d-4ce3-9c55-256640e8ec4a</vt:lpwstr>
  </property>
  <property fmtid="{D5CDD505-2E9C-101B-9397-08002B2CF9AE}" pid="8" name="MSIP_Label_f85abf12-59ae-4a47-9787-204f7a200487_ContentBits">
    <vt:lpwstr>0</vt:lpwstr>
  </property>
</Properties>
</file>