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sldIdLst>
    <p:sldId id="267" r:id="rId5"/>
    <p:sldId id="277" r:id="rId6"/>
    <p:sldId id="278" r:id="rId7"/>
    <p:sldId id="280" r:id="rId8"/>
    <p:sldId id="282" r:id="rId9"/>
    <p:sldId id="284" r:id="rId10"/>
    <p:sldId id="281" r:id="rId11"/>
    <p:sldId id="283" r:id="rId12"/>
    <p:sldId id="276" r:id="rId13"/>
    <p:sldId id="263" r:id="rId14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1C4AB7-4254-452E-B8E4-13A3A0E42319}">
          <p14:sldIdLst>
            <p14:sldId id="267"/>
            <p14:sldId id="277"/>
            <p14:sldId id="278"/>
            <p14:sldId id="280"/>
            <p14:sldId id="282"/>
            <p14:sldId id="284"/>
            <p14:sldId id="281"/>
            <p14:sldId id="283"/>
            <p14:sldId id="276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C6DB"/>
    <a:srgbClr val="C7E0EB"/>
    <a:srgbClr val="65B0CA"/>
    <a:srgbClr val="CCCED2"/>
    <a:srgbClr val="FAE6CD"/>
    <a:srgbClr val="F6CFA4"/>
    <a:srgbClr val="F5BA7F"/>
    <a:srgbClr val="F7901E"/>
    <a:srgbClr val="A4A6AE"/>
    <a:srgbClr val="828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2EEE86-D2B1-42C9-A5D6-C661E06568B4}" v="70" dt="2021-08-11T15:12:24.4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52996" autoAdjust="0"/>
  </p:normalViewPr>
  <p:slideViewPr>
    <p:cSldViewPr snapToGrid="0">
      <p:cViewPr varScale="1">
        <p:scale>
          <a:sx n="23" d="100"/>
          <a:sy n="23" d="100"/>
        </p:scale>
        <p:origin x="2132" y="32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41A50-AF1E-4DC0-9D80-EB1D9D24E49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101FED-1E99-442E-B269-78B6BFC44228}">
      <dgm:prSet/>
      <dgm:spPr/>
      <dgm:t>
        <a:bodyPr/>
        <a:lstStyle/>
        <a:p>
          <a:r>
            <a:rPr lang="en-US" dirty="0"/>
            <a:t>Administration </a:t>
          </a:r>
        </a:p>
      </dgm:t>
    </dgm:pt>
    <dgm:pt modelId="{E12D61B0-047D-438E-8318-2FF7CBBFCCF4}" type="parTrans" cxnId="{25EF0F51-350E-4BA6-821E-2D27403193B0}">
      <dgm:prSet/>
      <dgm:spPr/>
      <dgm:t>
        <a:bodyPr/>
        <a:lstStyle/>
        <a:p>
          <a:endParaRPr lang="en-US"/>
        </a:p>
      </dgm:t>
    </dgm:pt>
    <dgm:pt modelId="{AC0A6968-7447-4C44-99FD-90F97AF932FA}" type="sibTrans" cxnId="{25EF0F51-350E-4BA6-821E-2D27403193B0}">
      <dgm:prSet/>
      <dgm:spPr/>
      <dgm:t>
        <a:bodyPr/>
        <a:lstStyle/>
        <a:p>
          <a:endParaRPr lang="en-US"/>
        </a:p>
      </dgm:t>
    </dgm:pt>
    <dgm:pt modelId="{6913A9E7-4E02-46B7-813E-7126B74C0D29}">
      <dgm:prSet/>
      <dgm:spPr/>
      <dgm:t>
        <a:bodyPr/>
        <a:lstStyle/>
        <a:p>
          <a:r>
            <a:rPr lang="en-US" dirty="0"/>
            <a:t>AAFP</a:t>
          </a:r>
          <a:r>
            <a:rPr lang="en-US" baseline="0" dirty="0"/>
            <a:t> Advocacy Activities</a:t>
          </a:r>
          <a:endParaRPr lang="en-US" dirty="0"/>
        </a:p>
      </dgm:t>
    </dgm:pt>
    <dgm:pt modelId="{B27F8BC3-682D-4752-AA3C-33611F5AC122}" type="parTrans" cxnId="{C2D76DC8-7F4C-42FF-AC08-8AD8950D0451}">
      <dgm:prSet/>
      <dgm:spPr/>
      <dgm:t>
        <a:bodyPr/>
        <a:lstStyle/>
        <a:p>
          <a:endParaRPr lang="en-US"/>
        </a:p>
      </dgm:t>
    </dgm:pt>
    <dgm:pt modelId="{E4A37E2F-44E4-475F-88E5-08A9CC741B4D}" type="sibTrans" cxnId="{C2D76DC8-7F4C-42FF-AC08-8AD8950D0451}">
      <dgm:prSet/>
      <dgm:spPr/>
      <dgm:t>
        <a:bodyPr/>
        <a:lstStyle/>
        <a:p>
          <a:endParaRPr lang="en-US"/>
        </a:p>
      </dgm:t>
    </dgm:pt>
    <dgm:pt modelId="{716B0BB8-D0A7-431D-BFB6-A9BD3B7DE901}">
      <dgm:prSet/>
      <dgm:spPr/>
      <dgm:t>
        <a:bodyPr/>
        <a:lstStyle/>
        <a:p>
          <a:r>
            <a:rPr lang="en-US" dirty="0"/>
            <a:t>Government Relations Advocacy Revamp</a:t>
          </a:r>
        </a:p>
      </dgm:t>
    </dgm:pt>
    <dgm:pt modelId="{E6B29045-7D55-4E1E-B2D0-AB6CF56EFC46}" type="parTrans" cxnId="{535CD05C-1AFA-4F35-93DF-73A5825AD7C2}">
      <dgm:prSet/>
      <dgm:spPr/>
      <dgm:t>
        <a:bodyPr/>
        <a:lstStyle/>
        <a:p>
          <a:endParaRPr lang="en-US"/>
        </a:p>
      </dgm:t>
    </dgm:pt>
    <dgm:pt modelId="{488E69B1-0FCA-441D-9DED-AB7172217825}" type="sibTrans" cxnId="{535CD05C-1AFA-4F35-93DF-73A5825AD7C2}">
      <dgm:prSet/>
      <dgm:spPr/>
      <dgm:t>
        <a:bodyPr/>
        <a:lstStyle/>
        <a:p>
          <a:endParaRPr lang="en-US"/>
        </a:p>
      </dgm:t>
    </dgm:pt>
    <dgm:pt modelId="{FDB1E06E-F150-4992-B063-BC361D6EA524}">
      <dgm:prSet/>
      <dgm:spPr/>
      <dgm:t>
        <a:bodyPr/>
        <a:lstStyle/>
        <a:p>
          <a:r>
            <a:rPr lang="en-US" dirty="0"/>
            <a:t>Congress </a:t>
          </a:r>
        </a:p>
      </dgm:t>
    </dgm:pt>
    <dgm:pt modelId="{BBD97BC8-70E3-4011-B5B8-2B56F8C62C29}" type="parTrans" cxnId="{C20728D8-D8E7-4C4E-BD80-4F1D85B27B00}">
      <dgm:prSet/>
      <dgm:spPr/>
    </dgm:pt>
    <dgm:pt modelId="{C10A674E-1782-4BF6-B600-8168E9C4052E}" type="sibTrans" cxnId="{C20728D8-D8E7-4C4E-BD80-4F1D85B27B00}">
      <dgm:prSet/>
      <dgm:spPr/>
    </dgm:pt>
    <dgm:pt modelId="{98D02BEE-5AD9-4E1D-87F1-FB94ACB7273E}" type="pres">
      <dgm:prSet presAssocID="{27D41A50-AF1E-4DC0-9D80-EB1D9D24E49E}" presName="linear" presStyleCnt="0">
        <dgm:presLayoutVars>
          <dgm:animLvl val="lvl"/>
          <dgm:resizeHandles val="exact"/>
        </dgm:presLayoutVars>
      </dgm:prSet>
      <dgm:spPr/>
    </dgm:pt>
    <dgm:pt modelId="{622585C9-C422-4F2E-9334-08134E40131F}" type="pres">
      <dgm:prSet presAssocID="{0A101FED-1E99-442E-B269-78B6BFC44228}" presName="parentText" presStyleLbl="node1" presStyleIdx="0" presStyleCnt="4" custLinFactNeighborX="166" custLinFactNeighborY="50001">
        <dgm:presLayoutVars>
          <dgm:chMax val="0"/>
          <dgm:bulletEnabled val="1"/>
        </dgm:presLayoutVars>
      </dgm:prSet>
      <dgm:spPr/>
    </dgm:pt>
    <dgm:pt modelId="{5D8F57E3-87D7-4F15-9AE0-C3D09A8772E4}" type="pres">
      <dgm:prSet presAssocID="{AC0A6968-7447-4C44-99FD-90F97AF932FA}" presName="spacer" presStyleCnt="0"/>
      <dgm:spPr/>
    </dgm:pt>
    <dgm:pt modelId="{B7C93764-EFE4-4C54-B0BA-FF9B162F35B4}" type="pres">
      <dgm:prSet presAssocID="{FDB1E06E-F150-4992-B063-BC361D6EA52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D711B05-5F78-4103-9A5B-4FAEBF2EE4BA}" type="pres">
      <dgm:prSet presAssocID="{C10A674E-1782-4BF6-B600-8168E9C4052E}" presName="spacer" presStyleCnt="0"/>
      <dgm:spPr/>
    </dgm:pt>
    <dgm:pt modelId="{2BA2C580-8EDA-4599-8BD9-314EA8F53DF7}" type="pres">
      <dgm:prSet presAssocID="{6913A9E7-4E02-46B7-813E-7126B74C0D2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4AB9B68-F6BB-4FCA-8A61-604376C841F9}" type="pres">
      <dgm:prSet presAssocID="{E4A37E2F-44E4-475F-88E5-08A9CC741B4D}" presName="spacer" presStyleCnt="0"/>
      <dgm:spPr/>
    </dgm:pt>
    <dgm:pt modelId="{57FBD217-0129-424D-B865-A7831B682658}" type="pres">
      <dgm:prSet presAssocID="{716B0BB8-D0A7-431D-BFB6-A9BD3B7DE90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B099D04-F070-43EC-ADFA-1C8E114E134D}" type="presOf" srcId="{6913A9E7-4E02-46B7-813E-7126B74C0D29}" destId="{2BA2C580-8EDA-4599-8BD9-314EA8F53DF7}" srcOrd="0" destOrd="0" presId="urn:microsoft.com/office/officeart/2005/8/layout/vList2"/>
    <dgm:cxn modelId="{535CD05C-1AFA-4F35-93DF-73A5825AD7C2}" srcId="{27D41A50-AF1E-4DC0-9D80-EB1D9D24E49E}" destId="{716B0BB8-D0A7-431D-BFB6-A9BD3B7DE901}" srcOrd="3" destOrd="0" parTransId="{E6B29045-7D55-4E1E-B2D0-AB6CF56EFC46}" sibTransId="{488E69B1-0FCA-441D-9DED-AB7172217825}"/>
    <dgm:cxn modelId="{4AA4C370-8991-4010-977B-107532177650}" type="presOf" srcId="{27D41A50-AF1E-4DC0-9D80-EB1D9D24E49E}" destId="{98D02BEE-5AD9-4E1D-87F1-FB94ACB7273E}" srcOrd="0" destOrd="0" presId="urn:microsoft.com/office/officeart/2005/8/layout/vList2"/>
    <dgm:cxn modelId="{25EF0F51-350E-4BA6-821E-2D27403193B0}" srcId="{27D41A50-AF1E-4DC0-9D80-EB1D9D24E49E}" destId="{0A101FED-1E99-442E-B269-78B6BFC44228}" srcOrd="0" destOrd="0" parTransId="{E12D61B0-047D-438E-8318-2FF7CBBFCCF4}" sibTransId="{AC0A6968-7447-4C44-99FD-90F97AF932FA}"/>
    <dgm:cxn modelId="{0265939A-2907-4D86-A416-9BA7C741CC1F}" type="presOf" srcId="{716B0BB8-D0A7-431D-BFB6-A9BD3B7DE901}" destId="{57FBD217-0129-424D-B865-A7831B682658}" srcOrd="0" destOrd="0" presId="urn:microsoft.com/office/officeart/2005/8/layout/vList2"/>
    <dgm:cxn modelId="{C2D76DC8-7F4C-42FF-AC08-8AD8950D0451}" srcId="{27D41A50-AF1E-4DC0-9D80-EB1D9D24E49E}" destId="{6913A9E7-4E02-46B7-813E-7126B74C0D29}" srcOrd="2" destOrd="0" parTransId="{B27F8BC3-682D-4752-AA3C-33611F5AC122}" sibTransId="{E4A37E2F-44E4-475F-88E5-08A9CC741B4D}"/>
    <dgm:cxn modelId="{C20728D8-D8E7-4C4E-BD80-4F1D85B27B00}" srcId="{27D41A50-AF1E-4DC0-9D80-EB1D9D24E49E}" destId="{FDB1E06E-F150-4992-B063-BC361D6EA524}" srcOrd="1" destOrd="0" parTransId="{BBD97BC8-70E3-4011-B5B8-2B56F8C62C29}" sibTransId="{C10A674E-1782-4BF6-B600-8168E9C4052E}"/>
    <dgm:cxn modelId="{0FAA6BDF-ABB2-4615-9514-BF3A713488CB}" type="presOf" srcId="{0A101FED-1E99-442E-B269-78B6BFC44228}" destId="{622585C9-C422-4F2E-9334-08134E40131F}" srcOrd="0" destOrd="0" presId="urn:microsoft.com/office/officeart/2005/8/layout/vList2"/>
    <dgm:cxn modelId="{739B2FF5-04DF-4E15-8179-8F42BEC8160D}" type="presOf" srcId="{FDB1E06E-F150-4992-B063-BC361D6EA524}" destId="{B7C93764-EFE4-4C54-B0BA-FF9B162F35B4}" srcOrd="0" destOrd="0" presId="urn:microsoft.com/office/officeart/2005/8/layout/vList2"/>
    <dgm:cxn modelId="{35147E0D-07CA-4835-A0BA-2CCDCABCCE1B}" type="presParOf" srcId="{98D02BEE-5AD9-4E1D-87F1-FB94ACB7273E}" destId="{622585C9-C422-4F2E-9334-08134E40131F}" srcOrd="0" destOrd="0" presId="urn:microsoft.com/office/officeart/2005/8/layout/vList2"/>
    <dgm:cxn modelId="{CE6D2284-8A84-4D62-96E1-CDE674211A87}" type="presParOf" srcId="{98D02BEE-5AD9-4E1D-87F1-FB94ACB7273E}" destId="{5D8F57E3-87D7-4F15-9AE0-C3D09A8772E4}" srcOrd="1" destOrd="0" presId="urn:microsoft.com/office/officeart/2005/8/layout/vList2"/>
    <dgm:cxn modelId="{E8A0C84F-BDAD-4E63-8134-E3955C0D3130}" type="presParOf" srcId="{98D02BEE-5AD9-4E1D-87F1-FB94ACB7273E}" destId="{B7C93764-EFE4-4C54-B0BA-FF9B162F35B4}" srcOrd="2" destOrd="0" presId="urn:microsoft.com/office/officeart/2005/8/layout/vList2"/>
    <dgm:cxn modelId="{280B0A6C-B388-4011-9AD4-F6452484F98A}" type="presParOf" srcId="{98D02BEE-5AD9-4E1D-87F1-FB94ACB7273E}" destId="{2D711B05-5F78-4103-9A5B-4FAEBF2EE4BA}" srcOrd="3" destOrd="0" presId="urn:microsoft.com/office/officeart/2005/8/layout/vList2"/>
    <dgm:cxn modelId="{98142A86-E890-4573-9563-E4E378FDFE5F}" type="presParOf" srcId="{98D02BEE-5AD9-4E1D-87F1-FB94ACB7273E}" destId="{2BA2C580-8EDA-4599-8BD9-314EA8F53DF7}" srcOrd="4" destOrd="0" presId="urn:microsoft.com/office/officeart/2005/8/layout/vList2"/>
    <dgm:cxn modelId="{4246087F-86EC-4FE1-9539-1E6CB0B465A9}" type="presParOf" srcId="{98D02BEE-5AD9-4E1D-87F1-FB94ACB7273E}" destId="{04AB9B68-F6BB-4FCA-8A61-604376C841F9}" srcOrd="5" destOrd="0" presId="urn:microsoft.com/office/officeart/2005/8/layout/vList2"/>
    <dgm:cxn modelId="{9BF9F02C-AC41-4D63-9945-E346FF19C7FF}" type="presParOf" srcId="{98D02BEE-5AD9-4E1D-87F1-FB94ACB7273E}" destId="{57FBD217-0129-424D-B865-A7831B68265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CC4BDA-CA1E-47AF-8423-3A9E818435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25DD67-D1D3-436B-8E6F-AC69EBE5005F}">
      <dgm:prSet/>
      <dgm:spPr/>
      <dgm:t>
        <a:bodyPr/>
        <a:lstStyle/>
        <a:p>
          <a:r>
            <a:rPr lang="en-US" dirty="0"/>
            <a:t>Direct lobbying with key committees, legislators</a:t>
          </a:r>
        </a:p>
      </dgm:t>
    </dgm:pt>
    <dgm:pt modelId="{8C5F171F-161F-4D07-BB75-112919791D03}" type="parTrans" cxnId="{B4DDA401-72EC-49C3-AA7D-412E518930BB}">
      <dgm:prSet/>
      <dgm:spPr/>
      <dgm:t>
        <a:bodyPr/>
        <a:lstStyle/>
        <a:p>
          <a:endParaRPr lang="en-US"/>
        </a:p>
      </dgm:t>
    </dgm:pt>
    <dgm:pt modelId="{E8255109-420F-4532-BD4F-3FCE879FB104}" type="sibTrans" cxnId="{B4DDA401-72EC-49C3-AA7D-412E518930BB}">
      <dgm:prSet/>
      <dgm:spPr/>
      <dgm:t>
        <a:bodyPr/>
        <a:lstStyle/>
        <a:p>
          <a:endParaRPr lang="en-US"/>
        </a:p>
      </dgm:t>
    </dgm:pt>
    <dgm:pt modelId="{F08F93F0-7A20-4C73-88F5-BD0DFF735A71}">
      <dgm:prSet/>
      <dgm:spPr/>
      <dgm:t>
        <a:bodyPr/>
        <a:lstStyle/>
        <a:p>
          <a:r>
            <a:rPr lang="en-US" dirty="0"/>
            <a:t>Coalition engagement</a:t>
          </a:r>
        </a:p>
      </dgm:t>
    </dgm:pt>
    <dgm:pt modelId="{D9F9F274-3DA3-4AE0-8E04-BA264A9D959D}" type="parTrans" cxnId="{123C7EA6-7313-4EC8-B5B7-30BD5F133492}">
      <dgm:prSet/>
      <dgm:spPr/>
      <dgm:t>
        <a:bodyPr/>
        <a:lstStyle/>
        <a:p>
          <a:endParaRPr lang="en-US"/>
        </a:p>
      </dgm:t>
    </dgm:pt>
    <dgm:pt modelId="{E2A45E04-A486-45AC-840A-07E9B7AE5BB7}" type="sibTrans" cxnId="{123C7EA6-7313-4EC8-B5B7-30BD5F133492}">
      <dgm:prSet/>
      <dgm:spPr/>
      <dgm:t>
        <a:bodyPr/>
        <a:lstStyle/>
        <a:p>
          <a:endParaRPr lang="en-US"/>
        </a:p>
      </dgm:t>
    </dgm:pt>
    <dgm:pt modelId="{DB87FE25-BD8C-4A76-B350-A1100D0EE0A0}">
      <dgm:prSet/>
      <dgm:spPr/>
      <dgm:t>
        <a:bodyPr/>
        <a:lstStyle/>
        <a:p>
          <a:r>
            <a:rPr lang="en-US" dirty="0"/>
            <a:t>Family Medicine Advocacy Summit (May virtual meeting)</a:t>
          </a:r>
        </a:p>
      </dgm:t>
    </dgm:pt>
    <dgm:pt modelId="{14D95491-0981-4947-AF25-38C8D9EEB605}" type="parTrans" cxnId="{99D44311-E02E-47F2-8E4E-5B61922C13A2}">
      <dgm:prSet/>
      <dgm:spPr/>
      <dgm:t>
        <a:bodyPr/>
        <a:lstStyle/>
        <a:p>
          <a:endParaRPr lang="en-US"/>
        </a:p>
      </dgm:t>
    </dgm:pt>
    <dgm:pt modelId="{0D9F4EEF-62C6-4E17-A9D3-8238841487B3}" type="sibTrans" cxnId="{99D44311-E02E-47F2-8E4E-5B61922C13A2}">
      <dgm:prSet/>
      <dgm:spPr/>
      <dgm:t>
        <a:bodyPr/>
        <a:lstStyle/>
        <a:p>
          <a:endParaRPr lang="en-US"/>
        </a:p>
      </dgm:t>
    </dgm:pt>
    <dgm:pt modelId="{D056DAB5-0EB5-4A57-B7DA-258EA62A1C60}">
      <dgm:prSet/>
      <dgm:spPr/>
      <dgm:t>
        <a:bodyPr/>
        <a:lstStyle/>
        <a:p>
          <a:r>
            <a:rPr lang="en-US" dirty="0"/>
            <a:t>FamMedPAC alignment with champions</a:t>
          </a:r>
        </a:p>
      </dgm:t>
    </dgm:pt>
    <dgm:pt modelId="{527146D8-78FD-483A-8B65-91C707B735C6}" type="parTrans" cxnId="{B6639413-FF6D-4009-B474-8762BADDEA49}">
      <dgm:prSet/>
      <dgm:spPr/>
      <dgm:t>
        <a:bodyPr/>
        <a:lstStyle/>
        <a:p>
          <a:endParaRPr lang="en-US"/>
        </a:p>
      </dgm:t>
    </dgm:pt>
    <dgm:pt modelId="{908F1868-67D8-4434-AC3E-3E9F055E8C22}" type="sibTrans" cxnId="{B6639413-FF6D-4009-B474-8762BADDEA49}">
      <dgm:prSet/>
      <dgm:spPr/>
      <dgm:t>
        <a:bodyPr/>
        <a:lstStyle/>
        <a:p>
          <a:endParaRPr lang="en-US"/>
        </a:p>
      </dgm:t>
    </dgm:pt>
    <dgm:pt modelId="{4647F694-698D-4C6E-A585-D582561EEA93}" type="pres">
      <dgm:prSet presAssocID="{77CC4BDA-CA1E-47AF-8423-3A9E81843536}" presName="linear" presStyleCnt="0">
        <dgm:presLayoutVars>
          <dgm:animLvl val="lvl"/>
          <dgm:resizeHandles val="exact"/>
        </dgm:presLayoutVars>
      </dgm:prSet>
      <dgm:spPr/>
    </dgm:pt>
    <dgm:pt modelId="{0D946CB9-4298-4977-A247-66B32226D25B}" type="pres">
      <dgm:prSet presAssocID="{D925DD67-D1D3-436B-8E6F-AC69EBE5005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E53FA64-77CD-499D-8E17-94E431D71D7B}" type="pres">
      <dgm:prSet presAssocID="{E8255109-420F-4532-BD4F-3FCE879FB104}" presName="spacer" presStyleCnt="0"/>
      <dgm:spPr/>
    </dgm:pt>
    <dgm:pt modelId="{B2D4B382-01DC-4970-883F-65A9F15A7924}" type="pres">
      <dgm:prSet presAssocID="{F08F93F0-7A20-4C73-88F5-BD0DFF735A7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D33547B-B944-4E6F-BDC0-7DFDF7B03F94}" type="pres">
      <dgm:prSet presAssocID="{E2A45E04-A486-45AC-840A-07E9B7AE5BB7}" presName="spacer" presStyleCnt="0"/>
      <dgm:spPr/>
    </dgm:pt>
    <dgm:pt modelId="{082A4781-6BE4-4913-BEF0-E5E736F9C75F}" type="pres">
      <dgm:prSet presAssocID="{DB87FE25-BD8C-4A76-B350-A1100D0EE0A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824246C-BC03-4B18-BD70-62D39520A67F}" type="pres">
      <dgm:prSet presAssocID="{0D9F4EEF-62C6-4E17-A9D3-8238841487B3}" presName="spacer" presStyleCnt="0"/>
      <dgm:spPr/>
    </dgm:pt>
    <dgm:pt modelId="{66B03B39-C489-457B-B04D-443886C3F6AE}" type="pres">
      <dgm:prSet presAssocID="{D056DAB5-0EB5-4A57-B7DA-258EA62A1C60}" presName="parentText" presStyleLbl="node1" presStyleIdx="3" presStyleCnt="4" custLinFactNeighborY="88475">
        <dgm:presLayoutVars>
          <dgm:chMax val="0"/>
          <dgm:bulletEnabled val="1"/>
        </dgm:presLayoutVars>
      </dgm:prSet>
      <dgm:spPr/>
    </dgm:pt>
  </dgm:ptLst>
  <dgm:cxnLst>
    <dgm:cxn modelId="{B4DDA401-72EC-49C3-AA7D-412E518930BB}" srcId="{77CC4BDA-CA1E-47AF-8423-3A9E81843536}" destId="{D925DD67-D1D3-436B-8E6F-AC69EBE5005F}" srcOrd="0" destOrd="0" parTransId="{8C5F171F-161F-4D07-BB75-112919791D03}" sibTransId="{E8255109-420F-4532-BD4F-3FCE879FB104}"/>
    <dgm:cxn modelId="{99D44311-E02E-47F2-8E4E-5B61922C13A2}" srcId="{77CC4BDA-CA1E-47AF-8423-3A9E81843536}" destId="{DB87FE25-BD8C-4A76-B350-A1100D0EE0A0}" srcOrd="2" destOrd="0" parTransId="{14D95491-0981-4947-AF25-38C8D9EEB605}" sibTransId="{0D9F4EEF-62C6-4E17-A9D3-8238841487B3}"/>
    <dgm:cxn modelId="{B6639413-FF6D-4009-B474-8762BADDEA49}" srcId="{77CC4BDA-CA1E-47AF-8423-3A9E81843536}" destId="{D056DAB5-0EB5-4A57-B7DA-258EA62A1C60}" srcOrd="3" destOrd="0" parTransId="{527146D8-78FD-483A-8B65-91C707B735C6}" sibTransId="{908F1868-67D8-4434-AC3E-3E9F055E8C22}"/>
    <dgm:cxn modelId="{9C777324-15CA-41E8-88B3-B9E50A827C7B}" type="presOf" srcId="{DB87FE25-BD8C-4A76-B350-A1100D0EE0A0}" destId="{082A4781-6BE4-4913-BEF0-E5E736F9C75F}" srcOrd="0" destOrd="0" presId="urn:microsoft.com/office/officeart/2005/8/layout/vList2"/>
    <dgm:cxn modelId="{4D82215D-2FC1-4407-A64B-B256364E621D}" type="presOf" srcId="{D056DAB5-0EB5-4A57-B7DA-258EA62A1C60}" destId="{66B03B39-C489-457B-B04D-443886C3F6AE}" srcOrd="0" destOrd="0" presId="urn:microsoft.com/office/officeart/2005/8/layout/vList2"/>
    <dgm:cxn modelId="{2469B846-898E-4883-86FA-CFECE72145F8}" type="presOf" srcId="{77CC4BDA-CA1E-47AF-8423-3A9E81843536}" destId="{4647F694-698D-4C6E-A585-D582561EEA93}" srcOrd="0" destOrd="0" presId="urn:microsoft.com/office/officeart/2005/8/layout/vList2"/>
    <dgm:cxn modelId="{123C7EA6-7313-4EC8-B5B7-30BD5F133492}" srcId="{77CC4BDA-CA1E-47AF-8423-3A9E81843536}" destId="{F08F93F0-7A20-4C73-88F5-BD0DFF735A71}" srcOrd="1" destOrd="0" parTransId="{D9F9F274-3DA3-4AE0-8E04-BA264A9D959D}" sibTransId="{E2A45E04-A486-45AC-840A-07E9B7AE5BB7}"/>
    <dgm:cxn modelId="{4C6E70D7-E6C4-461A-94DB-FD82F3C1CBDD}" type="presOf" srcId="{F08F93F0-7A20-4C73-88F5-BD0DFF735A71}" destId="{B2D4B382-01DC-4970-883F-65A9F15A7924}" srcOrd="0" destOrd="0" presId="urn:microsoft.com/office/officeart/2005/8/layout/vList2"/>
    <dgm:cxn modelId="{1B44B0F4-6ED8-43CA-8390-8BAF1E8D7BB5}" type="presOf" srcId="{D925DD67-D1D3-436B-8E6F-AC69EBE5005F}" destId="{0D946CB9-4298-4977-A247-66B32226D25B}" srcOrd="0" destOrd="0" presId="urn:microsoft.com/office/officeart/2005/8/layout/vList2"/>
    <dgm:cxn modelId="{14BDD649-FD27-4DC1-99E8-09B9571D5F1C}" type="presParOf" srcId="{4647F694-698D-4C6E-A585-D582561EEA93}" destId="{0D946CB9-4298-4977-A247-66B32226D25B}" srcOrd="0" destOrd="0" presId="urn:microsoft.com/office/officeart/2005/8/layout/vList2"/>
    <dgm:cxn modelId="{88C37CE7-9CC6-42D7-90FD-81EF5F5FB6A2}" type="presParOf" srcId="{4647F694-698D-4C6E-A585-D582561EEA93}" destId="{EE53FA64-77CD-499D-8E17-94E431D71D7B}" srcOrd="1" destOrd="0" presId="urn:microsoft.com/office/officeart/2005/8/layout/vList2"/>
    <dgm:cxn modelId="{B41D8897-64BB-484E-9FFD-75C06CBC42F2}" type="presParOf" srcId="{4647F694-698D-4C6E-A585-D582561EEA93}" destId="{B2D4B382-01DC-4970-883F-65A9F15A7924}" srcOrd="2" destOrd="0" presId="urn:microsoft.com/office/officeart/2005/8/layout/vList2"/>
    <dgm:cxn modelId="{D5723462-3868-453A-895C-DBE068844B84}" type="presParOf" srcId="{4647F694-698D-4C6E-A585-D582561EEA93}" destId="{9D33547B-B944-4E6F-BDC0-7DFDF7B03F94}" srcOrd="3" destOrd="0" presId="urn:microsoft.com/office/officeart/2005/8/layout/vList2"/>
    <dgm:cxn modelId="{8E7976FA-FAD9-4E80-BEC8-1AEB0ABF2F76}" type="presParOf" srcId="{4647F694-698D-4C6E-A585-D582561EEA93}" destId="{082A4781-6BE4-4913-BEF0-E5E736F9C75F}" srcOrd="4" destOrd="0" presId="urn:microsoft.com/office/officeart/2005/8/layout/vList2"/>
    <dgm:cxn modelId="{34F2D84F-19FF-41CA-B85A-9FD8352B4658}" type="presParOf" srcId="{4647F694-698D-4C6E-A585-D582561EEA93}" destId="{0824246C-BC03-4B18-BD70-62D39520A67F}" srcOrd="5" destOrd="0" presId="urn:microsoft.com/office/officeart/2005/8/layout/vList2"/>
    <dgm:cxn modelId="{F62CF4D9-EC91-41EE-8369-81CFF90A29FA}" type="presParOf" srcId="{4647F694-698D-4C6E-A585-D582561EEA93}" destId="{66B03B39-C489-457B-B04D-443886C3F6A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585C9-C422-4F2E-9334-08134E40131F}">
      <dsp:nvSpPr>
        <dsp:cNvPr id="0" name=""/>
        <dsp:cNvSpPr/>
      </dsp:nvSpPr>
      <dsp:spPr>
        <a:xfrm>
          <a:off x="0" y="68724"/>
          <a:ext cx="6263640" cy="12928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Administration </a:t>
          </a:r>
        </a:p>
      </dsp:txBody>
      <dsp:txXfrm>
        <a:off x="63112" y="131836"/>
        <a:ext cx="6137416" cy="1166626"/>
      </dsp:txXfrm>
    </dsp:sp>
    <dsp:sp modelId="{B7C93764-EFE4-4C54-B0BA-FF9B162F35B4}">
      <dsp:nvSpPr>
        <dsp:cNvPr id="0" name=""/>
        <dsp:cNvSpPr/>
      </dsp:nvSpPr>
      <dsp:spPr>
        <a:xfrm>
          <a:off x="0" y="1410533"/>
          <a:ext cx="6263640" cy="1292850"/>
        </a:xfrm>
        <a:prstGeom prst="roundRect">
          <a:avLst/>
        </a:prstGeom>
        <a:solidFill>
          <a:schemeClr val="accent5">
            <a:hueOff val="-531135"/>
            <a:satOff val="14875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Congress </a:t>
          </a:r>
        </a:p>
      </dsp:txBody>
      <dsp:txXfrm>
        <a:off x="63112" y="1473645"/>
        <a:ext cx="6137416" cy="1166626"/>
      </dsp:txXfrm>
    </dsp:sp>
    <dsp:sp modelId="{2BA2C580-8EDA-4599-8BD9-314EA8F53DF7}">
      <dsp:nvSpPr>
        <dsp:cNvPr id="0" name=""/>
        <dsp:cNvSpPr/>
      </dsp:nvSpPr>
      <dsp:spPr>
        <a:xfrm>
          <a:off x="0" y="2801303"/>
          <a:ext cx="6263640" cy="1292850"/>
        </a:xfrm>
        <a:prstGeom prst="roundRect">
          <a:avLst/>
        </a:prstGeom>
        <a:solidFill>
          <a:schemeClr val="accent5">
            <a:hueOff val="-1062269"/>
            <a:satOff val="29751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AAFP</a:t>
          </a:r>
          <a:r>
            <a:rPr lang="en-US" sz="3400" kern="1200" baseline="0" dirty="0"/>
            <a:t> Advocacy Activities</a:t>
          </a:r>
          <a:endParaRPr lang="en-US" sz="3400" kern="1200" dirty="0"/>
        </a:p>
      </dsp:txBody>
      <dsp:txXfrm>
        <a:off x="63112" y="2864415"/>
        <a:ext cx="6137416" cy="1166626"/>
      </dsp:txXfrm>
    </dsp:sp>
    <dsp:sp modelId="{57FBD217-0129-424D-B865-A7831B682658}">
      <dsp:nvSpPr>
        <dsp:cNvPr id="0" name=""/>
        <dsp:cNvSpPr/>
      </dsp:nvSpPr>
      <dsp:spPr>
        <a:xfrm>
          <a:off x="0" y="4192074"/>
          <a:ext cx="6263640" cy="1292850"/>
        </a:xfrm>
        <a:prstGeom prst="roundRect">
          <a:avLst/>
        </a:prstGeom>
        <a:solidFill>
          <a:schemeClr val="accent5">
            <a:hueOff val="-1593404"/>
            <a:satOff val="4462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Government Relations Advocacy Revamp</a:t>
          </a:r>
        </a:p>
      </dsp:txBody>
      <dsp:txXfrm>
        <a:off x="63112" y="4255186"/>
        <a:ext cx="6137416" cy="1166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46CB9-4298-4977-A247-66B32226D25B}">
      <dsp:nvSpPr>
        <dsp:cNvPr id="0" name=""/>
        <dsp:cNvSpPr/>
      </dsp:nvSpPr>
      <dsp:spPr>
        <a:xfrm>
          <a:off x="0" y="57648"/>
          <a:ext cx="5399314" cy="1081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Direct lobbying with key committees, legislators</a:t>
          </a:r>
        </a:p>
      </dsp:txBody>
      <dsp:txXfrm>
        <a:off x="52774" y="110422"/>
        <a:ext cx="5293766" cy="975532"/>
      </dsp:txXfrm>
    </dsp:sp>
    <dsp:sp modelId="{B2D4B382-01DC-4970-883F-65A9F15A7924}">
      <dsp:nvSpPr>
        <dsp:cNvPr id="0" name=""/>
        <dsp:cNvSpPr/>
      </dsp:nvSpPr>
      <dsp:spPr>
        <a:xfrm>
          <a:off x="0" y="1219368"/>
          <a:ext cx="5399314" cy="1081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Coalition engagement</a:t>
          </a:r>
        </a:p>
      </dsp:txBody>
      <dsp:txXfrm>
        <a:off x="52774" y="1272142"/>
        <a:ext cx="5293766" cy="975532"/>
      </dsp:txXfrm>
    </dsp:sp>
    <dsp:sp modelId="{082A4781-6BE4-4913-BEF0-E5E736F9C75F}">
      <dsp:nvSpPr>
        <dsp:cNvPr id="0" name=""/>
        <dsp:cNvSpPr/>
      </dsp:nvSpPr>
      <dsp:spPr>
        <a:xfrm>
          <a:off x="0" y="2381089"/>
          <a:ext cx="5399314" cy="1081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Family Medicine Advocacy Summit (May virtual meeting)</a:t>
          </a:r>
        </a:p>
      </dsp:txBody>
      <dsp:txXfrm>
        <a:off x="52774" y="2433863"/>
        <a:ext cx="5293766" cy="975532"/>
      </dsp:txXfrm>
    </dsp:sp>
    <dsp:sp modelId="{66B03B39-C489-457B-B04D-443886C3F6AE}">
      <dsp:nvSpPr>
        <dsp:cNvPr id="0" name=""/>
        <dsp:cNvSpPr/>
      </dsp:nvSpPr>
      <dsp:spPr>
        <a:xfrm>
          <a:off x="0" y="3600457"/>
          <a:ext cx="5399314" cy="1081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FamMedPAC alignment with champions</a:t>
          </a:r>
        </a:p>
      </dsp:txBody>
      <dsp:txXfrm>
        <a:off x="52774" y="3653231"/>
        <a:ext cx="5293766" cy="975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598A7-D375-4418-9D87-46311329AA5C}" type="datetimeFigureOut">
              <a:rPr lang="en-US" smtClean="0"/>
              <a:t>8/20/2021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9F744-FD9C-44F3-92AB-510D9A2A26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1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9F744-FD9C-44F3-92AB-510D9A2A268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03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 want to thank you for the opportunity to present at XXXXX.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My name is XXXX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today’s presentation, I plan to focus my remarks on four parts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First, I’d like to take a few minutes to walk you through our core advocacy areas of focus for 2021.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Second, I’ll share an overview of legislative/administrative/regulatory activity that occurred over the first 6 months of this year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Third, I will walk through what we expect to consume much of the activity for the remainder of this year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Lastly, I’ll talk through our legislative/regulatory priorities for the remainder of this year and tactics the AAFP will undertake to achieve wins for family medicine.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9F744-FD9C-44F3-92AB-510D9A2A268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41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9F744-FD9C-44F3-92AB-510D9A2A268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08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9F744-FD9C-44F3-92AB-510D9A2A268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30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9F744-FD9C-44F3-92AB-510D9A2A268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89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9F744-FD9C-44F3-92AB-510D9A2A268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239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9F744-FD9C-44F3-92AB-510D9A2A268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95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9F744-FD9C-44F3-92AB-510D9A2A268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87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3CE6E-202A-480B-BA54-5D98F99FE4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700" y="1295399"/>
            <a:ext cx="7518400" cy="221456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Title: Arial Bold, 40-60 / white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FC547-C509-46CB-9E66-6AA01C27E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700" y="3552191"/>
            <a:ext cx="7518400" cy="1198562"/>
          </a:xfrm>
        </p:spPr>
        <p:txBody>
          <a:bodyPr anchor="b">
            <a:normAutofit/>
          </a:bodyPr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Subtitle:  Arial Bold, 24-36 / orange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C5653-E33E-4AF1-9770-669F9F0F00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700" y="4792982"/>
            <a:ext cx="7518400" cy="521968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and Date, Arial Bold, 18-24 / white</a:t>
            </a:r>
          </a:p>
        </p:txBody>
      </p:sp>
    </p:spTree>
    <p:extLst>
      <p:ext uri="{BB962C8B-B14F-4D97-AF65-F5344CB8AC3E}">
        <p14:creationId xmlns:p14="http://schemas.microsoft.com/office/powerpoint/2010/main" val="117036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388056-F1AF-4D00-8876-6F9D999430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4968" y="6278255"/>
            <a:ext cx="403122" cy="409575"/>
          </a:xfrm>
        </p:spPr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7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4FF51-24AA-475C-8ED0-958F6759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D707C-7F9C-4C5A-AA20-C7479542AA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Body: Arial Regular, 18-32 / black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984DA-660F-4ACB-A870-86EA3DACE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668A8D-9152-454A-81DE-03D95A0AFD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08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0E86-6534-4FCB-9096-AF7BD6B0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FC382-6BA5-49E4-8ED4-12086863D0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8A7DD-380C-4B6C-A1CE-5D348E56D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E1477E-6872-4DFA-8FD1-3DB0A6DA9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4ACC8-5CA2-4882-BD40-22F53D769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Headline: Arial Bold, 36-48 / black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0703C-BF51-4AB1-A60B-175EEABDC8B7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Body: Arial Regular, 18-32 / black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9B93E-A616-4E52-A408-0B730D70B8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04800" y="6280560"/>
            <a:ext cx="403122" cy="409575"/>
          </a:xfrm>
        </p:spPr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90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6DB986-04B1-47E5-B445-197AEA1A7F6C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Headline: Arial Bold, 36-48 / black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AB312-AD17-4AEE-B816-49BAE59013C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Body: Arial Regular, 18-32 / black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33124-2937-4B5A-B3E4-72ECE66916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A752-8AF5-43D4-A5D4-F173BA465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Headline: Arial Bold, 36-48 /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520B-C146-419B-AB84-F145A14EDD4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Body: Arial Regular, 18-32 / black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A7967-B26D-4488-9BF4-D9C8D427BF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4968" y="6292646"/>
            <a:ext cx="403122" cy="412954"/>
          </a:xfrm>
        </p:spPr>
        <p:txBody>
          <a:bodyPr/>
          <a:lstStyle>
            <a:lvl1pPr algn="ctr">
              <a:defRPr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3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520B-C146-419B-AB84-F145A14EDD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54880" y="225425"/>
            <a:ext cx="7143750" cy="40379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Body: Arial Regular, 18-32 / black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31D636-0E1F-40A0-AB1C-D8BCD02B4E4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11613" y="4594861"/>
            <a:ext cx="4492625" cy="11201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Arial Regular, 18 </a:t>
            </a:r>
            <a:r>
              <a:rPr lang="en-US" dirty="0" err="1"/>
              <a:t>pt</a:t>
            </a:r>
            <a:r>
              <a:rPr lang="en-US" dirty="0"/>
              <a:t> / white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0AF03-4D55-454D-BA0D-17F8DBE8E4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8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520B-C146-419B-AB84-F145A14EDD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9360" y="1865078"/>
            <a:ext cx="5132070" cy="3438442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Body: Arial Regular, 18-32 / black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FCF73-9439-4A85-92BD-8A6E52BEA2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40C980-E9FD-4434-8AAB-FEDF9AD8DC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865078"/>
            <a:ext cx="5681964" cy="3438442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3CE161-E5BD-453D-A62E-5B104CFEB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865313"/>
            <a:ext cx="5683250" cy="34385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AF396B7-26C9-496A-B925-51A6340C45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500" y="373063"/>
            <a:ext cx="10742613" cy="1258887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 dirty="0"/>
              <a:t>Headline:  Arial Bold 36-48 </a:t>
            </a:r>
            <a:r>
              <a:rPr lang="en-US" dirty="0" err="1"/>
              <a:t>pt</a:t>
            </a:r>
            <a:r>
              <a:rPr lang="en-US" dirty="0"/>
              <a:t> / black </a:t>
            </a:r>
          </a:p>
        </p:txBody>
      </p:sp>
    </p:spTree>
    <p:extLst>
      <p:ext uri="{BB962C8B-B14F-4D97-AF65-F5344CB8AC3E}">
        <p14:creationId xmlns:p14="http://schemas.microsoft.com/office/powerpoint/2010/main" val="588237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656" userDrawn="1">
          <p15:clr>
            <a:srgbClr val="FBAE40"/>
          </p15:clr>
        </p15:guide>
        <p15:guide id="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AE9A-706C-49E5-ADBE-180CEDDD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470" y="1732598"/>
            <a:ext cx="7360920" cy="3570922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C78CB-7971-469D-8B53-F376091A7A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7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AE9A-706C-49E5-ADBE-180CEDDD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650" y="1629728"/>
            <a:ext cx="7212330" cy="3548062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2DBB4-4B7C-43D6-B512-0BABBC5F24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95AFE-9400-494B-9609-CA6DADF20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Headline: Arial Bold, 36-48 /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0CEEB-F1FA-41C6-80C9-AB0D6FF4D60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Body: Arial Regular, 18-32 / black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53783-399C-4952-A52D-2A86A2CBDD9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Body: Arial Regular, 18-32 / black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43C010-4CA6-48ED-B79D-8786987BA3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0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17B41-1C13-4D9F-8F4E-1315482B24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Headline: Arial Bold, 36-48 / black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97D80-9373-422B-B4E9-AD0DC050E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0BE34-7244-46FD-8CB9-2190D796D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6C2A3-B873-4C7D-AE1E-5AFFC4691B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FC6446-808A-4F61-ADF9-BA2D5029A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5DC033-9F66-406F-820E-44815212035F}"/>
              </a:ext>
            </a:extLst>
          </p:cNvPr>
          <p:cNvSpPr/>
          <p:nvPr userDrawn="1"/>
        </p:nvSpPr>
        <p:spPr>
          <a:xfrm>
            <a:off x="275303" y="6331663"/>
            <a:ext cx="4522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C38F574-C4C0-48B1-B81D-85833E98F04F}" type="slidenum">
              <a:rPr lang="en-US" sz="14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4879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4243-E65E-43D5-A55F-086B6DF40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Headline: Arial Bold, 36-48 / black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4707D-B6B7-49B3-B18C-B61254E4A1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4968" y="6263150"/>
            <a:ext cx="403122" cy="434514"/>
          </a:xfrm>
        </p:spPr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8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570A61-5424-4D0F-8315-BB22B8CB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D429A-B927-414D-80BD-ADB4F71A5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D56F4-B78E-41CB-8C5D-BE130C082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4968" y="6278256"/>
            <a:ext cx="403122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8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46830-B706-472F-82D9-70EFA1A056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AAFP Advocacy Update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A734C-E453-4903-B912-7C1BC4A96E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0700" y="4678532"/>
            <a:ext cx="7518400" cy="674703"/>
          </a:xfrm>
        </p:spPr>
        <p:txBody>
          <a:bodyPr>
            <a:normAutofit/>
          </a:bodyPr>
          <a:lstStyle/>
          <a:p>
            <a:r>
              <a:rPr lang="en-US" dirty="0"/>
              <a:t>August 2021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836EC59-50D7-4663-B488-E703E4FE8E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FMLC Meeting</a:t>
            </a:r>
          </a:p>
        </p:txBody>
      </p:sp>
    </p:spTree>
    <p:extLst>
      <p:ext uri="{BB962C8B-B14F-4D97-AF65-F5344CB8AC3E}">
        <p14:creationId xmlns:p14="http://schemas.microsoft.com/office/powerpoint/2010/main" val="1533636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996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F216F6-B5E8-4922-ACF1-14186B6AF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Today’s 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238F7-C792-4E62-BA95-FB39D09C08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C38F574-C4C0-48B1-B81D-85833E98F04F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E897A94-F7AE-4602-BC1D-D5D541622A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17194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25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9C873-2B3E-4E1B-94A0-3B6077A2D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026" y="534248"/>
            <a:ext cx="4888306" cy="1325563"/>
          </a:xfrm>
        </p:spPr>
        <p:txBody>
          <a:bodyPr>
            <a:normAutofit/>
          </a:bodyPr>
          <a:lstStyle/>
          <a:p>
            <a:r>
              <a:rPr lang="en-US" dirty="0"/>
              <a:t>Administration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EAB85-0AD1-47E7-AFD3-1B86A4248F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4973" y="6053666"/>
            <a:ext cx="548640" cy="548640"/>
          </a:xfrm>
          <a:prstGeom prst="ellipse">
            <a:avLst/>
          </a:prstGeom>
          <a:solidFill>
            <a:srgbClr val="4F2D3A"/>
          </a:solidFill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C38F574-C4C0-48B1-B81D-85833E98F04F}" type="slidenum">
              <a:rPr lang="en-US" sz="15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B5809B1F-0726-44C0-B0A1-7FCE2A12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560321" y="4232366"/>
            <a:ext cx="561012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26EE9A0B-C601-4E3F-8541-29CA20DE1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5904411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See the source image">
            <a:extLst>
              <a:ext uri="{FF2B5EF4-FFF2-40B4-BE49-F238E27FC236}">
                <a16:creationId xmlns:a16="http://schemas.microsoft.com/office/drawing/2014/main" id="{E6F86617-72F7-4FEF-BB76-4D80BE25D3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8" b="-2"/>
          <a:stretch/>
        </p:blipFill>
        <p:spPr bwMode="auto">
          <a:xfrm>
            <a:off x="1" y="10"/>
            <a:ext cx="5681097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CB1C3-F52B-474C-B8A1-5993DDDA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42" y="2009941"/>
            <a:ext cx="4884189" cy="2988249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3200" dirty="0"/>
              <a:t>Medicare</a:t>
            </a:r>
          </a:p>
          <a:p>
            <a:r>
              <a:rPr lang="en-US" sz="3200" dirty="0"/>
              <a:t>Medicaid</a:t>
            </a:r>
          </a:p>
          <a:p>
            <a:r>
              <a:rPr lang="en-US" sz="3200" dirty="0"/>
              <a:t>CMMI Strategy Refresh</a:t>
            </a:r>
          </a:p>
          <a:p>
            <a:r>
              <a:rPr lang="en-US" sz="3200" dirty="0"/>
              <a:t>Preparedness</a:t>
            </a:r>
          </a:p>
          <a:p>
            <a:r>
              <a:rPr lang="en-US" sz="3200" dirty="0"/>
              <a:t>Vaccination Efforts</a:t>
            </a:r>
          </a:p>
          <a:p>
            <a:r>
              <a:rPr lang="en-US" sz="3200" dirty="0"/>
              <a:t>Competition EO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2054" name="Picture 6" descr="Joe Biden stamps own mark on new-look Oval Office - and there's no sign of  Britain's most famous PM | US News | Sky News">
            <a:extLst>
              <a:ext uri="{FF2B5EF4-FFF2-40B4-BE49-F238E27FC236}">
                <a16:creationId xmlns:a16="http://schemas.microsoft.com/office/drawing/2014/main" id="{54235638-CA6B-4484-B904-F5C7C3EEA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815"/>
          <a:stretch/>
        </p:blipFill>
        <p:spPr bwMode="auto">
          <a:xfrm>
            <a:off x="2785874" y="4448810"/>
            <a:ext cx="514892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077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79">
            <a:extLst>
              <a:ext uri="{FF2B5EF4-FFF2-40B4-BE49-F238E27FC236}">
                <a16:creationId xmlns:a16="http://schemas.microsoft.com/office/drawing/2014/main" id="{35C956CA-A8FB-4F91-A258-FBE459CD9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At congressional hearings, let the experts do the talking - LegBranch">
            <a:extLst>
              <a:ext uri="{FF2B5EF4-FFF2-40B4-BE49-F238E27FC236}">
                <a16:creationId xmlns:a16="http://schemas.microsoft.com/office/drawing/2014/main" id="{C6413437-C70C-4B8C-AE28-85B10FD31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4" r="2" b="31288"/>
          <a:stretch/>
        </p:blipFill>
        <p:spPr bwMode="auto">
          <a:xfrm>
            <a:off x="5546558" y="-1"/>
            <a:ext cx="6645441" cy="239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den holds 1st Cabinet meeting the day after proposing sweeping  infrastructure plan - ABC News">
            <a:extLst>
              <a:ext uri="{FF2B5EF4-FFF2-40B4-BE49-F238E27FC236}">
                <a16:creationId xmlns:a16="http://schemas.microsoft.com/office/drawing/2014/main" id="{12764EAE-1AE5-44F9-A81D-B30FC814F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4" r="4489" b="1"/>
          <a:stretch/>
        </p:blipFill>
        <p:spPr bwMode="auto">
          <a:xfrm>
            <a:off x="5546558" y="2391337"/>
            <a:ext cx="6645441" cy="446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9" name="Rectangle 81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7929E-9E0C-4DA5-BE43-32853B00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68" y="523971"/>
            <a:ext cx="4641631" cy="1466455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Congress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Remainder of 2021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67F2066-0253-4771-A5F6-68111E1FE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87669" y="2397906"/>
            <a:ext cx="1100433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5E77E-2B89-403D-A03C-842D7EFBE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68" y="2492080"/>
            <a:ext cx="4641631" cy="386426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Budget/Appropriations/Debt Limit</a:t>
            </a:r>
          </a:p>
          <a:p>
            <a:r>
              <a:rPr lang="en-US" sz="3200" dirty="0">
                <a:solidFill>
                  <a:schemeClr val="bg1"/>
                </a:solidFill>
              </a:rPr>
              <a:t>American Jobs Plan American Families Plan </a:t>
            </a:r>
          </a:p>
          <a:p>
            <a:r>
              <a:rPr lang="en-US" sz="3200" dirty="0">
                <a:solidFill>
                  <a:schemeClr val="bg1"/>
                </a:solidFill>
              </a:rPr>
              <a:t>Other Health Items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4C744-4E00-4889-AB29-287AB6E2EB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3026" y="6356350"/>
            <a:ext cx="20507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C38F574-C4C0-48B1-B81D-85833E98F04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51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690F0-6EB0-4BA8-9581-00A3C154B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073" y="514540"/>
            <a:ext cx="10670781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Timing of Action 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4AF693E-9D5B-4CC6-BE2D-57D13E39E131}"/>
              </a:ext>
            </a:extLst>
          </p:cNvPr>
          <p:cNvSpPr/>
          <p:nvPr/>
        </p:nvSpPr>
        <p:spPr>
          <a:xfrm>
            <a:off x="2057400" y="3200400"/>
            <a:ext cx="8153400" cy="76200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29982D0-BCB4-40AC-8670-651977608B25}"/>
              </a:ext>
            </a:extLst>
          </p:cNvPr>
          <p:cNvCxnSpPr>
            <a:cxnSpLocks/>
          </p:cNvCxnSpPr>
          <p:nvPr/>
        </p:nvCxnSpPr>
        <p:spPr>
          <a:xfrm>
            <a:off x="6933219" y="2498507"/>
            <a:ext cx="0" cy="8601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71ABE27-B538-4B76-86BF-9548EE46CC18}"/>
              </a:ext>
            </a:extLst>
          </p:cNvPr>
          <p:cNvCxnSpPr>
            <a:cxnSpLocks/>
          </p:cNvCxnSpPr>
          <p:nvPr/>
        </p:nvCxnSpPr>
        <p:spPr>
          <a:xfrm>
            <a:off x="4835925" y="2699373"/>
            <a:ext cx="0" cy="6593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640DC8D-1F24-4EA4-8F43-9BB9980E29C6}"/>
              </a:ext>
            </a:extLst>
          </p:cNvPr>
          <p:cNvCxnSpPr>
            <a:cxnSpLocks/>
          </p:cNvCxnSpPr>
          <p:nvPr/>
        </p:nvCxnSpPr>
        <p:spPr>
          <a:xfrm flipV="1">
            <a:off x="4252417" y="3786850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2AEBD11-CD2B-4266-A96D-A054C6F31767}"/>
              </a:ext>
            </a:extLst>
          </p:cNvPr>
          <p:cNvSpPr txBox="1"/>
          <p:nvPr/>
        </p:nvSpPr>
        <p:spPr>
          <a:xfrm>
            <a:off x="5410200" y="3429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2021</a:t>
            </a:r>
            <a:r>
              <a:rPr lang="en-US" b="1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A4A57C-BD3A-4196-97D4-21E83BB13E58}"/>
              </a:ext>
            </a:extLst>
          </p:cNvPr>
          <p:cNvSpPr txBox="1"/>
          <p:nvPr/>
        </p:nvSpPr>
        <p:spPr>
          <a:xfrm>
            <a:off x="8191675" y="4187690"/>
            <a:ext cx="1576604" cy="18158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December:  Congress passes CR or omnibus appropriations bills – potential for addressing other health care priorities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AEE29F0-64BC-4498-8573-C367987F63BF}"/>
              </a:ext>
            </a:extLst>
          </p:cNvPr>
          <p:cNvCxnSpPr>
            <a:cxnSpLocks/>
          </p:cNvCxnSpPr>
          <p:nvPr/>
        </p:nvCxnSpPr>
        <p:spPr>
          <a:xfrm flipV="1">
            <a:off x="6000557" y="3783555"/>
            <a:ext cx="0" cy="8082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C9FDA93-9BB5-4A5F-88A6-580E360E7A26}"/>
              </a:ext>
            </a:extLst>
          </p:cNvPr>
          <p:cNvSpPr txBox="1"/>
          <p:nvPr/>
        </p:nvSpPr>
        <p:spPr>
          <a:xfrm>
            <a:off x="4127092" y="4187689"/>
            <a:ext cx="1021852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August 1</a:t>
            </a:r>
            <a:r>
              <a:rPr lang="en-US" sz="1400" baseline="30000" dirty="0">
                <a:solidFill>
                  <a:schemeClr val="accent4"/>
                </a:solidFill>
              </a:rPr>
              <a:t>st</a:t>
            </a:r>
            <a:r>
              <a:rPr lang="en-US" sz="1400" dirty="0">
                <a:solidFill>
                  <a:schemeClr val="accent4"/>
                </a:solidFill>
              </a:rPr>
              <a:t>:  Debt limit reinstated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3F2F9F-4CBA-4A80-A1C5-5A32271B343C}"/>
              </a:ext>
            </a:extLst>
          </p:cNvPr>
          <p:cNvSpPr txBox="1"/>
          <p:nvPr/>
        </p:nvSpPr>
        <p:spPr>
          <a:xfrm>
            <a:off x="5410201" y="4591826"/>
            <a:ext cx="2575453" cy="116955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October 1</a:t>
            </a:r>
            <a:r>
              <a:rPr lang="en-US" sz="1400" baseline="30000" dirty="0">
                <a:solidFill>
                  <a:schemeClr val="accent4"/>
                </a:solidFill>
              </a:rPr>
              <a:t>st:</a:t>
            </a:r>
            <a:r>
              <a:rPr lang="en-US" sz="1400" dirty="0">
                <a:solidFill>
                  <a:schemeClr val="accent4"/>
                </a:solidFill>
              </a:rPr>
              <a:t> Fiscal year 2022 begins – Congress needs to pass temporary funding to keep the government open and raise the debt limit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3455FE3-C4D5-4899-973E-F7CF62DDF83C}"/>
              </a:ext>
            </a:extLst>
          </p:cNvPr>
          <p:cNvSpPr txBox="1"/>
          <p:nvPr/>
        </p:nvSpPr>
        <p:spPr>
          <a:xfrm>
            <a:off x="3370954" y="1521322"/>
            <a:ext cx="2197756" cy="116955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August:  Congress considers/adopts an FY22 budget resolution – setting up Round 2 of reconciliation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22EEDF-9B8E-4452-A6AE-1E44AE33F935}"/>
              </a:ext>
            </a:extLst>
          </p:cNvPr>
          <p:cNvSpPr txBox="1"/>
          <p:nvPr/>
        </p:nvSpPr>
        <p:spPr>
          <a:xfrm>
            <a:off x="6719014" y="1285936"/>
            <a:ext cx="2567250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October-December:  Congress advances key components of Biden’s American Jobs Plan and American Family Plan via reconciliation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7179A1-DC80-41B3-9F8E-52393FF5E02C}"/>
              </a:ext>
            </a:extLst>
          </p:cNvPr>
          <p:cNvSpPr txBox="1"/>
          <p:nvPr/>
        </p:nvSpPr>
        <p:spPr>
          <a:xfrm>
            <a:off x="2057400" y="4187691"/>
            <a:ext cx="1755550" cy="20313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</a:rPr>
              <a:t>July 28:  Senate starts work on bipartisan infrastructure framework (BIF) – key components of President Biden’s American Jobs Plan  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1B17D54-43C2-4726-9073-4CE45F566A15}"/>
              </a:ext>
            </a:extLst>
          </p:cNvPr>
          <p:cNvCxnSpPr>
            <a:cxnSpLocks/>
          </p:cNvCxnSpPr>
          <p:nvPr/>
        </p:nvCxnSpPr>
        <p:spPr>
          <a:xfrm flipV="1">
            <a:off x="3472649" y="3790360"/>
            <a:ext cx="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AC2A523-E4C1-4A15-BFB2-73D751DE70B0}"/>
              </a:ext>
            </a:extLst>
          </p:cNvPr>
          <p:cNvCxnSpPr>
            <a:cxnSpLocks/>
          </p:cNvCxnSpPr>
          <p:nvPr/>
        </p:nvCxnSpPr>
        <p:spPr>
          <a:xfrm flipV="1">
            <a:off x="8673000" y="3790362"/>
            <a:ext cx="0" cy="3973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526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7C773-C2C2-4E31-80C7-2FE03FAC7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249"/>
            <a:ext cx="10515600" cy="71555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AAFP Advocacy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EAB64-6093-43AB-BEC6-DB85E5A059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spcAft>
                <a:spcPts val="600"/>
              </a:spcAft>
            </a:pPr>
            <a:fld id="{AC38F574-C4C0-48B1-B81D-85833E98F04F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algn="r">
                <a:spcAft>
                  <a:spcPts val="600"/>
                </a:spcAft>
              </a:pPr>
              <a:t>6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F50A687-94BA-40A5-B53B-39B336099A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192977"/>
              </p:ext>
            </p:extLst>
          </p:nvPr>
        </p:nvGraphicFramePr>
        <p:xfrm>
          <a:off x="450574" y="1603512"/>
          <a:ext cx="11184835" cy="486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251">
                  <a:extLst>
                    <a:ext uri="{9D8B030D-6E8A-4147-A177-3AD203B41FA5}">
                      <a16:colId xmlns:a16="http://schemas.microsoft.com/office/drawing/2014/main" val="3573221051"/>
                    </a:ext>
                  </a:extLst>
                </a:gridCol>
                <a:gridCol w="4176691">
                  <a:extLst>
                    <a:ext uri="{9D8B030D-6E8A-4147-A177-3AD203B41FA5}">
                      <a16:colId xmlns:a16="http://schemas.microsoft.com/office/drawing/2014/main" val="2690724183"/>
                    </a:ext>
                  </a:extLst>
                </a:gridCol>
                <a:gridCol w="4045893">
                  <a:extLst>
                    <a:ext uri="{9D8B030D-6E8A-4147-A177-3AD203B41FA5}">
                      <a16:colId xmlns:a16="http://schemas.microsoft.com/office/drawing/2014/main" val="3530420274"/>
                    </a:ext>
                  </a:extLst>
                </a:gridCol>
              </a:tblGrid>
              <a:tr h="504657">
                <a:tc>
                  <a:txBody>
                    <a:bodyPr/>
                    <a:lstStyle/>
                    <a:p>
                      <a:r>
                        <a:rPr lang="en-US" sz="1500" dirty="0"/>
                        <a:t>AAFP Issue</a:t>
                      </a:r>
                    </a:p>
                  </a:txBody>
                  <a:tcPr marL="75089" marR="75089" marT="37544" marB="37544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Issue</a:t>
                      </a:r>
                    </a:p>
                  </a:txBody>
                  <a:tcPr marL="75089" marR="75089" marT="37544" marB="37544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Solution</a:t>
                      </a:r>
                    </a:p>
                  </a:txBody>
                  <a:tcPr marL="75089" marR="75089" marT="37544" marB="37544"/>
                </a:tc>
                <a:extLst>
                  <a:ext uri="{0D108BD9-81ED-4DB2-BD59-A6C34878D82A}">
                    <a16:rowId xmlns:a16="http://schemas.microsoft.com/office/drawing/2014/main" val="3791365949"/>
                  </a:ext>
                </a:extLst>
              </a:tr>
              <a:tr h="979005">
                <a:tc>
                  <a:txBody>
                    <a:bodyPr/>
                    <a:lstStyle/>
                    <a:p>
                      <a:r>
                        <a:rPr lang="en-US" sz="1400" dirty="0"/>
                        <a:t>Medicaid Pay Parity</a:t>
                      </a:r>
                    </a:p>
                  </a:txBody>
                  <a:tcPr marL="75089" marR="75089" marT="37544" marB="3754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Lack of parity between Medicaid and Medicare</a:t>
                      </a:r>
                    </a:p>
                  </a:txBody>
                  <a:tcPr marL="75089" marR="75089" marT="37544" marB="3754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Kids Access to Primary Care Act (H.R. 1025)</a:t>
                      </a:r>
                    </a:p>
                    <a:p>
                      <a:r>
                        <a:rPr lang="en-US" sz="1400" dirty="0"/>
                        <a:t>Ensuring Access to Care for Women and Children Act (S.1833)</a:t>
                      </a:r>
                    </a:p>
                  </a:txBody>
                  <a:tcPr marL="75089" marR="75089" marT="37544" marB="37544"/>
                </a:tc>
                <a:extLst>
                  <a:ext uri="{0D108BD9-81ED-4DB2-BD59-A6C34878D82A}">
                    <a16:rowId xmlns:a16="http://schemas.microsoft.com/office/drawing/2014/main" val="2336982712"/>
                  </a:ext>
                </a:extLst>
              </a:tr>
              <a:tr h="431680">
                <a:tc>
                  <a:txBody>
                    <a:bodyPr/>
                    <a:lstStyle/>
                    <a:p>
                      <a:r>
                        <a:rPr lang="en-US" sz="1400" dirty="0"/>
                        <a:t>High Deductible Health Plan coverage</a:t>
                      </a:r>
                    </a:p>
                  </a:txBody>
                  <a:tcPr marL="75089" marR="75089" marT="37544" marB="3754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Costs preventing patients from seeking care</a:t>
                      </a:r>
                    </a:p>
                  </a:txBody>
                  <a:tcPr marL="75089" marR="75089" marT="37544" marB="3754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Waiving deductibles for primary care visits (Legislation forthcoming)</a:t>
                      </a:r>
                    </a:p>
                  </a:txBody>
                  <a:tcPr marL="75089" marR="75089" marT="37544" marB="37544"/>
                </a:tc>
                <a:extLst>
                  <a:ext uri="{0D108BD9-81ED-4DB2-BD59-A6C34878D82A}">
                    <a16:rowId xmlns:a16="http://schemas.microsoft.com/office/drawing/2014/main" val="1476692900"/>
                  </a:ext>
                </a:extLst>
              </a:tr>
              <a:tr h="960381">
                <a:tc>
                  <a:txBody>
                    <a:bodyPr/>
                    <a:lstStyle/>
                    <a:p>
                      <a:r>
                        <a:rPr lang="en-US" sz="1400" dirty="0"/>
                        <a:t>Telehealth</a:t>
                      </a:r>
                    </a:p>
                  </a:txBody>
                  <a:tcPr marL="75089" marR="75089" marT="37544" marB="3754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COVID-19 expanded telehealth utilization, but current flexibilities sunset when PHE ends</a:t>
                      </a:r>
                    </a:p>
                  </a:txBody>
                  <a:tcPr marL="75089" marR="75089" marT="37544" marB="3754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Permanently expand access to telehealth while protecting the physician-patient relationship and promoting high-quality, comprehensive, continuous care</a:t>
                      </a:r>
                    </a:p>
                  </a:txBody>
                  <a:tcPr marL="75089" marR="75089" marT="37544" marB="37544"/>
                </a:tc>
                <a:extLst>
                  <a:ext uri="{0D108BD9-81ED-4DB2-BD59-A6C34878D82A}">
                    <a16:rowId xmlns:a16="http://schemas.microsoft.com/office/drawing/2014/main" val="2330422454"/>
                  </a:ext>
                </a:extLst>
              </a:tr>
              <a:tr h="705343">
                <a:tc>
                  <a:txBody>
                    <a:bodyPr/>
                    <a:lstStyle/>
                    <a:p>
                      <a:r>
                        <a:rPr lang="en-US" sz="1400" dirty="0"/>
                        <a:t>Workforce</a:t>
                      </a:r>
                    </a:p>
                  </a:txBody>
                  <a:tcPr marL="75089" marR="75089" marT="37544" marB="3754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Facing primary care physician shortages – especially in rural &amp; underserved communities</a:t>
                      </a:r>
                    </a:p>
                  </a:txBody>
                  <a:tcPr marL="75089" marR="75089" marT="37544" marB="3754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Permanent reauthorization and new funding for THCGMEs (DOC Act)</a:t>
                      </a:r>
                    </a:p>
                  </a:txBody>
                  <a:tcPr marL="75089" marR="75089" marT="37544" marB="37544"/>
                </a:tc>
                <a:extLst>
                  <a:ext uri="{0D108BD9-81ED-4DB2-BD59-A6C34878D82A}">
                    <a16:rowId xmlns:a16="http://schemas.microsoft.com/office/drawing/2014/main" val="2638361566"/>
                  </a:ext>
                </a:extLst>
              </a:tr>
              <a:tr h="431680">
                <a:tc>
                  <a:txBody>
                    <a:bodyPr/>
                    <a:lstStyle/>
                    <a:p>
                      <a:r>
                        <a:rPr lang="en-US" sz="1400" dirty="0"/>
                        <a:t>Administrative Burden</a:t>
                      </a:r>
                    </a:p>
                  </a:txBody>
                  <a:tcPr marL="75089" marR="75089" marT="37544" marB="3754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Reducing point of care burdens on family physicians</a:t>
                      </a:r>
                    </a:p>
                  </a:txBody>
                  <a:tcPr marL="75089" marR="75089" marT="37544" marB="3754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Seniors Access to Timely Care Act (H.R. 3173)</a:t>
                      </a:r>
                    </a:p>
                  </a:txBody>
                  <a:tcPr marL="75089" marR="75089" marT="37544" marB="37544"/>
                </a:tc>
                <a:extLst>
                  <a:ext uri="{0D108BD9-81ED-4DB2-BD59-A6C34878D82A}">
                    <a16:rowId xmlns:a16="http://schemas.microsoft.com/office/drawing/2014/main" val="2601799490"/>
                  </a:ext>
                </a:extLst>
              </a:tr>
              <a:tr h="651282">
                <a:tc>
                  <a:txBody>
                    <a:bodyPr/>
                    <a:lstStyle/>
                    <a:p>
                      <a:r>
                        <a:rPr lang="en-US" sz="1400" dirty="0"/>
                        <a:t>Physician Payment</a:t>
                      </a:r>
                    </a:p>
                  </a:txBody>
                  <a:tcPr marL="75089" marR="75089" marT="37544" marB="3754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Reduction to the conversion factor for 2022</a:t>
                      </a:r>
                    </a:p>
                  </a:txBody>
                  <a:tcPr marL="75089" marR="75089" marT="37544" marB="37544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AAFP submitting comments to CMS and working with Congress to seek relief from cuts to family physician payment for 2022</a:t>
                      </a:r>
                    </a:p>
                  </a:txBody>
                  <a:tcPr marL="75089" marR="75089" marT="37544" marB="37544"/>
                </a:tc>
                <a:extLst>
                  <a:ext uri="{0D108BD9-81ED-4DB2-BD59-A6C34878D82A}">
                    <a16:rowId xmlns:a16="http://schemas.microsoft.com/office/drawing/2014/main" val="2356966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16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7929E-9E0C-4DA5-BE43-32853B00A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AAFP Advocacy Tactics</a:t>
            </a:r>
          </a:p>
        </p:txBody>
      </p:sp>
      <p:graphicFrame>
        <p:nvGraphicFramePr>
          <p:cNvPr id="5126" name="Content Placeholder 2">
            <a:extLst>
              <a:ext uri="{FF2B5EF4-FFF2-40B4-BE49-F238E27FC236}">
                <a16:creationId xmlns:a16="http://schemas.microsoft.com/office/drawing/2014/main" id="{E2760C40-FED3-4113-BF86-217882D18C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08049"/>
              </p:ext>
            </p:extLst>
          </p:nvPr>
        </p:nvGraphicFramePr>
        <p:xfrm>
          <a:off x="838200" y="1495425"/>
          <a:ext cx="5399314" cy="468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4C744-4E00-4889-AB29-287AB6E2EB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122" name="Picture 2" descr="Advocacy GIFs - Get the best GIF on GIPHY">
            <a:extLst>
              <a:ext uri="{FF2B5EF4-FFF2-40B4-BE49-F238E27FC236}">
                <a16:creationId xmlns:a16="http://schemas.microsoft.com/office/drawing/2014/main" id="{40D8A295-B09F-4ACF-83A6-34FA3D1DD8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177" y="1891491"/>
            <a:ext cx="5363482" cy="321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3747A7-926C-4267-97A3-3CDFEBB3DED1}"/>
              </a:ext>
            </a:extLst>
          </p:cNvPr>
          <p:cNvSpPr txBox="1"/>
          <p:nvPr/>
        </p:nvSpPr>
        <p:spPr>
          <a:xfrm>
            <a:off x="6644082" y="3429000"/>
            <a:ext cx="5066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Family Medicine</a:t>
            </a:r>
          </a:p>
        </p:txBody>
      </p:sp>
    </p:spTree>
    <p:extLst>
      <p:ext uri="{BB962C8B-B14F-4D97-AF65-F5344CB8AC3E}">
        <p14:creationId xmlns:p14="http://schemas.microsoft.com/office/powerpoint/2010/main" val="1074072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A4B14-EBC8-46BC-B347-54FDBEF18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>
            <a:normAutofit/>
          </a:bodyPr>
          <a:lstStyle/>
          <a:p>
            <a:r>
              <a:rPr lang="en-US" dirty="0"/>
              <a:t>Advocacy Revamp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451822-C5E2-4509-8869-55793BF8C5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48745" y="5929476"/>
            <a:ext cx="548640" cy="548640"/>
          </a:xfrm>
          <a:prstGeom prst="ellipse">
            <a:avLst/>
          </a:prstGeom>
          <a:solidFill>
            <a:srgbClr val="507393"/>
          </a:solidFill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C38F574-C4C0-48B1-B81D-85833E98F04F}" type="slidenum">
              <a:rPr lang="en-US" sz="15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C4B5A-5D48-46B1-A21E-AB65C1081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r>
              <a:rPr lang="en-US" sz="2200" dirty="0"/>
              <a:t>AAFP Advocacy Wins</a:t>
            </a:r>
          </a:p>
          <a:p>
            <a:r>
              <a:rPr lang="en-US" sz="2200" dirty="0"/>
              <a:t>Twitter:@aafp_advocacy</a:t>
            </a:r>
          </a:p>
          <a:p>
            <a:r>
              <a:rPr lang="en-US" sz="2200" dirty="0"/>
              <a:t>Key Contact Program</a:t>
            </a:r>
          </a:p>
          <a:p>
            <a:r>
              <a:rPr lang="en-US" sz="2200" dirty="0"/>
              <a:t>Congressional Primary Care Caucus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Primary Care Caucus">
            <a:extLst>
              <a:ext uri="{FF2B5EF4-FFF2-40B4-BE49-F238E27FC236}">
                <a16:creationId xmlns:a16="http://schemas.microsoft.com/office/drawing/2014/main" id="{C1382469-4B1A-4858-8090-F72F0BCAF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4"/>
          <a:stretch/>
        </p:blipFill>
        <p:spPr bwMode="auto"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500 Twitter Logo Latest Logo Icon Gif - Twitter Logo | Transparent PNG  Download #442063 - Vippng">
            <a:extLst>
              <a:ext uri="{FF2B5EF4-FFF2-40B4-BE49-F238E27FC236}">
                <a16:creationId xmlns:a16="http://schemas.microsoft.com/office/drawing/2014/main" id="{B1540B00-0909-4910-A33A-D2DC91EBD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5" r="1" b="11843"/>
          <a:stretch/>
        </p:blipFill>
        <p:spPr bwMode="auto"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Fighting for Family Medicine">
            <a:extLst>
              <a:ext uri="{FF2B5EF4-FFF2-40B4-BE49-F238E27FC236}">
                <a16:creationId xmlns:a16="http://schemas.microsoft.com/office/drawing/2014/main" id="{C2DE1DC1-7149-4696-BD2F-8EB188E01C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3" r="28074" b="-6"/>
          <a:stretch/>
        </p:blipFill>
        <p:spPr bwMode="auto"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193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6669B9-0837-4353-9DE9-E7BB6E69C5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F0E5049-2DCA-4D68-BCA4-E93735ED0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F0A5BEE-4B80-40B1-A079-0BBC7F0A8237}"/>
              </a:ext>
            </a:extLst>
          </p:cNvPr>
          <p:cNvSpPr txBox="1">
            <a:spLocks/>
          </p:cNvSpPr>
          <p:nvPr/>
        </p:nvSpPr>
        <p:spPr>
          <a:xfrm>
            <a:off x="256525" y="6288191"/>
            <a:ext cx="471949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38F574-C4C0-48B1-B81D-85833E98F0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00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7901E"/>
      </a:accent1>
      <a:accent2>
        <a:srgbClr val="474C55"/>
      </a:accent2>
      <a:accent3>
        <a:srgbClr val="008FB4"/>
      </a:accent3>
      <a:accent4>
        <a:srgbClr val="F2BA7F"/>
      </a:accent4>
      <a:accent5>
        <a:srgbClr val="82858C"/>
      </a:accent5>
      <a:accent6>
        <a:srgbClr val="65B0CA"/>
      </a:accent6>
      <a:hlink>
        <a:srgbClr val="F6CFA4"/>
      </a:hlink>
      <a:folHlink>
        <a:srgbClr val="A4A6A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E51FDD23998F4B81A6E8FB622094A5" ma:contentTypeVersion="12" ma:contentTypeDescription="Create a new document." ma:contentTypeScope="" ma:versionID="5902de9ee10396e52405a4ff03be9f60">
  <xsd:schema xmlns:xsd="http://www.w3.org/2001/XMLSchema" xmlns:xs="http://www.w3.org/2001/XMLSchema" xmlns:p="http://schemas.microsoft.com/office/2006/metadata/properties" xmlns:ns3="f52a3b21-ec17-4dac-b25b-183d09c150a8" xmlns:ns4="a792e152-c9b5-4a2f-996c-d2ec2d45ffe3" targetNamespace="http://schemas.microsoft.com/office/2006/metadata/properties" ma:root="true" ma:fieldsID="c4e8b7db664d783ef688ebb725020fb1" ns3:_="" ns4:_="">
    <xsd:import namespace="f52a3b21-ec17-4dac-b25b-183d09c150a8"/>
    <xsd:import namespace="a792e152-c9b5-4a2f-996c-d2ec2d45ff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a3b21-ec17-4dac-b25b-183d09c150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2e152-c9b5-4a2f-996c-d2ec2d45ffe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2DFC27-CA78-4E49-94FA-CD43B86A9B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2a3b21-ec17-4dac-b25b-183d09c150a8"/>
    <ds:schemaRef ds:uri="a792e152-c9b5-4a2f-996c-d2ec2d45ff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16A401-5582-4BBE-9431-ED2BB8A192A9}">
  <ds:schemaRefs>
    <ds:schemaRef ds:uri="http://purl.org/dc/elements/1.1/"/>
    <ds:schemaRef ds:uri="http://schemas.microsoft.com/office/infopath/2007/PartnerControls"/>
    <ds:schemaRef ds:uri="a792e152-c9b5-4a2f-996c-d2ec2d45ffe3"/>
    <ds:schemaRef ds:uri="f52a3b21-ec17-4dac-b25b-183d09c150a8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C9FB271-BBE5-4104-A29C-0E87D38EFB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5988</TotalTime>
  <Words>514</Words>
  <Application>Microsoft Office PowerPoint</Application>
  <PresentationFormat>Widescreen</PresentationFormat>
  <Paragraphs>84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AAFP Advocacy Update</vt:lpstr>
      <vt:lpstr>Today’s Agenda</vt:lpstr>
      <vt:lpstr>Administration </vt:lpstr>
      <vt:lpstr>Congress Remainder of 2021</vt:lpstr>
      <vt:lpstr>Timing of Action  </vt:lpstr>
      <vt:lpstr>AAFP Advocacy Activities</vt:lpstr>
      <vt:lpstr>AAFP Advocacy Tactics</vt:lpstr>
      <vt:lpstr>Advocacy Revamp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Heins</dc:creator>
  <cp:lastModifiedBy>STFM_Staff3</cp:lastModifiedBy>
  <cp:revision>74</cp:revision>
  <cp:lastPrinted>2021-04-20T13:52:25Z</cp:lastPrinted>
  <dcterms:created xsi:type="dcterms:W3CDTF">2020-08-24T02:25:21Z</dcterms:created>
  <dcterms:modified xsi:type="dcterms:W3CDTF">2021-08-20T19:49:44Z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0x010100BAE51FDD23998F4B81A6E8FB622094A5</vt:lpwstr>
  </property>
</Properties>
</file>