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1"/>
  </p:notesMasterIdLst>
  <p:sldIdLst>
    <p:sldId id="256" r:id="rId5"/>
    <p:sldId id="257" r:id="rId6"/>
    <p:sldId id="258" r:id="rId7"/>
    <p:sldId id="260" r:id="rId8"/>
    <p:sldId id="259"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3978" autoAdjust="0"/>
  </p:normalViewPr>
  <p:slideViewPr>
    <p:cSldViewPr snapToGrid="0">
      <p:cViewPr varScale="1">
        <p:scale>
          <a:sx n="86" d="100"/>
          <a:sy n="86" d="100"/>
        </p:scale>
        <p:origin x="115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hes, Lauren" userId="da831a1c-a1c2-47e4-8bd6-f6ef328bb1ab" providerId="ADAL" clId="{BD7DA29D-39AE-4182-AE7A-1B88FD79CE27}"/>
    <pc:docChg chg="custSel delSld modSld sldOrd">
      <pc:chgData name="Hughes, Lauren" userId="da831a1c-a1c2-47e4-8bd6-f6ef328bb1ab" providerId="ADAL" clId="{BD7DA29D-39AE-4182-AE7A-1B88FD79CE27}" dt="2021-08-13T13:51:58.225" v="2343" actId="27636"/>
      <pc:docMkLst>
        <pc:docMk/>
      </pc:docMkLst>
      <pc:sldChg chg="modSp">
        <pc:chgData name="Hughes, Lauren" userId="da831a1c-a1c2-47e4-8bd6-f6ef328bb1ab" providerId="ADAL" clId="{BD7DA29D-39AE-4182-AE7A-1B88FD79CE27}" dt="2021-08-13T13:50:24.364" v="2273" actId="20577"/>
        <pc:sldMkLst>
          <pc:docMk/>
          <pc:sldMk cId="1504087874" sldId="258"/>
        </pc:sldMkLst>
        <pc:spChg chg="mod">
          <ac:chgData name="Hughes, Lauren" userId="da831a1c-a1c2-47e4-8bd6-f6ef328bb1ab" providerId="ADAL" clId="{BD7DA29D-39AE-4182-AE7A-1B88FD79CE27}" dt="2021-08-13T13:50:24.364" v="2273" actId="20577"/>
          <ac:spMkLst>
            <pc:docMk/>
            <pc:sldMk cId="1504087874" sldId="258"/>
            <ac:spMk id="3" creationId="{AE9669BE-3A33-4784-8222-2CD028E9B31B}"/>
          </ac:spMkLst>
        </pc:spChg>
      </pc:sldChg>
      <pc:sldChg chg="modSp">
        <pc:chgData name="Hughes, Lauren" userId="da831a1c-a1c2-47e4-8bd6-f6ef328bb1ab" providerId="ADAL" clId="{BD7DA29D-39AE-4182-AE7A-1B88FD79CE27}" dt="2021-08-13T13:31:38.710" v="1097" actId="20577"/>
        <pc:sldMkLst>
          <pc:docMk/>
          <pc:sldMk cId="305059586" sldId="259"/>
        </pc:sldMkLst>
        <pc:spChg chg="mod">
          <ac:chgData name="Hughes, Lauren" userId="da831a1c-a1c2-47e4-8bd6-f6ef328bb1ab" providerId="ADAL" clId="{BD7DA29D-39AE-4182-AE7A-1B88FD79CE27}" dt="2021-08-13T13:31:38.710" v="1097" actId="20577"/>
          <ac:spMkLst>
            <pc:docMk/>
            <pc:sldMk cId="305059586" sldId="259"/>
            <ac:spMk id="3" creationId="{12A45CAC-4096-43E4-BB1B-BE890E106563}"/>
          </ac:spMkLst>
        </pc:spChg>
      </pc:sldChg>
      <pc:sldChg chg="modSp ord">
        <pc:chgData name="Hughes, Lauren" userId="da831a1c-a1c2-47e4-8bd6-f6ef328bb1ab" providerId="ADAL" clId="{BD7DA29D-39AE-4182-AE7A-1B88FD79CE27}" dt="2021-08-13T13:29:29.636" v="1060" actId="20577"/>
        <pc:sldMkLst>
          <pc:docMk/>
          <pc:sldMk cId="3734099399" sldId="260"/>
        </pc:sldMkLst>
        <pc:spChg chg="mod">
          <ac:chgData name="Hughes, Lauren" userId="da831a1c-a1c2-47e4-8bd6-f6ef328bb1ab" providerId="ADAL" clId="{BD7DA29D-39AE-4182-AE7A-1B88FD79CE27}" dt="2021-08-13T13:29:29.636" v="1060" actId="20577"/>
          <ac:spMkLst>
            <pc:docMk/>
            <pc:sldMk cId="3734099399" sldId="260"/>
            <ac:spMk id="3" creationId="{B1D97161-96CA-4863-BA73-72BD07E2D36B}"/>
          </ac:spMkLst>
        </pc:spChg>
      </pc:sldChg>
      <pc:sldChg chg="del">
        <pc:chgData name="Hughes, Lauren" userId="da831a1c-a1c2-47e4-8bd6-f6ef328bb1ab" providerId="ADAL" clId="{BD7DA29D-39AE-4182-AE7A-1B88FD79CE27}" dt="2021-08-13T13:12:14.645" v="70" actId="2696"/>
        <pc:sldMkLst>
          <pc:docMk/>
          <pc:sldMk cId="2730762925" sldId="261"/>
        </pc:sldMkLst>
      </pc:sldChg>
      <pc:sldChg chg="modSp">
        <pc:chgData name="Hughes, Lauren" userId="da831a1c-a1c2-47e4-8bd6-f6ef328bb1ab" providerId="ADAL" clId="{BD7DA29D-39AE-4182-AE7A-1B88FD79CE27}" dt="2021-08-13T13:51:58.225" v="2343" actId="27636"/>
        <pc:sldMkLst>
          <pc:docMk/>
          <pc:sldMk cId="3336397778" sldId="262"/>
        </pc:sldMkLst>
        <pc:spChg chg="mod">
          <ac:chgData name="Hughes, Lauren" userId="da831a1c-a1c2-47e4-8bd6-f6ef328bb1ab" providerId="ADAL" clId="{BD7DA29D-39AE-4182-AE7A-1B88FD79CE27}" dt="2021-08-13T13:51:58.225" v="2343" actId="27636"/>
          <ac:spMkLst>
            <pc:docMk/>
            <pc:sldMk cId="3336397778" sldId="262"/>
            <ac:spMk id="3" creationId="{0B8EF1D0-15E5-490C-BA0F-5069E2DE12E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2DE8A-62F5-4D2C-8DDD-08B7364B1DF4}" type="datetimeFigureOut">
              <a:rPr lang="en-US" smtClean="0"/>
              <a:t>9/3/2021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94F814-BDB4-4377-8B59-45A98E9A80B7}" type="slidenum">
              <a:rPr lang="en-US" smtClean="0"/>
              <a:t>‹#›</a:t>
            </a:fld>
            <a:endParaRPr lang="en-US"/>
          </a:p>
        </p:txBody>
      </p:sp>
    </p:spTree>
    <p:extLst>
      <p:ext uri="{BB962C8B-B14F-4D97-AF65-F5344CB8AC3E}">
        <p14:creationId xmlns:p14="http://schemas.microsoft.com/office/powerpoint/2010/main" val="3163228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main purposes of the PCCRT – which first began convening in fall 2018 – are to maintain a continual focus on research and policy necessary for the future of family medicine and primary care and to foment a primary care movement. </a:t>
            </a:r>
            <a:endParaRPr lang="en-US" dirty="0"/>
          </a:p>
        </p:txBody>
      </p:sp>
      <p:sp>
        <p:nvSpPr>
          <p:cNvPr id="4" name="Slide Number Placeholder 3"/>
          <p:cNvSpPr>
            <a:spLocks noGrp="1"/>
          </p:cNvSpPr>
          <p:nvPr>
            <p:ph type="sldNum" sz="quarter" idx="5"/>
          </p:nvPr>
        </p:nvSpPr>
        <p:spPr/>
        <p:txBody>
          <a:bodyPr/>
          <a:lstStyle/>
          <a:p>
            <a:fld id="{6894F814-BDB4-4377-8B59-45A98E9A80B7}" type="slidenum">
              <a:rPr lang="en-US" smtClean="0"/>
              <a:t>2</a:t>
            </a:fld>
            <a:endParaRPr lang="en-US"/>
          </a:p>
        </p:txBody>
      </p:sp>
    </p:spTree>
    <p:extLst>
      <p:ext uri="{BB962C8B-B14F-4D97-AF65-F5344CB8AC3E}">
        <p14:creationId xmlns:p14="http://schemas.microsoft.com/office/powerpoint/2010/main" val="2510496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At its most recent meeting on May 24, 2021, the PCCRT discussed the May 4, 2021, release of the National Academies of Science, Engineering, and Medicine (NASEM) report “Implementing High-Quality Primary Care: Rebuilding the Foundation of Health Care.” After discussion that day with the report co-chair Dr. Bob Phillips, the PCCRT chose to organize a campaign to advance the call for the creation of the Secretary’s Council on Primary Care (Council) in the US Department of Health and Human Services (HHS) (Objective 5, Action 5.1). </a:t>
            </a:r>
            <a:endParaRPr lang="en-US" dirty="0"/>
          </a:p>
        </p:txBody>
      </p:sp>
      <p:sp>
        <p:nvSpPr>
          <p:cNvPr id="4" name="Slide Number Placeholder 3"/>
          <p:cNvSpPr>
            <a:spLocks noGrp="1"/>
          </p:cNvSpPr>
          <p:nvPr>
            <p:ph type="sldNum" sz="quarter" idx="5"/>
          </p:nvPr>
        </p:nvSpPr>
        <p:spPr/>
        <p:txBody>
          <a:bodyPr/>
          <a:lstStyle/>
          <a:p>
            <a:fld id="{6894F814-BDB4-4377-8B59-45A98E9A80B7}" type="slidenum">
              <a:rPr lang="en-US" smtClean="0"/>
              <a:t>3</a:t>
            </a:fld>
            <a:endParaRPr lang="en-US"/>
          </a:p>
        </p:txBody>
      </p:sp>
    </p:spTree>
    <p:extLst>
      <p:ext uri="{BB962C8B-B14F-4D97-AF65-F5344CB8AC3E}">
        <p14:creationId xmlns:p14="http://schemas.microsoft.com/office/powerpoint/2010/main" val="2720762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3807461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B1525C4-7092-4506-AE39-01CEE58A68F1}" type="datetimeFigureOut">
              <a:rPr lang="en-US" smtClean="0"/>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531743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716951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44545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2017116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749602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1421902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3533977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2930244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2776924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1947867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1525C4-7092-4506-AE39-01CEE58A68F1}" type="datetimeFigureOut">
              <a:rPr lang="en-US" smtClean="0"/>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422827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1525C4-7092-4506-AE39-01CEE58A68F1}" type="datetimeFigureOut">
              <a:rPr lang="en-US" smtClean="0"/>
              <a:t>9/3/2021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205848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4235093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7977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8B1525C4-7092-4506-AE39-01CEE58A68F1}" type="datetimeFigureOut">
              <a:rPr lang="en-US" smtClean="0"/>
              <a:t>9/3/2021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254112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B1525C4-7092-4506-AE39-01CEE58A68F1}" type="datetimeFigureOut">
              <a:rPr lang="en-US" smtClean="0"/>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18FDE-4948-49A0-AA9B-9CE16F3C0873}" type="slidenum">
              <a:rPr lang="en-US" smtClean="0"/>
              <a:t>‹#›</a:t>
            </a:fld>
            <a:endParaRPr lang="en-US"/>
          </a:p>
        </p:txBody>
      </p:sp>
    </p:spTree>
    <p:extLst>
      <p:ext uri="{BB962C8B-B14F-4D97-AF65-F5344CB8AC3E}">
        <p14:creationId xmlns:p14="http://schemas.microsoft.com/office/powerpoint/2010/main" val="3115313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B1525C4-7092-4506-AE39-01CEE58A68F1}" type="datetimeFigureOut">
              <a:rPr lang="en-US" smtClean="0"/>
              <a:t>9/3/2021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FA18FDE-4948-49A0-AA9B-9CE16F3C0873}" type="slidenum">
              <a:rPr lang="en-US" smtClean="0"/>
              <a:t>‹#›</a:t>
            </a:fld>
            <a:endParaRPr lang="en-US"/>
          </a:p>
        </p:txBody>
      </p:sp>
    </p:spTree>
    <p:extLst>
      <p:ext uri="{BB962C8B-B14F-4D97-AF65-F5344CB8AC3E}">
        <p14:creationId xmlns:p14="http://schemas.microsoft.com/office/powerpoint/2010/main" val="147032044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gif"/><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D2A8-FE27-4F28-ACD5-CA3987A526A4}"/>
              </a:ext>
            </a:extLst>
          </p:cNvPr>
          <p:cNvSpPr>
            <a:spLocks noGrp="1"/>
          </p:cNvSpPr>
          <p:nvPr>
            <p:ph type="ctrTitle"/>
          </p:nvPr>
        </p:nvSpPr>
        <p:spPr/>
        <p:txBody>
          <a:bodyPr/>
          <a:lstStyle/>
          <a:p>
            <a:r>
              <a:rPr lang="en-US" sz="4800" dirty="0"/>
              <a:t>Campaign to promote the formation of a “Secretary’s Council on Primary Care”</a:t>
            </a:r>
          </a:p>
        </p:txBody>
      </p:sp>
      <p:sp>
        <p:nvSpPr>
          <p:cNvPr id="3" name="Subtitle 2">
            <a:extLst>
              <a:ext uri="{FF2B5EF4-FFF2-40B4-BE49-F238E27FC236}">
                <a16:creationId xmlns:a16="http://schemas.microsoft.com/office/drawing/2014/main" id="{74237FA6-082A-4C70-8F04-8C3AF3CDD1AF}"/>
              </a:ext>
            </a:extLst>
          </p:cNvPr>
          <p:cNvSpPr>
            <a:spLocks noGrp="1"/>
          </p:cNvSpPr>
          <p:nvPr>
            <p:ph type="subTitle" idx="1"/>
          </p:nvPr>
        </p:nvSpPr>
        <p:spPr/>
        <p:txBody>
          <a:bodyPr/>
          <a:lstStyle/>
          <a:p>
            <a:r>
              <a:rPr lang="en-US" dirty="0"/>
              <a:t>Lauren S. Hughes, MD, MPH, MSC, FAAFP</a:t>
            </a:r>
          </a:p>
          <a:p>
            <a:r>
              <a:rPr lang="en-US" dirty="0"/>
              <a:t>State policy director, Farley health policy center</a:t>
            </a:r>
          </a:p>
        </p:txBody>
      </p:sp>
    </p:spTree>
    <p:extLst>
      <p:ext uri="{BB962C8B-B14F-4D97-AF65-F5344CB8AC3E}">
        <p14:creationId xmlns:p14="http://schemas.microsoft.com/office/powerpoint/2010/main" val="381099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1EDA4-76E0-4701-92C2-1DF72FC84620}"/>
              </a:ext>
            </a:extLst>
          </p:cNvPr>
          <p:cNvSpPr>
            <a:spLocks noGrp="1"/>
          </p:cNvSpPr>
          <p:nvPr>
            <p:ph type="title"/>
          </p:nvPr>
        </p:nvSpPr>
        <p:spPr/>
        <p:txBody>
          <a:bodyPr/>
          <a:lstStyle/>
          <a:p>
            <a:r>
              <a:rPr lang="en-US" dirty="0"/>
              <a:t>Introducing the PCCRT</a:t>
            </a:r>
          </a:p>
        </p:txBody>
      </p:sp>
      <p:pic>
        <p:nvPicPr>
          <p:cNvPr id="5" name="Picture 4">
            <a:extLst>
              <a:ext uri="{FF2B5EF4-FFF2-40B4-BE49-F238E27FC236}">
                <a16:creationId xmlns:a16="http://schemas.microsoft.com/office/drawing/2014/main" id="{302619E4-1113-4F32-8B3D-BB2FED536F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0860" y="3729123"/>
            <a:ext cx="6668431" cy="762106"/>
          </a:xfrm>
          <a:prstGeom prst="rect">
            <a:avLst/>
          </a:prstGeom>
        </p:spPr>
      </p:pic>
      <p:pic>
        <p:nvPicPr>
          <p:cNvPr id="9" name="Picture 8">
            <a:extLst>
              <a:ext uri="{FF2B5EF4-FFF2-40B4-BE49-F238E27FC236}">
                <a16:creationId xmlns:a16="http://schemas.microsoft.com/office/drawing/2014/main" id="{3515F0B9-2A77-46E0-A7B4-B2E9D1D45A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7709" y="1683199"/>
            <a:ext cx="4714875" cy="800100"/>
          </a:xfrm>
          <a:prstGeom prst="rect">
            <a:avLst/>
          </a:prstGeom>
        </p:spPr>
      </p:pic>
      <p:pic>
        <p:nvPicPr>
          <p:cNvPr id="11" name="Picture 10">
            <a:extLst>
              <a:ext uri="{FF2B5EF4-FFF2-40B4-BE49-F238E27FC236}">
                <a16:creationId xmlns:a16="http://schemas.microsoft.com/office/drawing/2014/main" id="{73D44B87-2138-4DDA-BF5E-624D155DA3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6111" y="5004753"/>
            <a:ext cx="3734749" cy="1400531"/>
          </a:xfrm>
          <a:prstGeom prst="rect">
            <a:avLst/>
          </a:prstGeom>
        </p:spPr>
      </p:pic>
      <p:pic>
        <p:nvPicPr>
          <p:cNvPr id="13" name="Picture 12">
            <a:extLst>
              <a:ext uri="{FF2B5EF4-FFF2-40B4-BE49-F238E27FC236}">
                <a16:creationId xmlns:a16="http://schemas.microsoft.com/office/drawing/2014/main" id="{5E0073DB-08AD-4943-959A-48534EA996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6111" y="3288606"/>
            <a:ext cx="3257191" cy="1411449"/>
          </a:xfrm>
          <a:prstGeom prst="rect">
            <a:avLst/>
          </a:prstGeom>
        </p:spPr>
      </p:pic>
      <p:pic>
        <p:nvPicPr>
          <p:cNvPr id="15" name="Picture 14">
            <a:extLst>
              <a:ext uri="{FF2B5EF4-FFF2-40B4-BE49-F238E27FC236}">
                <a16:creationId xmlns:a16="http://schemas.microsoft.com/office/drawing/2014/main" id="{CAD6653C-D378-4D2D-B558-3A42DC8725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88879" y="1331853"/>
            <a:ext cx="1981200" cy="1981200"/>
          </a:xfrm>
          <a:prstGeom prst="rect">
            <a:avLst/>
          </a:prstGeom>
        </p:spPr>
      </p:pic>
      <p:pic>
        <p:nvPicPr>
          <p:cNvPr id="17" name="Picture 16">
            <a:extLst>
              <a:ext uri="{FF2B5EF4-FFF2-40B4-BE49-F238E27FC236}">
                <a16:creationId xmlns:a16="http://schemas.microsoft.com/office/drawing/2014/main" id="{85FC4CCA-458F-40BB-A6FF-2EC6E65D75AE}"/>
              </a:ext>
            </a:extLst>
          </p:cNvPr>
          <p:cNvPicPr>
            <a:picLocks noChangeAspect="1"/>
          </p:cNvPicPr>
          <p:nvPr/>
        </p:nvPicPr>
        <p:blipFill rotWithShape="1">
          <a:blip r:embed="rId8">
            <a:extLst>
              <a:ext uri="{28A0092B-C50C-407E-A947-70E740481C1C}">
                <a14:useLocalDpi xmlns:a14="http://schemas.microsoft.com/office/drawing/2010/main" val="0"/>
              </a:ext>
            </a:extLst>
          </a:blip>
          <a:srcRect r="1429"/>
          <a:stretch/>
        </p:blipFill>
        <p:spPr>
          <a:xfrm>
            <a:off x="5369729" y="4828370"/>
            <a:ext cx="6400801" cy="1623392"/>
          </a:xfrm>
          <a:prstGeom prst="rect">
            <a:avLst/>
          </a:prstGeom>
        </p:spPr>
      </p:pic>
      <p:pic>
        <p:nvPicPr>
          <p:cNvPr id="19" name="Picture 18">
            <a:extLst>
              <a:ext uri="{FF2B5EF4-FFF2-40B4-BE49-F238E27FC236}">
                <a16:creationId xmlns:a16="http://schemas.microsoft.com/office/drawing/2014/main" id="{D08B5E97-EA75-4E9C-AA9E-9DAE3F9A3DC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22123" y="1530232"/>
            <a:ext cx="3214833" cy="1255427"/>
          </a:xfrm>
          <a:prstGeom prst="rect">
            <a:avLst/>
          </a:prstGeom>
        </p:spPr>
      </p:pic>
    </p:spTree>
    <p:extLst>
      <p:ext uri="{BB962C8B-B14F-4D97-AF65-F5344CB8AC3E}">
        <p14:creationId xmlns:p14="http://schemas.microsoft.com/office/powerpoint/2010/main" val="187585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B93C0-A353-43C0-92CE-4C3DA12EA384}"/>
              </a:ext>
            </a:extLst>
          </p:cNvPr>
          <p:cNvSpPr>
            <a:spLocks noGrp="1"/>
          </p:cNvSpPr>
          <p:nvPr>
            <p:ph type="title"/>
          </p:nvPr>
        </p:nvSpPr>
        <p:spPr/>
        <p:txBody>
          <a:bodyPr/>
          <a:lstStyle/>
          <a:p>
            <a:r>
              <a:rPr lang="en-US" dirty="0"/>
              <a:t>Advancing objective 5, action 5.1</a:t>
            </a:r>
          </a:p>
        </p:txBody>
      </p:sp>
      <p:sp>
        <p:nvSpPr>
          <p:cNvPr id="3" name="Content Placeholder 2">
            <a:extLst>
              <a:ext uri="{FF2B5EF4-FFF2-40B4-BE49-F238E27FC236}">
                <a16:creationId xmlns:a16="http://schemas.microsoft.com/office/drawing/2014/main" id="{AE9669BE-3A33-4784-8222-2CD028E9B31B}"/>
              </a:ext>
            </a:extLst>
          </p:cNvPr>
          <p:cNvSpPr>
            <a:spLocks noGrp="1"/>
          </p:cNvSpPr>
          <p:nvPr>
            <p:ph idx="1"/>
          </p:nvPr>
        </p:nvSpPr>
        <p:spPr/>
        <p:txBody>
          <a:bodyPr/>
          <a:lstStyle/>
          <a:p>
            <a:r>
              <a:rPr lang="en-US" dirty="0"/>
              <a:t>The PCCRT believes that the Council would provide </a:t>
            </a:r>
            <a:r>
              <a:rPr lang="en-US" b="1" u="sng" dirty="0"/>
              <a:t>appropriate authority and leadership</a:t>
            </a:r>
            <a:r>
              <a:rPr lang="en-US" b="1" dirty="0"/>
              <a:t> </a:t>
            </a:r>
            <a:r>
              <a:rPr lang="en-US" dirty="0"/>
              <a:t>to </a:t>
            </a:r>
            <a:r>
              <a:rPr lang="en-US" b="1" u="sng" dirty="0"/>
              <a:t>coordinate and elevate primary care activities and functions</a:t>
            </a:r>
            <a:r>
              <a:rPr lang="en-US" dirty="0"/>
              <a:t> across the federal government, drawing needed attention to the challenges primary care faces and providing the necessary leadership to address these challenges, both in the </a:t>
            </a:r>
            <a:r>
              <a:rPr lang="en-US" b="1" u="sng" dirty="0"/>
              <a:t>short- and long-term</a:t>
            </a:r>
            <a:r>
              <a:rPr lang="en-US" dirty="0"/>
              <a:t>. </a:t>
            </a:r>
          </a:p>
        </p:txBody>
      </p:sp>
    </p:spTree>
    <p:extLst>
      <p:ext uri="{BB962C8B-B14F-4D97-AF65-F5344CB8AC3E}">
        <p14:creationId xmlns:p14="http://schemas.microsoft.com/office/powerpoint/2010/main" val="1504087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36A55-1739-4D31-AEA3-9E9114D13ECD}"/>
              </a:ext>
            </a:extLst>
          </p:cNvPr>
          <p:cNvSpPr>
            <a:spLocks noGrp="1"/>
          </p:cNvSpPr>
          <p:nvPr>
            <p:ph type="title"/>
          </p:nvPr>
        </p:nvSpPr>
        <p:spPr/>
        <p:txBody>
          <a:bodyPr/>
          <a:lstStyle/>
          <a:p>
            <a:r>
              <a:rPr lang="en-US" dirty="0"/>
              <a:t>Building momentum</a:t>
            </a:r>
          </a:p>
        </p:txBody>
      </p:sp>
      <p:sp>
        <p:nvSpPr>
          <p:cNvPr id="3" name="Content Placeholder 2">
            <a:extLst>
              <a:ext uri="{FF2B5EF4-FFF2-40B4-BE49-F238E27FC236}">
                <a16:creationId xmlns:a16="http://schemas.microsoft.com/office/drawing/2014/main" id="{B1D97161-96CA-4863-BA73-72BD07E2D36B}"/>
              </a:ext>
            </a:extLst>
          </p:cNvPr>
          <p:cNvSpPr>
            <a:spLocks noGrp="1"/>
          </p:cNvSpPr>
          <p:nvPr>
            <p:ph idx="1"/>
          </p:nvPr>
        </p:nvSpPr>
        <p:spPr/>
        <p:txBody>
          <a:bodyPr>
            <a:normAutofit/>
          </a:bodyPr>
          <a:lstStyle/>
          <a:p>
            <a:r>
              <a:rPr lang="en-US" dirty="0"/>
              <a:t>Launching six-week campaign kick-off with </a:t>
            </a:r>
            <a:r>
              <a:rPr lang="en-US" dirty="0" err="1"/>
              <a:t>CentiVox</a:t>
            </a:r>
            <a:r>
              <a:rPr lang="en-US" dirty="0"/>
              <a:t> Media Group </a:t>
            </a:r>
          </a:p>
          <a:p>
            <a:pPr lvl="1"/>
            <a:r>
              <a:rPr lang="en-US" dirty="0"/>
              <a:t>Thank you, STFM and ABFM Foundation!</a:t>
            </a:r>
          </a:p>
          <a:p>
            <a:pPr lvl="1"/>
            <a:r>
              <a:rPr lang="en-US" dirty="0" err="1"/>
              <a:t>CentiVox</a:t>
            </a:r>
            <a:r>
              <a:rPr lang="en-US" dirty="0"/>
              <a:t> to help craft coordinated messages, develop a social media / campaign strategy, and assist with media pitching.</a:t>
            </a:r>
          </a:p>
          <a:p>
            <a:r>
              <a:rPr lang="en-US" dirty="0"/>
              <a:t>Beyond initial engagement with </a:t>
            </a:r>
            <a:r>
              <a:rPr lang="en-US" dirty="0" err="1"/>
              <a:t>CentiVox</a:t>
            </a:r>
            <a:r>
              <a:rPr lang="en-US" dirty="0"/>
              <a:t> (August 16 – September 24), the PCCRT will continue to lead the campaign through the fall.</a:t>
            </a:r>
          </a:p>
          <a:p>
            <a:pPr lvl="1"/>
            <a:r>
              <a:rPr lang="en-US" dirty="0"/>
              <a:t>Exploring CAFM engagement</a:t>
            </a:r>
          </a:p>
          <a:p>
            <a:pPr lvl="1"/>
            <a:r>
              <a:rPr lang="en-US" dirty="0"/>
              <a:t>Welcome other FMLC partners</a:t>
            </a:r>
          </a:p>
          <a:p>
            <a:endParaRPr lang="en-US" dirty="0"/>
          </a:p>
        </p:txBody>
      </p:sp>
    </p:spTree>
    <p:extLst>
      <p:ext uri="{BB962C8B-B14F-4D97-AF65-F5344CB8AC3E}">
        <p14:creationId xmlns:p14="http://schemas.microsoft.com/office/powerpoint/2010/main" val="3734099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A524D-AD1D-4B02-B162-B1BA143D8FBB}"/>
              </a:ext>
            </a:extLst>
          </p:cNvPr>
          <p:cNvSpPr>
            <a:spLocks noGrp="1"/>
          </p:cNvSpPr>
          <p:nvPr>
            <p:ph type="title"/>
          </p:nvPr>
        </p:nvSpPr>
        <p:spPr>
          <a:xfrm>
            <a:off x="646110" y="452718"/>
            <a:ext cx="9885255" cy="1400530"/>
          </a:xfrm>
        </p:spPr>
        <p:txBody>
          <a:bodyPr/>
          <a:lstStyle/>
          <a:p>
            <a:r>
              <a:rPr lang="en-US" dirty="0"/>
              <a:t>Leveraging private, public strategies</a:t>
            </a:r>
          </a:p>
        </p:txBody>
      </p:sp>
      <p:sp>
        <p:nvSpPr>
          <p:cNvPr id="3" name="Content Placeholder 2">
            <a:extLst>
              <a:ext uri="{FF2B5EF4-FFF2-40B4-BE49-F238E27FC236}">
                <a16:creationId xmlns:a16="http://schemas.microsoft.com/office/drawing/2014/main" id="{12A45CAC-4096-43E4-BB1B-BE890E106563}"/>
              </a:ext>
            </a:extLst>
          </p:cNvPr>
          <p:cNvSpPr>
            <a:spLocks noGrp="1"/>
          </p:cNvSpPr>
          <p:nvPr>
            <p:ph idx="1"/>
          </p:nvPr>
        </p:nvSpPr>
        <p:spPr/>
        <p:txBody>
          <a:bodyPr>
            <a:normAutofit lnSpcReduction="10000"/>
          </a:bodyPr>
          <a:lstStyle/>
          <a:p>
            <a:r>
              <a:rPr lang="en-US" dirty="0"/>
              <a:t>Two-pronged approach:</a:t>
            </a:r>
          </a:p>
          <a:p>
            <a:pPr lvl="1"/>
            <a:r>
              <a:rPr lang="en-US" dirty="0"/>
              <a:t>A </a:t>
            </a:r>
            <a:r>
              <a:rPr lang="en-US" b="1" u="sng" dirty="0"/>
              <a:t>“private” strategy</a:t>
            </a:r>
            <a:r>
              <a:rPr lang="en-US" b="1" dirty="0"/>
              <a:t> </a:t>
            </a:r>
            <a:r>
              <a:rPr lang="en-US" dirty="0"/>
              <a:t>that connects primary care leaders within and beyond the PCCRT to Administration officials, legislators, and other health care influencers to have targeted conversations emphasizing coordinated messages around the need for and the value of this Council; and </a:t>
            </a:r>
          </a:p>
          <a:p>
            <a:pPr lvl="1"/>
            <a:r>
              <a:rPr lang="en-US" dirty="0"/>
              <a:t>A </a:t>
            </a:r>
            <a:r>
              <a:rPr lang="en-US" b="1" u="sng" dirty="0"/>
              <a:t>“public” strategy</a:t>
            </a:r>
            <a:r>
              <a:rPr lang="en-US" b="1" dirty="0"/>
              <a:t> </a:t>
            </a:r>
            <a:r>
              <a:rPr lang="en-US" dirty="0"/>
              <a:t>that identifies PCCRT and other primary care leaders who can author lay press and peer-reviewed articles that communicate the same coordinated messages. </a:t>
            </a:r>
          </a:p>
          <a:p>
            <a:endParaRPr lang="en-US" dirty="0"/>
          </a:p>
          <a:p>
            <a:r>
              <a:rPr lang="en-US" dirty="0"/>
              <a:t>Ultimate goal:</a:t>
            </a:r>
          </a:p>
          <a:p>
            <a:pPr lvl="1"/>
            <a:r>
              <a:rPr lang="en-US" dirty="0"/>
              <a:t>To drive sustained focus on this NASEM report recommendation, ultimately leading to its implementation at the federal level </a:t>
            </a:r>
          </a:p>
        </p:txBody>
      </p:sp>
    </p:spTree>
    <p:extLst>
      <p:ext uri="{BB962C8B-B14F-4D97-AF65-F5344CB8AC3E}">
        <p14:creationId xmlns:p14="http://schemas.microsoft.com/office/powerpoint/2010/main" val="305059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8C0AF-ED1A-4BF3-950D-8DFA9557A955}"/>
              </a:ext>
            </a:extLst>
          </p:cNvPr>
          <p:cNvSpPr>
            <a:spLocks noGrp="1"/>
          </p:cNvSpPr>
          <p:nvPr>
            <p:ph type="title"/>
          </p:nvPr>
        </p:nvSpPr>
        <p:spPr>
          <a:xfrm>
            <a:off x="646111" y="452718"/>
            <a:ext cx="9727599" cy="1400530"/>
          </a:xfrm>
        </p:spPr>
        <p:txBody>
          <a:bodyPr/>
          <a:lstStyle/>
          <a:p>
            <a:r>
              <a:rPr lang="en-US" dirty="0"/>
              <a:t>Recognizing the Council’s value</a:t>
            </a:r>
          </a:p>
        </p:txBody>
      </p:sp>
      <p:sp>
        <p:nvSpPr>
          <p:cNvPr id="3" name="Content Placeholder 2">
            <a:extLst>
              <a:ext uri="{FF2B5EF4-FFF2-40B4-BE49-F238E27FC236}">
                <a16:creationId xmlns:a16="http://schemas.microsoft.com/office/drawing/2014/main" id="{0B8EF1D0-15E5-490C-BA0F-5069E2DE12EC}"/>
              </a:ext>
            </a:extLst>
          </p:cNvPr>
          <p:cNvSpPr>
            <a:spLocks noGrp="1"/>
          </p:cNvSpPr>
          <p:nvPr>
            <p:ph idx="1"/>
          </p:nvPr>
        </p:nvSpPr>
        <p:spPr>
          <a:xfrm>
            <a:off x="1103312" y="2052918"/>
            <a:ext cx="8946541" cy="4352364"/>
          </a:xfrm>
        </p:spPr>
        <p:txBody>
          <a:bodyPr>
            <a:normAutofit lnSpcReduction="10000"/>
          </a:bodyPr>
          <a:lstStyle/>
          <a:p>
            <a:r>
              <a:rPr lang="en-US" dirty="0"/>
              <a:t>Proactive strategy that keeps primary care and its value and needs front and center in the short- and long-term</a:t>
            </a:r>
          </a:p>
          <a:p>
            <a:pPr lvl="1"/>
            <a:r>
              <a:rPr lang="en-US" dirty="0"/>
              <a:t>Addresses fragmentation</a:t>
            </a:r>
          </a:p>
          <a:p>
            <a:pPr lvl="1"/>
            <a:r>
              <a:rPr lang="en-US" dirty="0"/>
              <a:t>Boosts visibility for primary care at the federal level</a:t>
            </a:r>
          </a:p>
          <a:p>
            <a:r>
              <a:rPr lang="en-US" dirty="0"/>
              <a:t>Can help drive a coordinated and collaborative approach to policy across a wide range of issues important to us – workforce, payment, metrics, etc. – and to the current Administration – infrastructure, equity, the opioid crisis, etc.</a:t>
            </a:r>
          </a:p>
          <a:p>
            <a:r>
              <a:rPr lang="en-US" dirty="0"/>
              <a:t>Allows for more nuanced conversations re: policy linkages</a:t>
            </a:r>
          </a:p>
          <a:p>
            <a:r>
              <a:rPr lang="en-US" dirty="0"/>
              <a:t>Provides pathway for longevity of focus and ability to scale</a:t>
            </a:r>
          </a:p>
          <a:p>
            <a:r>
              <a:rPr lang="en-US" dirty="0"/>
              <a:t>Creates an inclusive mechanism to bring primary care stakeholders to the table to work together to keep America healthy</a:t>
            </a:r>
          </a:p>
          <a:p>
            <a:pPr lvl="1"/>
            <a:endParaRPr lang="en-US" dirty="0"/>
          </a:p>
        </p:txBody>
      </p:sp>
    </p:spTree>
    <p:extLst>
      <p:ext uri="{BB962C8B-B14F-4D97-AF65-F5344CB8AC3E}">
        <p14:creationId xmlns:p14="http://schemas.microsoft.com/office/powerpoint/2010/main" val="3336397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EDBCCE257C724EB9FCD1698931C2FD" ma:contentTypeVersion="13" ma:contentTypeDescription="Create a new document." ma:contentTypeScope="" ma:versionID="f060ab0f22e9a9a44287b2a10210ca8e">
  <xsd:schema xmlns:xsd="http://www.w3.org/2001/XMLSchema" xmlns:xs="http://www.w3.org/2001/XMLSchema" xmlns:p="http://schemas.microsoft.com/office/2006/metadata/properties" xmlns:ns3="96de69eb-ed5d-48b6-afd8-2b2fabf8ec56" xmlns:ns4="ac2706d6-38ef-447c-8cf3-abdfc0a4a8d4" targetNamespace="http://schemas.microsoft.com/office/2006/metadata/properties" ma:root="true" ma:fieldsID="18773cff3ee3732900954fae084f1516" ns3:_="" ns4:_="">
    <xsd:import namespace="96de69eb-ed5d-48b6-afd8-2b2fabf8ec56"/>
    <xsd:import namespace="ac2706d6-38ef-447c-8cf3-abdfc0a4a8d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de69eb-ed5d-48b6-afd8-2b2fabf8ec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2706d6-38ef-447c-8cf3-abdfc0a4a8d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D0F162-2107-4A4C-8B9E-B0D0AA60EAED}">
  <ds:schemaRefs>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ac2706d6-38ef-447c-8cf3-abdfc0a4a8d4"/>
    <ds:schemaRef ds:uri="96de69eb-ed5d-48b6-afd8-2b2fabf8ec56"/>
  </ds:schemaRefs>
</ds:datastoreItem>
</file>

<file path=customXml/itemProps2.xml><?xml version="1.0" encoding="utf-8"?>
<ds:datastoreItem xmlns:ds="http://schemas.openxmlformats.org/officeDocument/2006/customXml" ds:itemID="{BF2DBE93-092F-4174-9160-2DA831910155}">
  <ds:schemaRefs>
    <ds:schemaRef ds:uri="http://schemas.microsoft.com/sharepoint/v3/contenttype/forms"/>
  </ds:schemaRefs>
</ds:datastoreItem>
</file>

<file path=customXml/itemProps3.xml><?xml version="1.0" encoding="utf-8"?>
<ds:datastoreItem xmlns:ds="http://schemas.openxmlformats.org/officeDocument/2006/customXml" ds:itemID="{EC60B59F-0C4F-4619-93D7-06980B85D4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de69eb-ed5d-48b6-afd8-2b2fabf8ec56"/>
    <ds:schemaRef ds:uri="ac2706d6-38ef-447c-8cf3-abdfc0a4a8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664</TotalTime>
  <Words>535</Words>
  <Application>Microsoft Office PowerPoint</Application>
  <PresentationFormat>Widescreen</PresentationFormat>
  <Paragraphs>32</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Gothic</vt:lpstr>
      <vt:lpstr>Wingdings 3</vt:lpstr>
      <vt:lpstr>Ion</vt:lpstr>
      <vt:lpstr>Campaign to promote the formation of a “Secretary’s Council on Primary Care”</vt:lpstr>
      <vt:lpstr>Introducing the PCCRT</vt:lpstr>
      <vt:lpstr>Advancing objective 5, action 5.1</vt:lpstr>
      <vt:lpstr>Building momentum</vt:lpstr>
      <vt:lpstr>Leveraging private, public strategies</vt:lpstr>
      <vt:lpstr>Recognizing the Council’s value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Hughes, Lauren</dc:creator>
  <cp:lastModifiedBy>Stacy Brungardt</cp:lastModifiedBy>
  <cp:revision>9</cp:revision>
  <dcterms:created xsi:type="dcterms:W3CDTF">2021-07-28T17:44:36Z</dcterms:created>
  <dcterms:modified xsi:type="dcterms:W3CDTF">2021-09-03T12:30:40Z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0x0101009AEDBCCE257C724EB9FCD1698931C2FD</vt:lpwstr>
  </property>
</Properties>
</file>