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4"/>
    <p:sldMasterId id="2147483678" r:id="rId5"/>
    <p:sldMasterId id="2147483658" r:id="rId6"/>
    <p:sldMasterId id="2147483648" r:id="rId7"/>
    <p:sldMasterId id="2147483676" r:id="rId8"/>
  </p:sldMasterIdLst>
  <p:notesMasterIdLst>
    <p:notesMasterId r:id="rId41"/>
  </p:notesMasterIdLst>
  <p:sldIdLst>
    <p:sldId id="267" r:id="rId9"/>
    <p:sldId id="277" r:id="rId10"/>
    <p:sldId id="278" r:id="rId11"/>
    <p:sldId id="280" r:id="rId12"/>
    <p:sldId id="279" r:id="rId13"/>
    <p:sldId id="284" r:id="rId14"/>
    <p:sldId id="281" r:id="rId15"/>
    <p:sldId id="283" r:id="rId16"/>
    <p:sldId id="276" r:id="rId17"/>
    <p:sldId id="263"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1C4AB7-4254-452E-B8E4-13A3A0E42319}">
          <p14:sldIdLst>
            <p14:sldId id="267"/>
            <p14:sldId id="277"/>
            <p14:sldId id="278"/>
            <p14:sldId id="280"/>
            <p14:sldId id="279"/>
            <p14:sldId id="284"/>
            <p14:sldId id="281"/>
            <p14:sldId id="283"/>
            <p14:sldId id="276"/>
            <p14:sldId id="263"/>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6DB"/>
    <a:srgbClr val="C7E0EB"/>
    <a:srgbClr val="65B0CA"/>
    <a:srgbClr val="CCCED2"/>
    <a:srgbClr val="FAE6CD"/>
    <a:srgbClr val="F6CFA4"/>
    <a:srgbClr val="F5BA7F"/>
    <a:srgbClr val="F7901E"/>
    <a:srgbClr val="A4A6AE"/>
    <a:srgbClr val="8285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9" autoAdjust="0"/>
    <p:restoredTop sz="91272" autoAdjust="0"/>
  </p:normalViewPr>
  <p:slideViewPr>
    <p:cSldViewPr snapToGrid="0">
      <p:cViewPr varScale="1">
        <p:scale>
          <a:sx n="75" d="100"/>
          <a:sy n="75" d="100"/>
        </p:scale>
        <p:origin x="1356" y="60"/>
      </p:cViewPr>
      <p:guideLst>
        <p:guide orient="horz" pos="2160"/>
        <p:guide pos="384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D41A50-AF1E-4DC0-9D80-EB1D9D24E49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12D61B0-047D-438E-8318-2FF7CBBFCCF4}" type="parTrans" cxnId="{25EF0F51-350E-4BA6-821E-2D27403193B0}">
      <dgm:prSet/>
      <dgm:spPr/>
      <dgm:t>
        <a:bodyPr/>
        <a:lstStyle/>
        <a:p>
          <a:endParaRPr lang="en-US"/>
        </a:p>
      </dgm:t>
    </dgm:pt>
    <dgm:pt modelId="{0A101FED-1E99-442E-B269-78B6BFC44228}">
      <dgm:prSet/>
      <dgm:spPr/>
      <dgm:t>
        <a:bodyPr/>
        <a:lstStyle/>
        <a:p>
          <a:r>
            <a:rPr lang="en-US"/>
            <a:t>2</a:t>
          </a:r>
          <a:r>
            <a:rPr lang="en-US" baseline="30000"/>
            <a:t>nd</a:t>
          </a:r>
          <a:r>
            <a:rPr lang="en-US"/>
            <a:t> Quarter Wrap-up</a:t>
          </a:r>
        </a:p>
      </dgm:t>
    </dgm:pt>
    <dgm:pt modelId="{AC0A6968-7447-4C44-99FD-90F97AF932FA}" type="sibTrans" cxnId="{25EF0F51-350E-4BA6-821E-2D27403193B0}">
      <dgm:prSet/>
      <dgm:spPr/>
      <dgm:t>
        <a:bodyPr/>
        <a:lstStyle/>
        <a:p>
          <a:endParaRPr lang="en-US"/>
        </a:p>
      </dgm:t>
    </dgm:pt>
    <dgm:pt modelId="{BBD97BC8-70E3-4011-B5B8-2B56F8C62C29}" type="parTrans" cxnId="{C20728D8-D8E7-4C4E-BD80-4F1D85B27B00}">
      <dgm:prSet/>
      <dgm:spPr/>
      <dgm:t>
        <a:bodyPr/>
        <a:lstStyle/>
        <a:p>
          <a:endParaRPr/>
        </a:p>
      </dgm:t>
    </dgm:pt>
    <dgm:pt modelId="{FDB1E06E-F150-4992-B063-BC361D6EA524}">
      <dgm:prSet/>
      <dgm:spPr/>
      <dgm:t>
        <a:bodyPr/>
        <a:lstStyle/>
        <a:p>
          <a:r>
            <a:rPr lang="en-US"/>
            <a:t>2021 Advocacy Priorities</a:t>
          </a:r>
        </a:p>
      </dgm:t>
    </dgm:pt>
    <dgm:pt modelId="{C10A674E-1782-4BF6-B600-8168E9C4052E}" type="sibTrans" cxnId="{C20728D8-D8E7-4C4E-BD80-4F1D85B27B00}">
      <dgm:prSet/>
      <dgm:spPr/>
      <dgm:t>
        <a:bodyPr/>
        <a:lstStyle/>
        <a:p>
          <a:endParaRPr/>
        </a:p>
      </dgm:t>
    </dgm:pt>
    <dgm:pt modelId="{B27F8BC3-682D-4752-AA3C-33611F5AC122}" type="parTrans" cxnId="{C2D76DC8-7F4C-42FF-AC08-8AD8950D0451}">
      <dgm:prSet/>
      <dgm:spPr/>
      <dgm:t>
        <a:bodyPr/>
        <a:lstStyle/>
        <a:p>
          <a:endParaRPr lang="en-US"/>
        </a:p>
      </dgm:t>
    </dgm:pt>
    <dgm:pt modelId="{6913A9E7-4E02-46B7-813E-7126B74C0D29}">
      <dgm:prSet/>
      <dgm:spPr/>
      <dgm:t>
        <a:bodyPr/>
        <a:lstStyle/>
        <a:p>
          <a:r>
            <a:rPr lang="en-US"/>
            <a:t>AAFP</a:t>
          </a:r>
          <a:r>
            <a:rPr lang="en-US" baseline="0"/>
            <a:t> Advocacy Activities</a:t>
          </a:r>
          <a:endParaRPr lang="en-US"/>
        </a:p>
      </dgm:t>
    </dgm:pt>
    <dgm:pt modelId="{E4A37E2F-44E4-475F-88E5-08A9CC741B4D}" type="sibTrans" cxnId="{C2D76DC8-7F4C-42FF-AC08-8AD8950D0451}">
      <dgm:prSet/>
      <dgm:spPr/>
      <dgm:t>
        <a:bodyPr/>
        <a:lstStyle/>
        <a:p>
          <a:endParaRPr lang="en-US"/>
        </a:p>
      </dgm:t>
    </dgm:pt>
    <dgm:pt modelId="{E6B29045-7D55-4E1E-B2D0-AB6CF56EFC46}" type="parTrans" cxnId="{535CD05C-1AFA-4F35-93DF-73A5825AD7C2}">
      <dgm:prSet/>
      <dgm:spPr/>
      <dgm:t>
        <a:bodyPr/>
        <a:lstStyle/>
        <a:p>
          <a:endParaRPr lang="en-US"/>
        </a:p>
      </dgm:t>
    </dgm:pt>
    <dgm:pt modelId="{716B0BB8-D0A7-431D-BFB6-A9BD3B7DE901}">
      <dgm:prSet/>
      <dgm:spPr/>
      <dgm:t>
        <a:bodyPr/>
        <a:lstStyle/>
        <a:p>
          <a:r>
            <a:rPr lang="en-US"/>
            <a:t>Government Relations Advocacy Revamp</a:t>
          </a:r>
        </a:p>
      </dgm:t>
    </dgm:pt>
    <dgm:pt modelId="{488E69B1-0FCA-441D-9DED-AB7172217825}" type="sibTrans" cxnId="{535CD05C-1AFA-4F35-93DF-73A5825AD7C2}">
      <dgm:prSet/>
      <dgm:spPr/>
      <dgm:t>
        <a:bodyPr/>
        <a:lstStyle/>
        <a:p>
          <a:endParaRPr lang="en-US"/>
        </a:p>
      </dgm:t>
    </dgm:pt>
    <dgm:pt modelId="{98D02BEE-5AD9-4E1D-87F1-FB94ACB7273E}" type="pres">
      <dgm:prSet presAssocID="{27D41A50-AF1E-4DC0-9D80-EB1D9D24E49E}" presName="linear" presStyleCnt="0">
        <dgm:presLayoutVars>
          <dgm:animLvl val="lvl"/>
          <dgm:resizeHandles val="exact"/>
        </dgm:presLayoutVars>
      </dgm:prSet>
      <dgm:spPr/>
    </dgm:pt>
    <dgm:pt modelId="{622585C9-C422-4F2E-9334-08134E40131F}" type="pres">
      <dgm:prSet presAssocID="{0A101FED-1E99-442E-B269-78B6BFC44228}" presName="parentText" presStyleLbl="node1" presStyleIdx="0" presStyleCnt="4" custLinFactNeighborX="166" custLinFactNeighborY="50001">
        <dgm:presLayoutVars>
          <dgm:chMax val="0"/>
          <dgm:bulletEnabled val="1"/>
        </dgm:presLayoutVars>
      </dgm:prSet>
      <dgm:spPr/>
    </dgm:pt>
    <dgm:pt modelId="{5D8F57E3-87D7-4F15-9AE0-C3D09A8772E4}" type="pres">
      <dgm:prSet presAssocID="{AC0A6968-7447-4C44-99FD-90F97AF932FA}" presName="spacer" presStyleCnt="0"/>
      <dgm:spPr/>
    </dgm:pt>
    <dgm:pt modelId="{B7C93764-EFE4-4C54-B0BA-FF9B162F35B4}" type="pres">
      <dgm:prSet presAssocID="{FDB1E06E-F150-4992-B063-BC361D6EA524}" presName="parentText" presStyleLbl="node1" presStyleIdx="1" presStyleCnt="4">
        <dgm:presLayoutVars>
          <dgm:chMax val="0"/>
          <dgm:bulletEnabled val="1"/>
        </dgm:presLayoutVars>
      </dgm:prSet>
      <dgm:spPr/>
    </dgm:pt>
    <dgm:pt modelId="{2D711B05-5F78-4103-9A5B-4FAEBF2EE4BA}" type="pres">
      <dgm:prSet presAssocID="{C10A674E-1782-4BF6-B600-8168E9C4052E}" presName="spacer" presStyleCnt="0"/>
      <dgm:spPr/>
    </dgm:pt>
    <dgm:pt modelId="{2BA2C580-8EDA-4599-8BD9-314EA8F53DF7}" type="pres">
      <dgm:prSet presAssocID="{6913A9E7-4E02-46B7-813E-7126B74C0D29}" presName="parentText" presStyleLbl="node1" presStyleIdx="2" presStyleCnt="4">
        <dgm:presLayoutVars>
          <dgm:chMax val="0"/>
          <dgm:bulletEnabled val="1"/>
        </dgm:presLayoutVars>
      </dgm:prSet>
      <dgm:spPr/>
    </dgm:pt>
    <dgm:pt modelId="{04AB9B68-F6BB-4FCA-8A61-604376C841F9}" type="pres">
      <dgm:prSet presAssocID="{E4A37E2F-44E4-475F-88E5-08A9CC741B4D}" presName="spacer" presStyleCnt="0"/>
      <dgm:spPr/>
    </dgm:pt>
    <dgm:pt modelId="{57FBD217-0129-424D-B865-A7831B682658}" type="pres">
      <dgm:prSet presAssocID="{716B0BB8-D0A7-431D-BFB6-A9BD3B7DE901}" presName="parentText" presStyleLbl="node1" presStyleIdx="3" presStyleCnt="4">
        <dgm:presLayoutVars>
          <dgm:chMax val="0"/>
          <dgm:bulletEnabled val="1"/>
        </dgm:presLayoutVars>
      </dgm:prSet>
      <dgm:spPr/>
    </dgm:pt>
  </dgm:ptLst>
  <dgm:cxnLst>
    <dgm:cxn modelId="{7062FA2C-0D70-4F77-B39F-2609BEDA2E99}" type="presOf" srcId="{27D41A50-AF1E-4DC0-9D80-EB1D9D24E49E}" destId="{98D02BEE-5AD9-4E1D-87F1-FB94ACB7273E}" srcOrd="0" destOrd="0" presId="urn:microsoft.com/office/officeart/2005/8/layout/vList2"/>
    <dgm:cxn modelId="{535CD05C-1AFA-4F35-93DF-73A5825AD7C2}" srcId="{27D41A50-AF1E-4DC0-9D80-EB1D9D24E49E}" destId="{716B0BB8-D0A7-431D-BFB6-A9BD3B7DE901}" srcOrd="3" destOrd="0" parTransId="{E6B29045-7D55-4E1E-B2D0-AB6CF56EFC46}" sibTransId="{488E69B1-0FCA-441D-9DED-AB7172217825}"/>
    <dgm:cxn modelId="{25EF0F51-350E-4BA6-821E-2D27403193B0}" srcId="{27D41A50-AF1E-4DC0-9D80-EB1D9D24E49E}" destId="{0A101FED-1E99-442E-B269-78B6BFC44228}" srcOrd="0" destOrd="0" parTransId="{E12D61B0-047D-438E-8318-2FF7CBBFCCF4}" sibTransId="{AC0A6968-7447-4C44-99FD-90F97AF932FA}"/>
    <dgm:cxn modelId="{935BF551-EB1A-4B87-B369-1201D5DE5B6B}" type="presOf" srcId="{716B0BB8-D0A7-431D-BFB6-A9BD3B7DE901}" destId="{57FBD217-0129-424D-B865-A7831B682658}" srcOrd="0" destOrd="0" presId="urn:microsoft.com/office/officeart/2005/8/layout/vList2"/>
    <dgm:cxn modelId="{B886F572-1251-436A-9F18-5F47C4B6D914}" type="presOf" srcId="{6913A9E7-4E02-46B7-813E-7126B74C0D29}" destId="{2BA2C580-8EDA-4599-8BD9-314EA8F53DF7}" srcOrd="0" destOrd="0" presId="urn:microsoft.com/office/officeart/2005/8/layout/vList2"/>
    <dgm:cxn modelId="{C0CB45A2-9514-42D8-8B2E-CDEFB8448A17}" type="presOf" srcId="{FDB1E06E-F150-4992-B063-BC361D6EA524}" destId="{B7C93764-EFE4-4C54-B0BA-FF9B162F35B4}" srcOrd="0" destOrd="0" presId="urn:microsoft.com/office/officeart/2005/8/layout/vList2"/>
    <dgm:cxn modelId="{9B3EBBBF-291A-4443-9EB6-0D800ABF4C6E}" type="presOf" srcId="{0A101FED-1E99-442E-B269-78B6BFC44228}" destId="{622585C9-C422-4F2E-9334-08134E40131F}" srcOrd="0" destOrd="0" presId="urn:microsoft.com/office/officeart/2005/8/layout/vList2"/>
    <dgm:cxn modelId="{C2D76DC8-7F4C-42FF-AC08-8AD8950D0451}" srcId="{27D41A50-AF1E-4DC0-9D80-EB1D9D24E49E}" destId="{6913A9E7-4E02-46B7-813E-7126B74C0D29}" srcOrd="2" destOrd="0" parTransId="{B27F8BC3-682D-4752-AA3C-33611F5AC122}" sibTransId="{E4A37E2F-44E4-475F-88E5-08A9CC741B4D}"/>
    <dgm:cxn modelId="{C20728D8-D8E7-4C4E-BD80-4F1D85B27B00}" srcId="{27D41A50-AF1E-4DC0-9D80-EB1D9D24E49E}" destId="{FDB1E06E-F150-4992-B063-BC361D6EA524}" srcOrd="1" destOrd="0" parTransId="{BBD97BC8-70E3-4011-B5B8-2B56F8C62C29}" sibTransId="{C10A674E-1782-4BF6-B600-8168E9C4052E}"/>
    <dgm:cxn modelId="{5593F377-1A64-4A4B-897E-A190B3AB9EBB}" type="presParOf" srcId="{98D02BEE-5AD9-4E1D-87F1-FB94ACB7273E}" destId="{622585C9-C422-4F2E-9334-08134E40131F}" srcOrd="0" destOrd="0" presId="urn:microsoft.com/office/officeart/2005/8/layout/vList2"/>
    <dgm:cxn modelId="{82703E31-2E18-48AF-847D-9558F0442A04}" type="presParOf" srcId="{98D02BEE-5AD9-4E1D-87F1-FB94ACB7273E}" destId="{5D8F57E3-87D7-4F15-9AE0-C3D09A8772E4}" srcOrd="1" destOrd="0" presId="urn:microsoft.com/office/officeart/2005/8/layout/vList2"/>
    <dgm:cxn modelId="{46450195-0E58-4544-A0DB-777634A10252}" type="presParOf" srcId="{98D02BEE-5AD9-4E1D-87F1-FB94ACB7273E}" destId="{B7C93764-EFE4-4C54-B0BA-FF9B162F35B4}" srcOrd="2" destOrd="0" presId="urn:microsoft.com/office/officeart/2005/8/layout/vList2"/>
    <dgm:cxn modelId="{AB493FE1-D57C-4B93-95EE-7E00EB9D5548}" type="presParOf" srcId="{98D02BEE-5AD9-4E1D-87F1-FB94ACB7273E}" destId="{2D711B05-5F78-4103-9A5B-4FAEBF2EE4BA}" srcOrd="3" destOrd="0" presId="urn:microsoft.com/office/officeart/2005/8/layout/vList2"/>
    <dgm:cxn modelId="{82BBC988-6FF6-4855-ABC6-BB2E066017F4}" type="presParOf" srcId="{98D02BEE-5AD9-4E1D-87F1-FB94ACB7273E}" destId="{2BA2C580-8EDA-4599-8BD9-314EA8F53DF7}" srcOrd="4" destOrd="0" presId="urn:microsoft.com/office/officeart/2005/8/layout/vList2"/>
    <dgm:cxn modelId="{FD9A009A-C5E3-489B-A4E6-D64873563B72}" type="presParOf" srcId="{98D02BEE-5AD9-4E1D-87F1-FB94ACB7273E}" destId="{04AB9B68-F6BB-4FCA-8A61-604376C841F9}" srcOrd="5" destOrd="0" presId="urn:microsoft.com/office/officeart/2005/8/layout/vList2"/>
    <dgm:cxn modelId="{07C83F15-BAF1-4219-9403-F9AA1181C0AF}" type="presParOf" srcId="{98D02BEE-5AD9-4E1D-87F1-FB94ACB7273E}" destId="{57FBD217-0129-424D-B865-A7831B68265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CC4BDA-CA1E-47AF-8423-3A9E818435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C5F171F-161F-4D07-BB75-112919791D03}" type="parTrans" cxnId="{B4DDA401-72EC-49C3-AA7D-412E518930BB}">
      <dgm:prSet/>
      <dgm:spPr/>
      <dgm:t>
        <a:bodyPr/>
        <a:lstStyle/>
        <a:p>
          <a:endParaRPr lang="en-US"/>
        </a:p>
      </dgm:t>
    </dgm:pt>
    <dgm:pt modelId="{D925DD67-D1D3-436B-8E6F-AC69EBE5005F}">
      <dgm:prSet/>
      <dgm:spPr/>
      <dgm:t>
        <a:bodyPr/>
        <a:lstStyle/>
        <a:p>
          <a:r>
            <a:rPr lang="en-US"/>
            <a:t>Direct lobbying with key committees, legislators</a:t>
          </a:r>
        </a:p>
      </dgm:t>
    </dgm:pt>
    <dgm:pt modelId="{E8255109-420F-4532-BD4F-3FCE879FB104}" type="sibTrans" cxnId="{B4DDA401-72EC-49C3-AA7D-412E518930BB}">
      <dgm:prSet/>
      <dgm:spPr/>
      <dgm:t>
        <a:bodyPr/>
        <a:lstStyle/>
        <a:p>
          <a:endParaRPr lang="en-US"/>
        </a:p>
      </dgm:t>
    </dgm:pt>
    <dgm:pt modelId="{D9F9F274-3DA3-4AE0-8E04-BA264A9D959D}" type="parTrans" cxnId="{123C7EA6-7313-4EC8-B5B7-30BD5F133492}">
      <dgm:prSet/>
      <dgm:spPr/>
      <dgm:t>
        <a:bodyPr/>
        <a:lstStyle/>
        <a:p>
          <a:endParaRPr lang="en-US"/>
        </a:p>
      </dgm:t>
    </dgm:pt>
    <dgm:pt modelId="{F08F93F0-7A20-4C73-88F5-BD0DFF735A71}">
      <dgm:prSet/>
      <dgm:spPr/>
      <dgm:t>
        <a:bodyPr/>
        <a:lstStyle/>
        <a:p>
          <a:r>
            <a:rPr lang="en-US"/>
            <a:t>Coalition engagement</a:t>
          </a:r>
        </a:p>
      </dgm:t>
    </dgm:pt>
    <dgm:pt modelId="{E2A45E04-A486-45AC-840A-07E9B7AE5BB7}" type="sibTrans" cxnId="{123C7EA6-7313-4EC8-B5B7-30BD5F133492}">
      <dgm:prSet/>
      <dgm:spPr/>
      <dgm:t>
        <a:bodyPr/>
        <a:lstStyle/>
        <a:p>
          <a:endParaRPr lang="en-US"/>
        </a:p>
      </dgm:t>
    </dgm:pt>
    <dgm:pt modelId="{14D95491-0981-4947-AF25-38C8D9EEB605}" type="parTrans" cxnId="{99D44311-E02E-47F2-8E4E-5B61922C13A2}">
      <dgm:prSet/>
      <dgm:spPr/>
      <dgm:t>
        <a:bodyPr/>
        <a:lstStyle/>
        <a:p>
          <a:endParaRPr lang="en-US"/>
        </a:p>
      </dgm:t>
    </dgm:pt>
    <dgm:pt modelId="{DB87FE25-BD8C-4A76-B350-A1100D0EE0A0}">
      <dgm:prSet/>
      <dgm:spPr/>
      <dgm:t>
        <a:bodyPr/>
        <a:lstStyle/>
        <a:p>
          <a:r>
            <a:rPr lang="en-US"/>
            <a:t>Family Medicine Advocacy Summit (May virtual meeting)</a:t>
          </a:r>
        </a:p>
      </dgm:t>
    </dgm:pt>
    <dgm:pt modelId="{0D9F4EEF-62C6-4E17-A9D3-8238841487B3}" type="sibTrans" cxnId="{99D44311-E02E-47F2-8E4E-5B61922C13A2}">
      <dgm:prSet/>
      <dgm:spPr/>
      <dgm:t>
        <a:bodyPr/>
        <a:lstStyle/>
        <a:p>
          <a:endParaRPr lang="en-US"/>
        </a:p>
      </dgm:t>
    </dgm:pt>
    <dgm:pt modelId="{527146D8-78FD-483A-8B65-91C707B735C6}" type="parTrans" cxnId="{B6639413-FF6D-4009-B474-8762BADDEA49}">
      <dgm:prSet/>
      <dgm:spPr/>
      <dgm:t>
        <a:bodyPr/>
        <a:lstStyle/>
        <a:p>
          <a:endParaRPr lang="en-US"/>
        </a:p>
      </dgm:t>
    </dgm:pt>
    <dgm:pt modelId="{D056DAB5-0EB5-4A57-B7DA-258EA62A1C60}">
      <dgm:prSet/>
      <dgm:spPr/>
      <dgm:t>
        <a:bodyPr/>
        <a:lstStyle/>
        <a:p>
          <a:r>
            <a:rPr lang="en-US"/>
            <a:t>FamMedPAC alignment with champions</a:t>
          </a:r>
        </a:p>
      </dgm:t>
    </dgm:pt>
    <dgm:pt modelId="{908F1868-67D8-4434-AC3E-3E9F055E8C22}" type="sibTrans" cxnId="{B6639413-FF6D-4009-B474-8762BADDEA49}">
      <dgm:prSet/>
      <dgm:spPr/>
      <dgm:t>
        <a:bodyPr/>
        <a:lstStyle/>
        <a:p>
          <a:endParaRPr lang="en-US"/>
        </a:p>
      </dgm:t>
    </dgm:pt>
    <dgm:pt modelId="{4647F694-698D-4C6E-A585-D582561EEA93}" type="pres">
      <dgm:prSet presAssocID="{77CC4BDA-CA1E-47AF-8423-3A9E81843536}" presName="linear" presStyleCnt="0">
        <dgm:presLayoutVars>
          <dgm:animLvl val="lvl"/>
          <dgm:resizeHandles val="exact"/>
        </dgm:presLayoutVars>
      </dgm:prSet>
      <dgm:spPr/>
    </dgm:pt>
    <dgm:pt modelId="{0D946CB9-4298-4977-A247-66B32226D25B}" type="pres">
      <dgm:prSet presAssocID="{D925DD67-D1D3-436B-8E6F-AC69EBE5005F}" presName="parentText" presStyleLbl="node1" presStyleIdx="0" presStyleCnt="4">
        <dgm:presLayoutVars>
          <dgm:chMax val="0"/>
          <dgm:bulletEnabled val="1"/>
        </dgm:presLayoutVars>
      </dgm:prSet>
      <dgm:spPr/>
    </dgm:pt>
    <dgm:pt modelId="{EE53FA64-77CD-499D-8E17-94E431D71D7B}" type="pres">
      <dgm:prSet presAssocID="{E8255109-420F-4532-BD4F-3FCE879FB104}" presName="spacer" presStyleCnt="0"/>
      <dgm:spPr/>
    </dgm:pt>
    <dgm:pt modelId="{B2D4B382-01DC-4970-883F-65A9F15A7924}" type="pres">
      <dgm:prSet presAssocID="{F08F93F0-7A20-4C73-88F5-BD0DFF735A71}" presName="parentText" presStyleLbl="node1" presStyleIdx="1" presStyleCnt="4">
        <dgm:presLayoutVars>
          <dgm:chMax val="0"/>
          <dgm:bulletEnabled val="1"/>
        </dgm:presLayoutVars>
      </dgm:prSet>
      <dgm:spPr/>
    </dgm:pt>
    <dgm:pt modelId="{9D33547B-B944-4E6F-BDC0-7DFDF7B03F94}" type="pres">
      <dgm:prSet presAssocID="{E2A45E04-A486-45AC-840A-07E9B7AE5BB7}" presName="spacer" presStyleCnt="0"/>
      <dgm:spPr/>
    </dgm:pt>
    <dgm:pt modelId="{082A4781-6BE4-4913-BEF0-E5E736F9C75F}" type="pres">
      <dgm:prSet presAssocID="{DB87FE25-BD8C-4A76-B350-A1100D0EE0A0}" presName="parentText" presStyleLbl="node1" presStyleIdx="2" presStyleCnt="4">
        <dgm:presLayoutVars>
          <dgm:chMax val="0"/>
          <dgm:bulletEnabled val="1"/>
        </dgm:presLayoutVars>
      </dgm:prSet>
      <dgm:spPr/>
    </dgm:pt>
    <dgm:pt modelId="{0824246C-BC03-4B18-BD70-62D39520A67F}" type="pres">
      <dgm:prSet presAssocID="{0D9F4EEF-62C6-4E17-A9D3-8238841487B3}" presName="spacer" presStyleCnt="0"/>
      <dgm:spPr/>
    </dgm:pt>
    <dgm:pt modelId="{66B03B39-C489-457B-B04D-443886C3F6AE}" type="pres">
      <dgm:prSet presAssocID="{D056DAB5-0EB5-4A57-B7DA-258EA62A1C60}" presName="parentText" presStyleLbl="node1" presStyleIdx="3" presStyleCnt="4" custLinFactNeighborY="88475">
        <dgm:presLayoutVars>
          <dgm:chMax val="0"/>
          <dgm:bulletEnabled val="1"/>
        </dgm:presLayoutVars>
      </dgm:prSet>
      <dgm:spPr/>
    </dgm:pt>
  </dgm:ptLst>
  <dgm:cxnLst>
    <dgm:cxn modelId="{B4DDA401-72EC-49C3-AA7D-412E518930BB}" srcId="{77CC4BDA-CA1E-47AF-8423-3A9E81843536}" destId="{D925DD67-D1D3-436B-8E6F-AC69EBE5005F}" srcOrd="0" destOrd="0" parTransId="{8C5F171F-161F-4D07-BB75-112919791D03}" sibTransId="{E8255109-420F-4532-BD4F-3FCE879FB104}"/>
    <dgm:cxn modelId="{99D44311-E02E-47F2-8E4E-5B61922C13A2}" srcId="{77CC4BDA-CA1E-47AF-8423-3A9E81843536}" destId="{DB87FE25-BD8C-4A76-B350-A1100D0EE0A0}" srcOrd="2" destOrd="0" parTransId="{14D95491-0981-4947-AF25-38C8D9EEB605}" sibTransId="{0D9F4EEF-62C6-4E17-A9D3-8238841487B3}"/>
    <dgm:cxn modelId="{B6639413-FF6D-4009-B474-8762BADDEA49}" srcId="{77CC4BDA-CA1E-47AF-8423-3A9E81843536}" destId="{D056DAB5-0EB5-4A57-B7DA-258EA62A1C60}" srcOrd="3" destOrd="0" parTransId="{527146D8-78FD-483A-8B65-91C707B735C6}" sibTransId="{908F1868-67D8-4434-AC3E-3E9F055E8C22}"/>
    <dgm:cxn modelId="{5E0FA628-DBD9-4D00-B73B-D90EBB01EB34}" type="presOf" srcId="{DB87FE25-BD8C-4A76-B350-A1100D0EE0A0}" destId="{082A4781-6BE4-4913-BEF0-E5E736F9C75F}" srcOrd="0" destOrd="0" presId="urn:microsoft.com/office/officeart/2005/8/layout/vList2"/>
    <dgm:cxn modelId="{123C7EA6-7313-4EC8-B5B7-30BD5F133492}" srcId="{77CC4BDA-CA1E-47AF-8423-3A9E81843536}" destId="{F08F93F0-7A20-4C73-88F5-BD0DFF735A71}" srcOrd="1" destOrd="0" parTransId="{D9F9F274-3DA3-4AE0-8E04-BA264A9D959D}" sibTransId="{E2A45E04-A486-45AC-840A-07E9B7AE5BB7}"/>
    <dgm:cxn modelId="{771391CC-D4CE-4F8E-9F68-2AD27BF14CD5}" type="presOf" srcId="{D925DD67-D1D3-436B-8E6F-AC69EBE5005F}" destId="{0D946CB9-4298-4977-A247-66B32226D25B}" srcOrd="0" destOrd="0" presId="urn:microsoft.com/office/officeart/2005/8/layout/vList2"/>
    <dgm:cxn modelId="{7B4333E4-2BFD-4989-B5E6-19FF6A48819C}" type="presOf" srcId="{F08F93F0-7A20-4C73-88F5-BD0DFF735A71}" destId="{B2D4B382-01DC-4970-883F-65A9F15A7924}" srcOrd="0" destOrd="0" presId="urn:microsoft.com/office/officeart/2005/8/layout/vList2"/>
    <dgm:cxn modelId="{9B473AE8-C926-4F82-8FB2-4CDB9B17E316}" type="presOf" srcId="{77CC4BDA-CA1E-47AF-8423-3A9E81843536}" destId="{4647F694-698D-4C6E-A585-D582561EEA93}" srcOrd="0" destOrd="0" presId="urn:microsoft.com/office/officeart/2005/8/layout/vList2"/>
    <dgm:cxn modelId="{A5C6F1EC-0574-4214-AB58-608041BB2403}" type="presOf" srcId="{D056DAB5-0EB5-4A57-B7DA-258EA62A1C60}" destId="{66B03B39-C489-457B-B04D-443886C3F6AE}" srcOrd="0" destOrd="0" presId="urn:microsoft.com/office/officeart/2005/8/layout/vList2"/>
    <dgm:cxn modelId="{D6467E11-9703-4151-A79F-FE2D8C18F28E}" type="presParOf" srcId="{4647F694-698D-4C6E-A585-D582561EEA93}" destId="{0D946CB9-4298-4977-A247-66B32226D25B}" srcOrd="0" destOrd="0" presId="urn:microsoft.com/office/officeart/2005/8/layout/vList2"/>
    <dgm:cxn modelId="{AECD7DC7-ACC6-4D44-8D33-1736938FB7F4}" type="presParOf" srcId="{4647F694-698D-4C6E-A585-D582561EEA93}" destId="{EE53FA64-77CD-499D-8E17-94E431D71D7B}" srcOrd="1" destOrd="0" presId="urn:microsoft.com/office/officeart/2005/8/layout/vList2"/>
    <dgm:cxn modelId="{6BA30A73-F9EF-4E33-807B-ADC005F2FEBE}" type="presParOf" srcId="{4647F694-698D-4C6E-A585-D582561EEA93}" destId="{B2D4B382-01DC-4970-883F-65A9F15A7924}" srcOrd="2" destOrd="0" presId="urn:microsoft.com/office/officeart/2005/8/layout/vList2"/>
    <dgm:cxn modelId="{050324B6-A016-4E26-BC5C-E411BA46C79D}" type="presParOf" srcId="{4647F694-698D-4C6E-A585-D582561EEA93}" destId="{9D33547B-B944-4E6F-BDC0-7DFDF7B03F94}" srcOrd="3" destOrd="0" presId="urn:microsoft.com/office/officeart/2005/8/layout/vList2"/>
    <dgm:cxn modelId="{7CBD1817-209E-4444-BAE6-77905E80D83F}" type="presParOf" srcId="{4647F694-698D-4C6E-A585-D582561EEA93}" destId="{082A4781-6BE4-4913-BEF0-E5E736F9C75F}" srcOrd="4" destOrd="0" presId="urn:microsoft.com/office/officeart/2005/8/layout/vList2"/>
    <dgm:cxn modelId="{996C7333-3FD1-4BB6-93B2-E6947322CB0B}" type="presParOf" srcId="{4647F694-698D-4C6E-A585-D582561EEA93}" destId="{0824246C-BC03-4B18-BD70-62D39520A67F}" srcOrd="5" destOrd="0" presId="urn:microsoft.com/office/officeart/2005/8/layout/vList2"/>
    <dgm:cxn modelId="{75E90CF8-161B-4C0E-975C-DE73DBB068B5}" type="presParOf" srcId="{4647F694-698D-4C6E-A585-D582561EEA93}" destId="{66B03B39-C489-457B-B04D-443886C3F6A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585C9-C422-4F2E-9334-08134E40131F}">
      <dsp:nvSpPr>
        <dsp:cNvPr id="0" name=""/>
        <dsp:cNvSpPr/>
      </dsp:nvSpPr>
      <dsp:spPr>
        <a:xfrm>
          <a:off x="0" y="68724"/>
          <a:ext cx="6263640" cy="12928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2</a:t>
          </a:r>
          <a:r>
            <a:rPr lang="en-US" sz="3400" kern="1200" baseline="30000" dirty="0"/>
            <a:t>nd</a:t>
          </a:r>
          <a:r>
            <a:rPr lang="en-US" sz="3400" kern="1200" dirty="0"/>
            <a:t> Quarter Wrap-up</a:t>
          </a:r>
        </a:p>
      </dsp:txBody>
      <dsp:txXfrm>
        <a:off x="63112" y="131836"/>
        <a:ext cx="6137416" cy="1166626"/>
      </dsp:txXfrm>
    </dsp:sp>
    <dsp:sp modelId="{B7C93764-EFE4-4C54-B0BA-FF9B162F35B4}">
      <dsp:nvSpPr>
        <dsp:cNvPr id="0" name=""/>
        <dsp:cNvSpPr/>
      </dsp:nvSpPr>
      <dsp:spPr>
        <a:xfrm>
          <a:off x="0" y="1410533"/>
          <a:ext cx="6263640" cy="1292850"/>
        </a:xfrm>
        <a:prstGeom prst="roundRect">
          <a:avLst/>
        </a:prstGeom>
        <a:solidFill>
          <a:schemeClr val="accent5">
            <a:hueOff val="-531135"/>
            <a:satOff val="14875"/>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2021 Advocacy Priorities</a:t>
          </a:r>
        </a:p>
      </dsp:txBody>
      <dsp:txXfrm>
        <a:off x="63112" y="1473645"/>
        <a:ext cx="6137416" cy="1166626"/>
      </dsp:txXfrm>
    </dsp:sp>
    <dsp:sp modelId="{2BA2C580-8EDA-4599-8BD9-314EA8F53DF7}">
      <dsp:nvSpPr>
        <dsp:cNvPr id="0" name=""/>
        <dsp:cNvSpPr/>
      </dsp:nvSpPr>
      <dsp:spPr>
        <a:xfrm>
          <a:off x="0" y="2801303"/>
          <a:ext cx="6263640" cy="1292850"/>
        </a:xfrm>
        <a:prstGeom prst="roundRect">
          <a:avLst/>
        </a:prstGeom>
        <a:solidFill>
          <a:schemeClr val="accent5">
            <a:hueOff val="-1062269"/>
            <a:satOff val="29751"/>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AAFP</a:t>
          </a:r>
          <a:r>
            <a:rPr lang="en-US" sz="3400" kern="1200" baseline="0" dirty="0"/>
            <a:t> Advocacy Activities</a:t>
          </a:r>
          <a:endParaRPr lang="en-US" sz="3400" kern="1200" dirty="0"/>
        </a:p>
      </dsp:txBody>
      <dsp:txXfrm>
        <a:off x="63112" y="2864415"/>
        <a:ext cx="6137416" cy="1166626"/>
      </dsp:txXfrm>
    </dsp:sp>
    <dsp:sp modelId="{57FBD217-0129-424D-B865-A7831B682658}">
      <dsp:nvSpPr>
        <dsp:cNvPr id="0" name=""/>
        <dsp:cNvSpPr/>
      </dsp:nvSpPr>
      <dsp:spPr>
        <a:xfrm>
          <a:off x="0" y="4192074"/>
          <a:ext cx="6263640" cy="1292850"/>
        </a:xfrm>
        <a:prstGeom prst="roundRect">
          <a:avLst/>
        </a:prstGeom>
        <a:solidFill>
          <a:schemeClr val="accent5">
            <a:hueOff val="-1593404"/>
            <a:satOff val="4462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Government Relations Advocacy Revamp</a:t>
          </a:r>
        </a:p>
      </dsp:txBody>
      <dsp:txXfrm>
        <a:off x="63112" y="4255186"/>
        <a:ext cx="6137416" cy="1166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46CB9-4298-4977-A247-66B32226D25B}">
      <dsp:nvSpPr>
        <dsp:cNvPr id="0" name=""/>
        <dsp:cNvSpPr/>
      </dsp:nvSpPr>
      <dsp:spPr>
        <a:xfrm>
          <a:off x="0" y="57648"/>
          <a:ext cx="5399314" cy="1081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Direct lobbying with key committees, legislators</a:t>
          </a:r>
        </a:p>
      </dsp:txBody>
      <dsp:txXfrm>
        <a:off x="52774" y="110422"/>
        <a:ext cx="5293766" cy="975532"/>
      </dsp:txXfrm>
    </dsp:sp>
    <dsp:sp modelId="{B2D4B382-01DC-4970-883F-65A9F15A7924}">
      <dsp:nvSpPr>
        <dsp:cNvPr id="0" name=""/>
        <dsp:cNvSpPr/>
      </dsp:nvSpPr>
      <dsp:spPr>
        <a:xfrm>
          <a:off x="0" y="1219368"/>
          <a:ext cx="5399314" cy="1081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Coalition engagement</a:t>
          </a:r>
        </a:p>
      </dsp:txBody>
      <dsp:txXfrm>
        <a:off x="52774" y="1272142"/>
        <a:ext cx="5293766" cy="975532"/>
      </dsp:txXfrm>
    </dsp:sp>
    <dsp:sp modelId="{082A4781-6BE4-4913-BEF0-E5E736F9C75F}">
      <dsp:nvSpPr>
        <dsp:cNvPr id="0" name=""/>
        <dsp:cNvSpPr/>
      </dsp:nvSpPr>
      <dsp:spPr>
        <a:xfrm>
          <a:off x="0" y="2381089"/>
          <a:ext cx="5399314" cy="1081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Family Medicine Advocacy Summit (May virtual meeting)</a:t>
          </a:r>
        </a:p>
      </dsp:txBody>
      <dsp:txXfrm>
        <a:off x="52774" y="2433863"/>
        <a:ext cx="5293766" cy="975532"/>
      </dsp:txXfrm>
    </dsp:sp>
    <dsp:sp modelId="{66B03B39-C489-457B-B04D-443886C3F6AE}">
      <dsp:nvSpPr>
        <dsp:cNvPr id="0" name=""/>
        <dsp:cNvSpPr/>
      </dsp:nvSpPr>
      <dsp:spPr>
        <a:xfrm>
          <a:off x="0" y="3600457"/>
          <a:ext cx="5399314" cy="1081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FamMedPAC alignment with champions</a:t>
          </a:r>
        </a:p>
      </dsp:txBody>
      <dsp:txXfrm>
        <a:off x="52774" y="3653231"/>
        <a:ext cx="5293766" cy="9755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B4A598A7-D375-4418-9D87-46311329AA5C}" type="datetimeFigureOut">
              <a:rPr lang="en-US" smtClean="0"/>
              <a:t>8/12/2021</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C099F744-FD9C-44F3-92AB-510D9A2A268B}" type="slidenum">
              <a:rPr lang="en-US" smtClean="0"/>
              <a:t>‹#›</a:t>
            </a:fld>
            <a:endParaRPr lang="en-US"/>
          </a:p>
        </p:txBody>
      </p:sp>
    </p:spTree>
    <p:extLst>
      <p:ext uri="{BB962C8B-B14F-4D97-AF65-F5344CB8AC3E}">
        <p14:creationId xmlns:p14="http://schemas.microsoft.com/office/powerpoint/2010/main" val="1976313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C099F744-FD9C-44F3-92AB-510D9A2A268B}" type="slidenum">
              <a:rPr lang="en-US" smtClean="0"/>
              <a:t>1</a:t>
            </a:fld>
            <a:endParaRPr lang="en-US"/>
          </a:p>
        </p:txBody>
      </p:sp>
    </p:spTree>
    <p:extLst>
      <p:ext uri="{BB962C8B-B14F-4D97-AF65-F5344CB8AC3E}">
        <p14:creationId xmlns:p14="http://schemas.microsoft.com/office/powerpoint/2010/main" val="1085803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C099F744-FD9C-44F3-92AB-510D9A2A268B}" type="slidenum">
              <a:rPr lang="en-US" smtClean="0"/>
              <a:t>23</a:t>
            </a:fld>
            <a:endParaRPr lang="en-US"/>
          </a:p>
        </p:txBody>
      </p:sp>
    </p:spTree>
    <p:extLst>
      <p:ext uri="{BB962C8B-B14F-4D97-AF65-F5344CB8AC3E}">
        <p14:creationId xmlns:p14="http://schemas.microsoft.com/office/powerpoint/2010/main" val="3320965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91608CC0-0888-4537-8D47-8F670F05EC86}" type="slidenum">
              <a:rPr lang="en-US" smtClean="0"/>
              <a:t>25</a:t>
            </a:fld>
            <a:endParaRPr lang="en-US"/>
          </a:p>
        </p:txBody>
      </p:sp>
    </p:spTree>
    <p:extLst>
      <p:ext uri="{BB962C8B-B14F-4D97-AF65-F5344CB8AC3E}">
        <p14:creationId xmlns:p14="http://schemas.microsoft.com/office/powerpoint/2010/main" val="1580040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3D0542CC-0A24-4CEA-9A94-7B78C9092E47}" type="slidenum">
              <a:rPr lang="en-US" smtClean="0"/>
              <a:t>26</a:t>
            </a:fld>
            <a:endParaRPr lang="en-US"/>
          </a:p>
        </p:txBody>
      </p:sp>
    </p:spTree>
    <p:extLst>
      <p:ext uri="{BB962C8B-B14F-4D97-AF65-F5344CB8AC3E}">
        <p14:creationId xmlns:p14="http://schemas.microsoft.com/office/powerpoint/2010/main" val="350483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3D0542CC-0A24-4CEA-9A94-7B78C9092E47}" type="slidenum">
              <a:rPr lang="en-US" smtClean="0"/>
              <a:t>27</a:t>
            </a:fld>
            <a:endParaRPr lang="en-US"/>
          </a:p>
        </p:txBody>
      </p:sp>
    </p:spTree>
    <p:extLst>
      <p:ext uri="{BB962C8B-B14F-4D97-AF65-F5344CB8AC3E}">
        <p14:creationId xmlns:p14="http://schemas.microsoft.com/office/powerpoint/2010/main" val="1974018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3D0542CC-0A24-4CEA-9A94-7B78C9092E47}" type="slidenum">
              <a:rPr lang="en-US" smtClean="0"/>
              <a:t>28</a:t>
            </a:fld>
            <a:endParaRPr lang="en-US"/>
          </a:p>
        </p:txBody>
      </p:sp>
    </p:spTree>
    <p:extLst>
      <p:ext uri="{BB962C8B-B14F-4D97-AF65-F5344CB8AC3E}">
        <p14:creationId xmlns:p14="http://schemas.microsoft.com/office/powerpoint/2010/main" val="3957091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3D0542CC-0A24-4CEA-9A94-7B78C9092E47}" type="slidenum">
              <a:rPr lang="en-US" smtClean="0"/>
              <a:t>30</a:t>
            </a:fld>
            <a:endParaRPr lang="en-US"/>
          </a:p>
        </p:txBody>
      </p:sp>
    </p:spTree>
    <p:extLst>
      <p:ext uri="{BB962C8B-B14F-4D97-AF65-F5344CB8AC3E}">
        <p14:creationId xmlns:p14="http://schemas.microsoft.com/office/powerpoint/2010/main" val="284105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C099F744-FD9C-44F3-92AB-510D9A2A268B}" type="slidenum">
              <a:rPr lang="en-US" smtClean="0"/>
              <a:t>2</a:t>
            </a:fld>
            <a:endParaRPr lang="en-US"/>
          </a:p>
        </p:txBody>
      </p:sp>
    </p:spTree>
    <p:extLst>
      <p:ext uri="{BB962C8B-B14F-4D97-AF65-F5344CB8AC3E}">
        <p14:creationId xmlns:p14="http://schemas.microsoft.com/office/powerpoint/2010/main" val="2651141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C099F744-FD9C-44F3-92AB-510D9A2A268B}" type="slidenum">
              <a:rPr lang="en-US" smtClean="0"/>
              <a:t>3</a:t>
            </a:fld>
            <a:endParaRPr lang="en-US"/>
          </a:p>
        </p:txBody>
      </p:sp>
    </p:spTree>
    <p:extLst>
      <p:ext uri="{BB962C8B-B14F-4D97-AF65-F5344CB8AC3E}">
        <p14:creationId xmlns:p14="http://schemas.microsoft.com/office/powerpoint/2010/main" val="343220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C099F744-FD9C-44F3-92AB-510D9A2A268B}" type="slidenum">
              <a:rPr lang="en-US" smtClean="0"/>
              <a:t>4</a:t>
            </a:fld>
            <a:endParaRPr lang="en-US"/>
          </a:p>
        </p:txBody>
      </p:sp>
    </p:spTree>
    <p:extLst>
      <p:ext uri="{BB962C8B-B14F-4D97-AF65-F5344CB8AC3E}">
        <p14:creationId xmlns:p14="http://schemas.microsoft.com/office/powerpoint/2010/main" val="50913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C099F744-FD9C-44F3-92AB-510D9A2A268B}" type="slidenum">
              <a:rPr lang="en-US" smtClean="0"/>
              <a:t>5</a:t>
            </a:fld>
            <a:endParaRPr lang="en-US"/>
          </a:p>
        </p:txBody>
      </p:sp>
    </p:spTree>
    <p:extLst>
      <p:ext uri="{BB962C8B-B14F-4D97-AF65-F5344CB8AC3E}">
        <p14:creationId xmlns:p14="http://schemas.microsoft.com/office/powerpoint/2010/main" val="3257699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C099F744-FD9C-44F3-92AB-510D9A2A268B}" type="slidenum">
              <a:rPr lang="en-US" smtClean="0"/>
              <a:t>6</a:t>
            </a:fld>
            <a:endParaRPr lang="en-US"/>
          </a:p>
        </p:txBody>
      </p:sp>
    </p:spTree>
    <p:extLst>
      <p:ext uri="{BB962C8B-B14F-4D97-AF65-F5344CB8AC3E}">
        <p14:creationId xmlns:p14="http://schemas.microsoft.com/office/powerpoint/2010/main" val="2857239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C099F744-FD9C-44F3-92AB-510D9A2A268B}" type="slidenum">
              <a:rPr lang="en-US" smtClean="0"/>
              <a:t>7</a:t>
            </a:fld>
            <a:endParaRPr lang="en-US"/>
          </a:p>
        </p:txBody>
      </p:sp>
    </p:spTree>
    <p:extLst>
      <p:ext uri="{BB962C8B-B14F-4D97-AF65-F5344CB8AC3E}">
        <p14:creationId xmlns:p14="http://schemas.microsoft.com/office/powerpoint/2010/main" val="4288695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C099F744-FD9C-44F3-92AB-510D9A2A268B}" type="slidenum">
              <a:rPr lang="en-US" smtClean="0"/>
              <a:t>8</a:t>
            </a:fld>
            <a:endParaRPr lang="en-US"/>
          </a:p>
        </p:txBody>
      </p:sp>
    </p:spTree>
    <p:extLst>
      <p:ext uri="{BB962C8B-B14F-4D97-AF65-F5344CB8AC3E}">
        <p14:creationId xmlns:p14="http://schemas.microsoft.com/office/powerpoint/2010/main" val="1726873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3D0542CC-0A24-4CEA-9A94-7B78C9092E47}" type="slidenum">
              <a:rPr lang="en-US" smtClean="0"/>
              <a:t>22</a:t>
            </a:fld>
            <a:endParaRPr lang="en-US"/>
          </a:p>
        </p:txBody>
      </p:sp>
    </p:spTree>
    <p:extLst>
      <p:ext uri="{BB962C8B-B14F-4D97-AF65-F5344CB8AC3E}">
        <p14:creationId xmlns:p14="http://schemas.microsoft.com/office/powerpoint/2010/main" val="1509294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3CE6E-202A-480B-BA54-5D98F99FE4DF}"/>
              </a:ext>
            </a:extLst>
          </p:cNvPr>
          <p:cNvSpPr>
            <a:spLocks noGrp="1"/>
          </p:cNvSpPr>
          <p:nvPr>
            <p:ph type="ctrTitle" hasCustomPrompt="1"/>
          </p:nvPr>
        </p:nvSpPr>
        <p:spPr>
          <a:xfrm>
            <a:off x="520700" y="1295399"/>
            <a:ext cx="7518400" cy="2214563"/>
          </a:xfrm>
        </p:spPr>
        <p:txBody>
          <a:bodyPr anchor="b"/>
          <a:lstStyle>
            <a:lvl1pPr algn="l">
              <a:defRPr sz="6000">
                <a:solidFill>
                  <a:schemeClr val="bg1"/>
                </a:solidFill>
              </a:defRPr>
            </a:lvl1pPr>
          </a:lstStyle>
          <a:p>
            <a:r>
              <a:rPr lang="en-US"/>
              <a:t>Title: Arial Bold, 40-60 / white</a:t>
            </a:r>
          </a:p>
        </p:txBody>
      </p:sp>
      <p:sp>
        <p:nvSpPr>
          <p:cNvPr id="3" name="Subtitle 2">
            <a:extLst>
              <a:ext uri="{FF2B5EF4-FFF2-40B4-BE49-F238E27FC236}">
                <a16:creationId xmlns:a16="http://schemas.microsoft.com/office/drawing/2014/main" id="{EF1FC547-C509-46CB-9E66-6AA01C27ED12}"/>
              </a:ext>
            </a:extLst>
          </p:cNvPr>
          <p:cNvSpPr>
            <a:spLocks noGrp="1"/>
          </p:cNvSpPr>
          <p:nvPr>
            <p:ph type="subTitle" idx="1" hasCustomPrompt="1"/>
          </p:nvPr>
        </p:nvSpPr>
        <p:spPr>
          <a:xfrm>
            <a:off x="520700" y="3552191"/>
            <a:ext cx="7518400" cy="1198562"/>
          </a:xfrm>
        </p:spPr>
        <p:txBody>
          <a:bodyPr anchor="b">
            <a:normAutofit/>
          </a:bodyPr>
          <a:lstStyle>
            <a:lvl1pPr marL="0" indent="0" algn="l">
              <a:buNone/>
              <a:defRPr sz="36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Arial Bold, 24-36 / orange</a:t>
            </a:r>
          </a:p>
        </p:txBody>
      </p:sp>
      <p:sp>
        <p:nvSpPr>
          <p:cNvPr id="5" name="Text Placeholder 4">
            <a:extLst>
              <a:ext uri="{FF2B5EF4-FFF2-40B4-BE49-F238E27FC236}">
                <a16:creationId xmlns:a16="http://schemas.microsoft.com/office/drawing/2014/main" id="{88FC5653-E33E-4AF1-9770-669F9F0F001F}"/>
              </a:ext>
            </a:extLst>
          </p:cNvPr>
          <p:cNvSpPr>
            <a:spLocks noGrp="1"/>
          </p:cNvSpPr>
          <p:nvPr>
            <p:ph type="body" sz="quarter" idx="10" hasCustomPrompt="1"/>
          </p:nvPr>
        </p:nvSpPr>
        <p:spPr>
          <a:xfrm>
            <a:off x="520700" y="4792982"/>
            <a:ext cx="7518400" cy="521968"/>
          </a:xfrm>
        </p:spPr>
        <p:txBody>
          <a:bodyPr anchor="b">
            <a:normAutofit/>
          </a:bodyPr>
          <a:lstStyle>
            <a:lvl1pPr marL="0" indent="0">
              <a:buNone/>
              <a:defRPr sz="2400">
                <a:solidFill>
                  <a:schemeClr val="bg1"/>
                </a:solidFill>
              </a:defRPr>
            </a:lvl1pPr>
          </a:lstStyle>
          <a:p>
            <a:pPr lvl="0"/>
            <a:r>
              <a:rPr lang="en-US"/>
              <a:t>Presenter and Date, Arial Bold, 18-24 / white</a:t>
            </a:r>
          </a:p>
        </p:txBody>
      </p:sp>
    </p:spTree>
    <p:extLst>
      <p:ext uri="{BB962C8B-B14F-4D97-AF65-F5344CB8AC3E}">
        <p14:creationId xmlns:p14="http://schemas.microsoft.com/office/powerpoint/2010/main" val="117036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388056-F1AF-4D00-8876-6F9D99943082}"/>
              </a:ext>
            </a:extLst>
          </p:cNvPr>
          <p:cNvSpPr>
            <a:spLocks noGrp="1"/>
          </p:cNvSpPr>
          <p:nvPr>
            <p:ph type="sldNum" sz="quarter" idx="10"/>
          </p:nvPr>
        </p:nvSpPr>
        <p:spPr>
          <a:xfrm>
            <a:off x="294968" y="6278255"/>
            <a:ext cx="403122" cy="409575"/>
          </a:xfrm>
        </p:spPr>
        <p:txBody>
          <a:bodyPr/>
          <a:lstStyle>
            <a:lvl1pPr>
              <a:defRPr sz="1400"/>
            </a:lvl1pPr>
          </a:lstStyle>
          <a:p>
            <a:fld id="{AC38F574-C4C0-48B1-B81D-85833E98F04F}" type="slidenum">
              <a:rPr lang="en-US" smtClean="0"/>
              <a:t>‹#›</a:t>
            </a:fld>
            <a:endParaRPr lang="en-US"/>
          </a:p>
        </p:txBody>
      </p:sp>
    </p:spTree>
    <p:extLst>
      <p:ext uri="{BB962C8B-B14F-4D97-AF65-F5344CB8AC3E}">
        <p14:creationId xmlns:p14="http://schemas.microsoft.com/office/powerpoint/2010/main" val="387887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4FF51-24AA-475C-8ED0-958F6759D5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FD707C-7F9C-4C5A-AA20-C7479542AA04}"/>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Body: Arial Regular, 18-32 / black</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2984DA-660F-4ACB-A870-86EA3DACE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89668A8D-9152-454A-81DE-03D95A0AFD8D}"/>
              </a:ext>
            </a:extLst>
          </p:cNvPr>
          <p:cNvSpPr>
            <a:spLocks noGrp="1"/>
          </p:cNvSpPr>
          <p:nvPr>
            <p:ph type="sldNum" sz="quarter" idx="10"/>
          </p:nvPr>
        </p:nvSpPr>
        <p:spPr/>
        <p:txBody>
          <a:bodyPr/>
          <a:lstStyle>
            <a:lvl1pPr>
              <a:defRPr sz="1400"/>
            </a:lvl1pPr>
          </a:lstStyle>
          <a:p>
            <a:fld id="{AC38F574-C4C0-48B1-B81D-85833E98F04F}" type="slidenum">
              <a:rPr lang="en-US" smtClean="0"/>
              <a:t>‹#›</a:t>
            </a:fld>
            <a:endParaRPr lang="en-US"/>
          </a:p>
        </p:txBody>
      </p:sp>
    </p:spTree>
    <p:extLst>
      <p:ext uri="{BB962C8B-B14F-4D97-AF65-F5344CB8AC3E}">
        <p14:creationId xmlns:p14="http://schemas.microsoft.com/office/powerpoint/2010/main" val="1996908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0E86-6534-4FCB-9096-AF7BD6B0C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8FC382-6BA5-49E4-8ED4-12086863D0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08A7DD-380C-4B6C-A1CE-5D348E56D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C0E1477E-6872-4DFA-8FD1-3DB0A6DA948B}"/>
              </a:ext>
            </a:extLst>
          </p:cNvPr>
          <p:cNvSpPr>
            <a:spLocks noGrp="1"/>
          </p:cNvSpPr>
          <p:nvPr>
            <p:ph type="sldNum" sz="quarter" idx="10"/>
          </p:nvPr>
        </p:nvSpPr>
        <p:spPr/>
        <p:txBody>
          <a:bodyPr/>
          <a:lstStyle>
            <a:lvl1pPr>
              <a:defRPr sz="1400"/>
            </a:lvl1pPr>
          </a:lstStyle>
          <a:p>
            <a:fld id="{AC38F574-C4C0-48B1-B81D-85833E98F04F}" type="slidenum">
              <a:rPr lang="en-US" smtClean="0"/>
              <a:t>‹#›</a:t>
            </a:fld>
            <a:endParaRPr lang="en-US"/>
          </a:p>
        </p:txBody>
      </p:sp>
    </p:spTree>
    <p:extLst>
      <p:ext uri="{BB962C8B-B14F-4D97-AF65-F5344CB8AC3E}">
        <p14:creationId xmlns:p14="http://schemas.microsoft.com/office/powerpoint/2010/main" val="134956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ACC8-5CA2-4882-BD40-22F53D769298}"/>
              </a:ext>
            </a:extLst>
          </p:cNvPr>
          <p:cNvSpPr>
            <a:spLocks noGrp="1"/>
          </p:cNvSpPr>
          <p:nvPr>
            <p:ph type="title" hasCustomPrompt="1"/>
          </p:nvPr>
        </p:nvSpPr>
        <p:spPr/>
        <p:txBody>
          <a:bodyPr/>
          <a:lstStyle/>
          <a:p>
            <a:r>
              <a:rPr lang="en-US"/>
              <a:t>Headline: Arial Bold, 36-48 / black</a:t>
            </a:r>
          </a:p>
        </p:txBody>
      </p:sp>
      <p:sp>
        <p:nvSpPr>
          <p:cNvPr id="3" name="Vertical Text Placeholder 2">
            <a:extLst>
              <a:ext uri="{FF2B5EF4-FFF2-40B4-BE49-F238E27FC236}">
                <a16:creationId xmlns:a16="http://schemas.microsoft.com/office/drawing/2014/main" id="{6DE0703C-BF51-4AB1-A60B-175EEABDC8B7}"/>
              </a:ext>
            </a:extLst>
          </p:cNvPr>
          <p:cNvSpPr>
            <a:spLocks noGrp="1"/>
          </p:cNvSpPr>
          <p:nvPr>
            <p:ph type="body" orient="vert" idx="1" hasCustomPrompt="1"/>
          </p:nvPr>
        </p:nvSpPr>
        <p:spPr/>
        <p:txBody>
          <a:bodyPr vert="eaVert"/>
          <a:lstStyle/>
          <a:p>
            <a:pPr lvl="0"/>
            <a:r>
              <a:rPr lang="en-US"/>
              <a:t>Body: Arial Regular, 18-32 / black</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B89B93E-A616-4E52-A408-0B730D70B872}"/>
              </a:ext>
            </a:extLst>
          </p:cNvPr>
          <p:cNvSpPr>
            <a:spLocks noGrp="1"/>
          </p:cNvSpPr>
          <p:nvPr>
            <p:ph type="sldNum" sz="quarter" idx="10"/>
          </p:nvPr>
        </p:nvSpPr>
        <p:spPr>
          <a:xfrm>
            <a:off x="304800" y="6280560"/>
            <a:ext cx="403122" cy="409575"/>
          </a:xfrm>
        </p:spPr>
        <p:txBody>
          <a:bodyPr/>
          <a:lstStyle>
            <a:lvl1pPr>
              <a:defRPr sz="1400"/>
            </a:lvl1pPr>
          </a:lstStyle>
          <a:p>
            <a:fld id="{AC38F574-C4C0-48B1-B81D-85833E98F04F}" type="slidenum">
              <a:rPr lang="en-US" smtClean="0"/>
              <a:t>‹#›</a:t>
            </a:fld>
            <a:endParaRPr lang="en-US"/>
          </a:p>
        </p:txBody>
      </p:sp>
    </p:spTree>
    <p:extLst>
      <p:ext uri="{BB962C8B-B14F-4D97-AF65-F5344CB8AC3E}">
        <p14:creationId xmlns:p14="http://schemas.microsoft.com/office/powerpoint/2010/main" val="658990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6DB986-04B1-47E5-B445-197AEA1A7F6C}"/>
              </a:ext>
            </a:extLst>
          </p:cNvPr>
          <p:cNvSpPr>
            <a:spLocks noGrp="1"/>
          </p:cNvSpPr>
          <p:nvPr>
            <p:ph type="title" orient="vert" hasCustomPrompt="1"/>
          </p:nvPr>
        </p:nvSpPr>
        <p:spPr>
          <a:xfrm>
            <a:off x="8724900" y="365125"/>
            <a:ext cx="2628900" cy="5811838"/>
          </a:xfrm>
        </p:spPr>
        <p:txBody>
          <a:bodyPr vert="eaVert"/>
          <a:lstStyle/>
          <a:p>
            <a:r>
              <a:rPr lang="en-US"/>
              <a:t>Headline: Arial Bold, 36-48 / black</a:t>
            </a:r>
          </a:p>
        </p:txBody>
      </p:sp>
      <p:sp>
        <p:nvSpPr>
          <p:cNvPr id="3" name="Vertical Text Placeholder 2">
            <a:extLst>
              <a:ext uri="{FF2B5EF4-FFF2-40B4-BE49-F238E27FC236}">
                <a16:creationId xmlns:a16="http://schemas.microsoft.com/office/drawing/2014/main" id="{4BAAB312-AD17-4AEE-B816-49BAE59013CB}"/>
              </a:ext>
            </a:extLst>
          </p:cNvPr>
          <p:cNvSpPr>
            <a:spLocks noGrp="1"/>
          </p:cNvSpPr>
          <p:nvPr>
            <p:ph type="body" orient="vert" idx="1" hasCustomPrompt="1"/>
          </p:nvPr>
        </p:nvSpPr>
        <p:spPr>
          <a:xfrm>
            <a:off x="838200" y="365125"/>
            <a:ext cx="7734300" cy="5811838"/>
          </a:xfrm>
        </p:spPr>
        <p:txBody>
          <a:bodyPr vert="eaVert"/>
          <a:lstStyle/>
          <a:p>
            <a:pPr lvl="0"/>
            <a:r>
              <a:rPr lang="en-US"/>
              <a:t>Body: Arial Regular, 18-32 / black</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C033124-2937-4B5A-B3E4-72ECE66916C3}"/>
              </a:ext>
            </a:extLst>
          </p:cNvPr>
          <p:cNvSpPr>
            <a:spLocks noGrp="1"/>
          </p:cNvSpPr>
          <p:nvPr>
            <p:ph type="sldNum" sz="quarter" idx="10"/>
          </p:nvPr>
        </p:nvSpPr>
        <p:spPr/>
        <p:txBody>
          <a:bodyPr/>
          <a:lstStyle>
            <a:lvl1pPr>
              <a:defRPr sz="1400"/>
            </a:lvl1pPr>
          </a:lstStyle>
          <a:p>
            <a:fld id="{AC38F574-C4C0-48B1-B81D-85833E98F04F}" type="slidenum">
              <a:rPr lang="en-US" smtClean="0"/>
              <a:t>‹#›</a:t>
            </a:fld>
            <a:endParaRPr lang="en-US"/>
          </a:p>
        </p:txBody>
      </p:sp>
    </p:spTree>
    <p:extLst>
      <p:ext uri="{BB962C8B-B14F-4D97-AF65-F5344CB8AC3E}">
        <p14:creationId xmlns:p14="http://schemas.microsoft.com/office/powerpoint/2010/main" val="542455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l="32426"/>
          <a:stretch>
            <a:fillRect/>
          </a:stretch>
        </p:blipFill>
        <p:spPr>
          <a:xfrm>
            <a:off x="-7816" y="420710"/>
            <a:ext cx="6791424" cy="972314"/>
          </a:xfrm>
          <a:prstGeom prst="rect">
            <a:avLst/>
          </a:prstGeom>
        </p:spPr>
      </p:pic>
      <p:sp>
        <p:nvSpPr>
          <p:cNvPr id="2" name="Title 1"/>
          <p:cNvSpPr>
            <a:spLocks noGrp="1"/>
          </p:cNvSpPr>
          <p:nvPr>
            <p:ph type="ctrTitle"/>
          </p:nvPr>
        </p:nvSpPr>
        <p:spPr>
          <a:xfrm>
            <a:off x="348580" y="4325430"/>
            <a:ext cx="11535832" cy="1078097"/>
          </a:xfrm>
        </p:spPr>
        <p:txBody>
          <a:bodyPr anchor="b">
            <a:normAutofit/>
          </a:bodyPr>
          <a:lstStyle>
            <a:lvl1pPr algn="l">
              <a:defRPr sz="3000"/>
            </a:lvl1pPr>
          </a:lstStyle>
          <a:p>
            <a:r>
              <a:rPr lang="en-US"/>
              <a:t>Click to edit Master title style</a:t>
            </a:r>
          </a:p>
        </p:txBody>
      </p:sp>
      <p:sp>
        <p:nvSpPr>
          <p:cNvPr id="3" name="Subtitle 2"/>
          <p:cNvSpPr>
            <a:spLocks noGrp="1"/>
          </p:cNvSpPr>
          <p:nvPr>
            <p:ph type="subTitle" idx="1"/>
          </p:nvPr>
        </p:nvSpPr>
        <p:spPr>
          <a:xfrm>
            <a:off x="328084" y="5530805"/>
            <a:ext cx="11535832" cy="481197"/>
          </a:xfrm>
        </p:spPr>
        <p:txBody>
          <a:bodyPr>
            <a:normAutofit/>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p:cNvPicPr>
            <a:picLocks noChangeAspect="1"/>
          </p:cNvPicPr>
          <p:nvPr/>
        </p:nvPicPr>
        <p:blipFill>
          <a:blip r:embed="rId3"/>
          <a:srcRect/>
          <a:stretch>
            <a:fillRect/>
          </a:stretch>
        </p:blipFill>
        <p:spPr>
          <a:xfrm>
            <a:off x="7126845" y="634452"/>
            <a:ext cx="4612649" cy="536449"/>
          </a:xfrm>
          <a:prstGeom prst="rect">
            <a:avLst/>
          </a:prstGeom>
        </p:spPr>
      </p:pic>
      <p:pic>
        <p:nvPicPr>
          <p:cNvPr id="6" name="Picture 5"/>
          <p:cNvPicPr>
            <a:picLocks noChangeAspect="1"/>
          </p:cNvPicPr>
          <p:nvPr/>
        </p:nvPicPr>
        <p:blipFill>
          <a:blip r:embed="rId4"/>
          <a:srcRect l="513" r="-1"/>
          <a:stretch>
            <a:fillRect/>
          </a:stretch>
        </p:blipFill>
        <p:spPr>
          <a:xfrm>
            <a:off x="0" y="1374997"/>
            <a:ext cx="12192000" cy="2070508"/>
          </a:xfrm>
          <a:prstGeom prst="rect">
            <a:avLst/>
          </a:prstGeom>
        </p:spPr>
      </p:pic>
      <p:cxnSp>
        <p:nvCxnSpPr>
          <p:cNvPr id="14" name="Straight Connector 13"/>
          <p:cNvCxnSpPr/>
          <p:nvPr/>
        </p:nvCxnSpPr>
        <p:spPr>
          <a:xfrm flipH="1">
            <a:off x="0" y="3428999"/>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8601" y="6589400"/>
            <a:ext cx="1360437" cy="230832"/>
          </a:xfrm>
          <a:prstGeom prst="rect">
            <a:avLst/>
          </a:prstGeom>
        </p:spPr>
        <p:txBody>
          <a:bodyPr wrap="none">
            <a:spAutoFit/>
          </a:bodyPr>
          <a:lstStyle/>
          <a:p>
            <a:pPr marR="0" algn="l" rtl="0"/>
            <a:r>
              <a:rPr lang="en-US" sz="1350" b="0" i="0" u="none" strike="noStrike" baseline="30000">
                <a:solidFill>
                  <a:srgbClr val="000000"/>
                </a:solidFill>
                <a:latin typeface="Calibri" panose="020F0502020204030204" pitchFamily="34" charset="0"/>
              </a:rPr>
              <a:t>© Alston &amp; Bird LLP 2021</a:t>
            </a:r>
          </a:p>
        </p:txBody>
      </p:sp>
    </p:spTree>
    <p:extLst>
      <p:ext uri="{BB962C8B-B14F-4D97-AF65-F5344CB8AC3E}">
        <p14:creationId xmlns:p14="http://schemas.microsoft.com/office/powerpoint/2010/main" val="1940687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8559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8084" y="1709740"/>
            <a:ext cx="11523133"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328084" y="4589465"/>
            <a:ext cx="11523133"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2929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8084" y="365127"/>
            <a:ext cx="11535832" cy="1325563"/>
          </a:xfrm>
        </p:spPr>
        <p:txBody>
          <a:bodyPr/>
          <a:lstStyle/>
          <a:p>
            <a:r>
              <a:rPr lang="en-US"/>
              <a:t>Click to edit Master title style</a:t>
            </a:r>
          </a:p>
        </p:txBody>
      </p:sp>
      <p:sp>
        <p:nvSpPr>
          <p:cNvPr id="3" name="Content Placeholder 2"/>
          <p:cNvSpPr>
            <a:spLocks noGrp="1"/>
          </p:cNvSpPr>
          <p:nvPr>
            <p:ph sz="half" idx="1"/>
          </p:nvPr>
        </p:nvSpPr>
        <p:spPr>
          <a:xfrm>
            <a:off x="331759" y="1825625"/>
            <a:ext cx="56450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5887" y="1825625"/>
            <a:ext cx="563802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426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8084" y="365127"/>
            <a:ext cx="11539008" cy="1325563"/>
          </a:xfrm>
        </p:spPr>
        <p:txBody>
          <a:bodyPr/>
          <a:lstStyle/>
          <a:p>
            <a:r>
              <a:rPr lang="en-US"/>
              <a:t>Click to edit Master title style</a:t>
            </a:r>
          </a:p>
        </p:txBody>
      </p:sp>
      <p:sp>
        <p:nvSpPr>
          <p:cNvPr id="3" name="Text Placeholder 2"/>
          <p:cNvSpPr>
            <a:spLocks noGrp="1"/>
          </p:cNvSpPr>
          <p:nvPr>
            <p:ph type="body" idx="1"/>
          </p:nvPr>
        </p:nvSpPr>
        <p:spPr>
          <a:xfrm>
            <a:off x="328084" y="1811749"/>
            <a:ext cx="5659757" cy="56274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28084" y="2393706"/>
            <a:ext cx="565975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9463" y="1811749"/>
            <a:ext cx="5687629" cy="56274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9463" y="2393706"/>
            <a:ext cx="56876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955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7A752-8AF5-43D4-A5D4-F173BA465AB6}"/>
              </a:ext>
            </a:extLst>
          </p:cNvPr>
          <p:cNvSpPr>
            <a:spLocks noGrp="1"/>
          </p:cNvSpPr>
          <p:nvPr>
            <p:ph type="title" hasCustomPrompt="1"/>
          </p:nvPr>
        </p:nvSpPr>
        <p:spPr/>
        <p:txBody>
          <a:bodyPr/>
          <a:lstStyle>
            <a:lvl1pPr>
              <a:defRPr/>
            </a:lvl1pPr>
          </a:lstStyle>
          <a:p>
            <a:r>
              <a:rPr lang="en-US"/>
              <a:t>Headline: Arial Bold, 36-48 / black</a:t>
            </a:r>
          </a:p>
        </p:txBody>
      </p:sp>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p:txBody>
          <a:bodyPr/>
          <a:lstStyle>
            <a:lvl1pPr>
              <a:defRPr/>
            </a:lvl1pPr>
          </a:lstStyle>
          <a:p>
            <a:pPr lvl="0"/>
            <a:r>
              <a:rPr lang="en-US"/>
              <a:t>Body: Arial Regular, 18-32 / black</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107A7967-B26D-4488-9BF4-D9C8D427BF58}"/>
              </a:ext>
            </a:extLst>
          </p:cNvPr>
          <p:cNvSpPr>
            <a:spLocks noGrp="1"/>
          </p:cNvSpPr>
          <p:nvPr>
            <p:ph type="sldNum" sz="quarter" idx="10"/>
          </p:nvPr>
        </p:nvSpPr>
        <p:spPr>
          <a:xfrm>
            <a:off x="294968" y="6292646"/>
            <a:ext cx="403122" cy="412954"/>
          </a:xfrm>
        </p:spPr>
        <p:txBody>
          <a:bodyPr/>
          <a:lstStyle>
            <a:lvl1pPr algn="ctr">
              <a:defRPr/>
            </a:lvl1pPr>
          </a:lstStyle>
          <a:p>
            <a:fld id="{AC38F574-C4C0-48B1-B81D-85833E98F04F}" type="slidenum">
              <a:rPr lang="en-US" smtClean="0"/>
              <a:t>‹#›</a:t>
            </a:fld>
            <a:endParaRPr lang="en-US"/>
          </a:p>
        </p:txBody>
      </p:sp>
    </p:spTree>
    <p:extLst>
      <p:ext uri="{BB962C8B-B14F-4D97-AF65-F5344CB8AC3E}">
        <p14:creationId xmlns:p14="http://schemas.microsoft.com/office/powerpoint/2010/main" val="3432530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8994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982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084" y="843327"/>
            <a:ext cx="4955645" cy="1190625"/>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534880" y="843327"/>
            <a:ext cx="6172200" cy="50123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28084" y="2033952"/>
            <a:ext cx="495564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12153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328084" y="843327"/>
            <a:ext cx="4955645" cy="1190625"/>
          </a:xfrm>
        </p:spPr>
        <p:txBody>
          <a:bodyPr anchor="b"/>
          <a:lstStyle>
            <a:lvl1pPr>
              <a:defRPr sz="2400"/>
            </a:lvl1pPr>
          </a:lstStyle>
          <a:p>
            <a:r>
              <a:rPr lang="en-US"/>
              <a:t>Click to edit Master title style</a:t>
            </a:r>
          </a:p>
        </p:txBody>
      </p:sp>
      <p:sp>
        <p:nvSpPr>
          <p:cNvPr id="6" name="Text Placeholder 3"/>
          <p:cNvSpPr>
            <a:spLocks noGrp="1"/>
          </p:cNvSpPr>
          <p:nvPr>
            <p:ph type="body" sz="half" idx="2"/>
          </p:nvPr>
        </p:nvSpPr>
        <p:spPr>
          <a:xfrm>
            <a:off x="328084" y="2033952"/>
            <a:ext cx="495564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1" name="Picture Placeholder 2"/>
          <p:cNvSpPr>
            <a:spLocks noGrp="1"/>
          </p:cNvSpPr>
          <p:nvPr>
            <p:ph type="pic" idx="11"/>
          </p:nvPr>
        </p:nvSpPr>
        <p:spPr>
          <a:xfrm>
            <a:off x="5533293" y="843328"/>
            <a:ext cx="6181969" cy="501821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535072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6946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6775"/>
            <a:ext cx="2628900" cy="53101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866775"/>
            <a:ext cx="7734300" cy="5310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41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a:lvl1pPr>
          </a:lstStyle>
          <a:p>
            <a:r>
              <a:rPr lang="en-US"/>
              <a:t>Click to edit Master title style</a:t>
            </a:r>
          </a:p>
        </p:txBody>
      </p:sp>
      <p:sp>
        <p:nvSpPr>
          <p:cNvPr id="5" name="Slide Number Placeholder 4"/>
          <p:cNvSpPr>
            <a:spLocks noGrp="1"/>
          </p:cNvSpPr>
          <p:nvPr>
            <p:ph type="sldNum" sz="quarter" idx="12"/>
          </p:nvPr>
        </p:nvSpPr>
        <p:spPr/>
        <p:txBody>
          <a:bodyPr/>
          <a:lstStyle/>
          <a:p>
            <a:fld id="{4FAB73BC-B049-4115-A692-8D63A059BFB8}" type="slidenum">
              <a:rPr lang="en-US"/>
              <a:t>‹#›</a:t>
            </a:fld>
            <a:endParaRPr lang="en-US"/>
          </a:p>
        </p:txBody>
      </p:sp>
      <p:pic>
        <p:nvPicPr>
          <p:cNvPr id="8" name="Picture 7">
            <a:extLst>
              <a:ext uri="{FF2B5EF4-FFF2-40B4-BE49-F238E27FC236}">
                <a16:creationId xmlns:a16="http://schemas.microsoft.com/office/drawing/2014/main" id="{FA60AE24-E35E-A04E-875B-D5CF9369F26E}"/>
              </a:ext>
            </a:extLst>
          </p:cNvPr>
          <p:cNvPicPr>
            <a:picLocks noChangeAspect="1"/>
          </p:cNvPicPr>
          <p:nvPr userDrawn="1"/>
        </p:nvPicPr>
        <p:blipFill>
          <a:blip r:embed="rId2"/>
          <a:srcRect/>
          <a:stretch>
            <a:fillRect/>
          </a:stretch>
        </p:blipFill>
        <p:spPr>
          <a:xfrm rot="10800000">
            <a:off x="636765" y="-12527"/>
            <a:ext cx="11555235" cy="56367"/>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lstStyle>
            <a:lvl2pPr marL="413766" indent="-285750">
              <a:buFont typeface="Arial" panose="020B0604020202020204" pitchFamily="34" charset="0"/>
              <a:buChar char="•"/>
              <a:defRPr/>
            </a:lvl2pPr>
            <a:lvl3pPr marL="596646" indent="-285750">
              <a:buFont typeface="Arial" panose="020B0604020202020204" pitchFamily="34" charset="0"/>
              <a:buChar char="•"/>
              <a:defRPr/>
            </a:lvl3pPr>
            <a:lvl4pPr marL="742950" indent="-285750">
              <a:buFont typeface="Arial" panose="020B0604020202020204" pitchFamily="34" charset="0"/>
              <a:buChar char="•"/>
              <a:defRPr/>
            </a:lvl4pPr>
            <a:lvl5pPr marL="92583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1024127" y="2286000"/>
            <a:ext cx="4754880" cy="3839227"/>
          </a:xfrm>
        </p:spPr>
        <p:txBody>
          <a:bodyPr/>
          <a:lstStyle>
            <a:lvl2pPr marL="413766" indent="-285750">
              <a:buFont typeface="Arial" panose="020B0604020202020204" pitchFamily="34" charset="0"/>
              <a:buChar char="•"/>
              <a:defRPr/>
            </a:lvl2pPr>
            <a:lvl3pPr marL="596646" indent="-285750">
              <a:buFont typeface="Arial" panose="020B0604020202020204" pitchFamily="34" charset="0"/>
              <a:buChar char="•"/>
              <a:defRPr/>
            </a:lvl3pPr>
            <a:lvl4pPr marL="742950" indent="-285750">
              <a:buFont typeface="Arial" panose="020B0604020202020204" pitchFamily="34" charset="0"/>
              <a:buChar char="•"/>
              <a:defRPr/>
            </a:lvl4pPr>
            <a:lvl5pPr marL="92583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3839227"/>
          </a:xfrm>
        </p:spPr>
        <p:txBody>
          <a:bodyPr/>
          <a:lstStyle>
            <a:lvl2pPr marL="413766" indent="-285750">
              <a:buFont typeface="Arial" panose="020B0604020202020204" pitchFamily="34" charset="0"/>
              <a:buChar char="•"/>
              <a:defRPr/>
            </a:lvl2pPr>
            <a:lvl3pPr marL="596646" indent="-285750">
              <a:buFont typeface="Arial" panose="020B0604020202020204" pitchFamily="34" charset="0"/>
              <a:buChar char="•"/>
              <a:defRPr/>
            </a:lvl3pPr>
            <a:lvl4pPr marL="742950" indent="-285750">
              <a:buFont typeface="Arial" panose="020B0604020202020204" pitchFamily="34" charset="0"/>
              <a:buChar char="•"/>
              <a:defRPr/>
            </a:lvl4pPr>
            <a:lvl5pPr marL="92583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5D7B964-3A32-BD47-8E81-45CFA786D4BC}"/>
              </a:ext>
            </a:extLst>
          </p:cNvPr>
          <p:cNvSpPr>
            <a:spLocks noGrp="1"/>
          </p:cNvSpPr>
          <p:nvPr>
            <p:ph type="pic" sz="quarter" idx="13" hasCustomPrompt="1"/>
          </p:nvPr>
        </p:nvSpPr>
        <p:spPr>
          <a:xfrm>
            <a:off x="-2" y="-1"/>
            <a:ext cx="12192000" cy="4440477"/>
          </a:xfrm>
          <a:solidFill>
            <a:srgbClr val="1D95D1"/>
          </a:solidFill>
        </p:spPr>
        <p:txBody>
          <a:bodyPr/>
          <a:lstStyle/>
          <a:p>
            <a:r>
              <a:rPr lang="en-US"/>
              <a:t>Insert a picture in this box or you can choose to leave this as a solid color fill</a:t>
            </a:r>
          </a:p>
        </p:txBody>
      </p:sp>
      <p:sp>
        <p:nvSpPr>
          <p:cNvPr id="2" name="Title 1"/>
          <p:cNvSpPr>
            <a:spLocks noGrp="1"/>
          </p:cNvSpPr>
          <p:nvPr>
            <p:ph type="ctrTitle" hasCustomPrompt="1"/>
          </p:nvPr>
        </p:nvSpPr>
        <p:spPr>
          <a:xfrm>
            <a:off x="457200" y="4635883"/>
            <a:ext cx="7772400" cy="1463040"/>
          </a:xfrm>
        </p:spPr>
        <p:txBody>
          <a:bodyPr tIns="91440" anchor="ctr">
            <a:normAutofit/>
          </a:bodyPr>
          <a:lstStyle>
            <a:lvl1pPr algn="ctr">
              <a:defRPr sz="4000" b="0" i="0" spc="200" baseline="0">
                <a:latin typeface="Helvetica Neue LT Std 67 Medium" panose="020B0604020202020204" pitchFamily="34" charset="0"/>
              </a:defRPr>
            </a:lvl1pPr>
          </a:lstStyle>
          <a:p>
            <a:r>
              <a:rPr lang="en-US"/>
              <a:t>CAFM </a:t>
            </a:r>
            <a:br>
              <a:rPr lang="en-US"/>
            </a:br>
            <a:r>
              <a:rPr lang="en-US"/>
              <a:t>Government Relations Update</a:t>
            </a:r>
          </a:p>
        </p:txBody>
      </p:sp>
      <p:sp>
        <p:nvSpPr>
          <p:cNvPr id="3" name="Subtitle 2"/>
          <p:cNvSpPr>
            <a:spLocks noGrp="1"/>
          </p:cNvSpPr>
          <p:nvPr>
            <p:ph type="subTitle" idx="1" hasCustomPrompt="1"/>
          </p:nvPr>
        </p:nvSpPr>
        <p:spPr>
          <a:xfrm>
            <a:off x="8610600" y="4635883"/>
            <a:ext cx="3200400" cy="1463040"/>
          </a:xfrm>
        </p:spPr>
        <p:txBody>
          <a:bodyPr lIns="91440" rIns="91440" anchor="ctr">
            <a:normAutofit/>
          </a:bodyPr>
          <a:lstStyle>
            <a:lvl1pPr marL="0" indent="0" algn="ctr">
              <a:lnSpc>
                <a:spcPct val="100000"/>
              </a:lnSpc>
              <a:spcBef>
                <a:spcPct val="0"/>
              </a:spcBef>
              <a:buNone/>
              <a:defRPr sz="1800" b="0" i="0">
                <a:solidFill>
                  <a:schemeClr val="tx1">
                    <a:lumMod val="95000"/>
                    <a:lumOff val="5000"/>
                  </a:schemeClr>
                </a:solidFill>
                <a:latin typeface="Helvetica Neue LT Std 47 Light " panose="020B0406020202030204" pitchFamily="34" charset="0"/>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Hope R. Wittenberg</a:t>
            </a:r>
          </a:p>
          <a:p>
            <a:r>
              <a:rPr lang="en-US"/>
              <a:t>Director, Government Relations</a:t>
            </a:r>
          </a:p>
          <a:p>
            <a:r>
              <a:rPr lang="en-US"/>
              <a:t>August 21, 2020</a:t>
            </a:r>
          </a:p>
        </p:txBody>
      </p:sp>
      <p:sp>
        <p:nvSpPr>
          <p:cNvPr id="6" name="Slide Number Placeholder 5"/>
          <p:cNvSpPr>
            <a:spLocks noGrp="1"/>
          </p:cNvSpPr>
          <p:nvPr>
            <p:ph type="sldNum" sz="quarter" idx="12"/>
          </p:nvPr>
        </p:nvSpPr>
        <p:spPr/>
        <p:txBody>
          <a:bodyPr/>
          <a:lstStyle>
            <a:lvl1pPr algn="r">
              <a:defRPr/>
            </a:lvl1pPr>
          </a:lstStyle>
          <a:p>
            <a:fld id="{4FAB73BC-B049-4115-A692-8D63A059BFB8}" type="slidenum">
              <a:rPr lang="en-US" smtClean="0"/>
              <a:t>‹#›</a:t>
            </a:fld>
            <a:endParaRPr lang="en-US"/>
          </a:p>
        </p:txBody>
      </p:sp>
      <p:cxnSp>
        <p:nvCxnSpPr>
          <p:cNvPr id="8" name="Straight Connector 7"/>
          <p:cNvCxnSpPr/>
          <p:nvPr userDrawn="1"/>
        </p:nvCxnSpPr>
        <p:spPr>
          <a:xfrm flipV="1">
            <a:off x="8386843" y="489936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E95B67A-38B9-E44F-A44D-F30BEFA19CE8}"/>
              </a:ext>
            </a:extLst>
          </p:cNvPr>
          <p:cNvPicPr>
            <a:picLocks noChangeAspect="1"/>
          </p:cNvPicPr>
          <p:nvPr userDrawn="1"/>
        </p:nvPicPr>
        <p:blipFill>
          <a:blip r:embed="rId2"/>
          <a:srcRect/>
          <a:stretch>
            <a:fillRect/>
          </a:stretch>
        </p:blipFill>
        <p:spPr>
          <a:xfrm>
            <a:off x="201598" y="6207806"/>
            <a:ext cx="5254321" cy="4840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a:xfrm>
            <a:off x="4754880" y="225425"/>
            <a:ext cx="7143750" cy="4037965"/>
          </a:xfrm>
        </p:spPr>
        <p:txBody>
          <a:bodyPr/>
          <a:lstStyle>
            <a:lvl1pPr>
              <a:defRPr/>
            </a:lvl1pPr>
          </a:lstStyle>
          <a:p>
            <a:pPr lvl="0"/>
            <a:r>
              <a:rPr lang="en-US"/>
              <a:t>Body: Arial Regular, 18-32 / black</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1131D636-0E1F-40A0-AB1C-D8BCD02B4E4A}"/>
              </a:ext>
            </a:extLst>
          </p:cNvPr>
          <p:cNvSpPr>
            <a:spLocks noGrp="1"/>
          </p:cNvSpPr>
          <p:nvPr>
            <p:ph sz="quarter" idx="10" hasCustomPrompt="1"/>
          </p:nvPr>
        </p:nvSpPr>
        <p:spPr>
          <a:xfrm>
            <a:off x="4011613" y="4594861"/>
            <a:ext cx="4492625" cy="1120140"/>
          </a:xfrm>
        </p:spPr>
        <p:txBody>
          <a:bodyPr>
            <a:norm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Arial Regular, 18 pt / white </a:t>
            </a:r>
          </a:p>
        </p:txBody>
      </p:sp>
      <p:sp>
        <p:nvSpPr>
          <p:cNvPr id="6" name="Slide Number Placeholder 5">
            <a:extLst>
              <a:ext uri="{FF2B5EF4-FFF2-40B4-BE49-F238E27FC236}">
                <a16:creationId xmlns:a16="http://schemas.microsoft.com/office/drawing/2014/main" id="{73E0AF03-4D55-454D-BA0D-17F8DBE8E4B9}"/>
              </a:ext>
            </a:extLst>
          </p:cNvPr>
          <p:cNvSpPr>
            <a:spLocks noGrp="1"/>
          </p:cNvSpPr>
          <p:nvPr>
            <p:ph type="sldNum" sz="quarter" idx="11"/>
          </p:nvPr>
        </p:nvSpPr>
        <p:spPr/>
        <p:txBody>
          <a:bodyPr/>
          <a:lstStyle/>
          <a:p>
            <a:fld id="{AC38F574-C4C0-48B1-B81D-85833E98F04F}" type="slidenum">
              <a:rPr lang="en-US" smtClean="0"/>
              <a:t>‹#›</a:t>
            </a:fld>
            <a:endParaRPr lang="en-US"/>
          </a:p>
        </p:txBody>
      </p:sp>
    </p:spTree>
    <p:extLst>
      <p:ext uri="{BB962C8B-B14F-4D97-AF65-F5344CB8AC3E}">
        <p14:creationId xmlns:p14="http://schemas.microsoft.com/office/powerpoint/2010/main" val="2358185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5D7B964-3A32-BD47-8E81-45CFA786D4BC}"/>
              </a:ext>
            </a:extLst>
          </p:cNvPr>
          <p:cNvSpPr>
            <a:spLocks noGrp="1"/>
          </p:cNvSpPr>
          <p:nvPr>
            <p:ph type="pic" sz="quarter" idx="13" hasCustomPrompt="1"/>
          </p:nvPr>
        </p:nvSpPr>
        <p:spPr>
          <a:xfrm>
            <a:off x="-2" y="-1"/>
            <a:ext cx="12192000" cy="4440477"/>
          </a:xfrm>
          <a:solidFill>
            <a:srgbClr val="1D95D1"/>
          </a:solidFill>
        </p:spPr>
        <p:txBody>
          <a:bodyPr/>
          <a:lstStyle/>
          <a:p>
            <a:r>
              <a:rPr lang="en-US"/>
              <a:t>Insert a picture in this box or you can choose to leave this as a solid color fill</a:t>
            </a:r>
          </a:p>
        </p:txBody>
      </p:sp>
      <p:sp>
        <p:nvSpPr>
          <p:cNvPr id="2" name="Title 1"/>
          <p:cNvSpPr>
            <a:spLocks noGrp="1"/>
          </p:cNvSpPr>
          <p:nvPr>
            <p:ph type="ctrTitle"/>
          </p:nvPr>
        </p:nvSpPr>
        <p:spPr>
          <a:xfrm>
            <a:off x="457200" y="4635883"/>
            <a:ext cx="7772400" cy="1463040"/>
          </a:xfrm>
        </p:spPr>
        <p:txBody>
          <a:bodyPr tIns="91440" anchor="ctr">
            <a:normAutofit/>
          </a:bodyPr>
          <a:lstStyle>
            <a:lvl1pPr algn="r">
              <a:defRPr sz="4000" b="0" i="0" spc="200" baseline="0">
                <a:latin typeface="HelveticaNeueLT Std Med Cn"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8610600" y="4635883"/>
            <a:ext cx="3200400" cy="1463040"/>
          </a:xfrm>
        </p:spPr>
        <p:txBody>
          <a:bodyPr lIns="91440" rIns="91440" anchor="ctr">
            <a:normAutofit/>
          </a:bodyPr>
          <a:lstStyle>
            <a:lvl1pPr marL="0" indent="0" algn="l">
              <a:lnSpc>
                <a:spcPct val="100000"/>
              </a:lnSpc>
              <a:spcBef>
                <a:spcPct val="0"/>
              </a:spcBef>
              <a:buNone/>
              <a:defRPr sz="1800" b="0" i="0">
                <a:solidFill>
                  <a:schemeClr val="tx1">
                    <a:lumMod val="95000"/>
                    <a:lumOff val="5000"/>
                  </a:schemeClr>
                </a:solidFill>
                <a:latin typeface="HelveticaNeueLT Std Lt Cn" panose="020B0406020202030204" pitchFamily="34" charset="0"/>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6" name="Slide Number Placeholder 5"/>
          <p:cNvSpPr>
            <a:spLocks noGrp="1"/>
          </p:cNvSpPr>
          <p:nvPr>
            <p:ph type="sldNum" sz="quarter" idx="12"/>
          </p:nvPr>
        </p:nvSpPr>
        <p:spPr/>
        <p:txBody>
          <a:bodyPr/>
          <a:lstStyle>
            <a:lvl1pPr algn="r">
              <a:defRPr/>
            </a:lvl1pPr>
          </a:lstStyle>
          <a:p>
            <a:fld id="{4FAB73BC-B049-4115-A692-8D63A059BFB8}" type="slidenum">
              <a:rPr lang="en-US" smtClean="0"/>
              <a:t>‹#›</a:t>
            </a:fld>
            <a:endParaRPr lang="en-US"/>
          </a:p>
        </p:txBody>
      </p:sp>
      <p:cxnSp>
        <p:nvCxnSpPr>
          <p:cNvPr id="8" name="Straight Connector 7"/>
          <p:cNvCxnSpPr/>
          <p:nvPr userDrawn="1"/>
        </p:nvCxnSpPr>
        <p:spPr>
          <a:xfrm flipV="1">
            <a:off x="8386843" y="489936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E95B67A-38B9-E44F-A44D-F30BEFA19CE8}"/>
              </a:ext>
            </a:extLst>
          </p:cNvPr>
          <p:cNvPicPr>
            <a:picLocks noChangeAspect="1"/>
          </p:cNvPicPr>
          <p:nvPr userDrawn="1"/>
        </p:nvPicPr>
        <p:blipFill>
          <a:blip r:embed="rId2"/>
          <a:srcRect/>
          <a:stretch>
            <a:fillRect/>
          </a:stretch>
        </p:blipFill>
        <p:spPr>
          <a:xfrm>
            <a:off x="201598" y="6207806"/>
            <a:ext cx="5254321" cy="484053"/>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lstStyle>
            <a:lvl2pPr marL="635000" indent="-179388">
              <a:buFont typeface="Arial" panose="020B0604020202020204" pitchFamily="34" charset="0"/>
              <a:buChar char="•"/>
              <a:defRPr/>
            </a:lvl2pPr>
            <a:lvl3pPr marL="635000" indent="-179388">
              <a:buFont typeface="Arial" panose="020B0604020202020204" pitchFamily="34" charset="0"/>
              <a:buChar char="•"/>
              <a:defRPr/>
            </a:lvl3pPr>
            <a:lvl4pPr marL="635000" indent="-179388">
              <a:buFont typeface="Arial" panose="020B0604020202020204" pitchFamily="34" charset="0"/>
              <a:buChar char="•"/>
              <a:defRPr/>
            </a:lvl4pPr>
            <a:lvl5pPr marL="635000" indent="-179388">
              <a:buFont typeface="Arial" panose="020B0604020202020204" pitchFamily="34" charset="0"/>
              <a:buChar char="•"/>
              <a:defRPr/>
            </a:lvl5pPr>
          </a:lstStyle>
          <a:p>
            <a:pPr lvl="0"/>
            <a:r>
              <a:rPr lang="en-US"/>
              <a:t>Click to edit Master text styles</a:t>
            </a:r>
          </a:p>
          <a:p>
            <a:pPr lvl="1"/>
            <a:r>
              <a:rPr lang="en-US"/>
              <a:t>Copy here</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1024127" y="2286000"/>
            <a:ext cx="4754880" cy="3839227"/>
          </a:xfrm>
        </p:spPr>
        <p:txBody>
          <a:bodyPr/>
          <a:lstStyle>
            <a:lvl2pPr marL="801688" indent="-161925">
              <a:buFont typeface="Arial" panose="020B0604020202020204" pitchFamily="34" charset="0"/>
              <a:buChar char="•"/>
              <a:defRPr/>
            </a:lvl2pPr>
            <a:lvl3pPr marL="801688" indent="-161925">
              <a:buFont typeface="Arial" panose="020B0604020202020204" pitchFamily="34" charset="0"/>
              <a:buChar char="•"/>
              <a:defRPr/>
            </a:lvl3pPr>
            <a:lvl4pPr marL="801688" indent="-161925">
              <a:buFont typeface="Arial" panose="020B0604020202020204" pitchFamily="34" charset="0"/>
              <a:buChar char="•"/>
              <a:defRPr/>
            </a:lvl4pPr>
            <a:lvl5pPr marL="801688" indent="-161925">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3839227"/>
          </a:xfrm>
        </p:spPr>
        <p:txBody>
          <a:bodyPr/>
          <a:lstStyle>
            <a:lvl2pPr marL="801688" indent="-161925">
              <a:buFont typeface="Arial" panose="020B0604020202020204" pitchFamily="34" charset="0"/>
              <a:buChar char="•"/>
              <a:defRPr/>
            </a:lvl2pPr>
            <a:lvl3pPr marL="801688" indent="-161925">
              <a:buFont typeface="Arial" panose="020B0604020202020204" pitchFamily="34" charset="0"/>
              <a:buChar char="•"/>
              <a:defRPr/>
            </a:lvl3pPr>
            <a:lvl4pPr marL="801688" indent="-161925">
              <a:buFont typeface="Arial" panose="020B0604020202020204" pitchFamily="34" charset="0"/>
              <a:buChar char="•"/>
              <a:defRPr/>
            </a:lvl4pPr>
            <a:lvl5pPr marL="801688" indent="-161925">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ct val="0"/>
              </a:spcBef>
              <a:spcAft>
                <a:spcPct val="0"/>
              </a:spcAft>
              <a:buNone/>
              <a:defRPr sz="2300" b="0" i="0" cap="none" baseline="0">
                <a:solidFill>
                  <a:schemeClr val="accent1"/>
                </a:solidFill>
                <a:latin typeface="HelveticaNeueLT Std Lt Cn" panose="020B04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182491"/>
          </a:xfrm>
        </p:spPr>
        <p:txBody>
          <a:bodyPr/>
          <a:lstStyle>
            <a:lvl2pPr marL="801688" indent="-161925">
              <a:buFont typeface="Arial" panose="020B0604020202020204" pitchFamily="34" charset="0"/>
              <a:buChar char="•"/>
              <a:defRPr/>
            </a:lvl2pPr>
            <a:lvl3pPr marL="801688" indent="-161925">
              <a:buFont typeface="Arial" panose="020B0604020202020204" pitchFamily="34" charset="0"/>
              <a:buChar char="•"/>
              <a:defRPr/>
            </a:lvl3pPr>
            <a:lvl4pPr marL="801688" indent="-161925">
              <a:buFont typeface="Arial" panose="020B0604020202020204" pitchFamily="34" charset="0"/>
              <a:buChar char="•"/>
              <a:defRPr/>
            </a:lvl4pPr>
            <a:lvl5pPr marL="801688" indent="-161925">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ct val="0"/>
              </a:spcBef>
              <a:spcAft>
                <a:spcPct val="0"/>
              </a:spcAft>
              <a:buNone/>
              <a:defRPr lang="en-US" sz="2300" b="0" i="0" kern="1200" cap="none" baseline="0">
                <a:solidFill>
                  <a:schemeClr val="accent1"/>
                </a:solidFill>
                <a:latin typeface="HelveticaNeueLT Std Lt Cn" panose="020B0406020202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182491"/>
          </a:xfrm>
        </p:spPr>
        <p:txBody>
          <a:bodyPr/>
          <a:lstStyle>
            <a:lvl2pPr marL="801688" indent="-161925">
              <a:buFont typeface="Arial" panose="020B0604020202020204" pitchFamily="34" charset="0"/>
              <a:buChar char="•"/>
              <a:defRPr/>
            </a:lvl2pPr>
            <a:lvl3pPr marL="801688" indent="-161925">
              <a:buFont typeface="Arial" panose="020B0604020202020204" pitchFamily="34" charset="0"/>
              <a:buChar char="•"/>
              <a:defRPr/>
            </a:lvl3pPr>
            <a:lvl4pPr marL="801688" indent="-161925">
              <a:buFont typeface="Arial" panose="020B0604020202020204" pitchFamily="34" charset="0"/>
              <a:buChar char="•"/>
              <a:defRPr/>
            </a:lvl4pPr>
            <a:lvl5pPr marL="801688" indent="-161925">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a:lvl1pPr>
          </a:lstStyle>
          <a:p>
            <a:r>
              <a:rPr lang="en-US"/>
              <a:t>Click to edit Master title style</a:t>
            </a:r>
          </a:p>
        </p:txBody>
      </p:sp>
      <p:sp>
        <p:nvSpPr>
          <p:cNvPr id="5" name="Slide Number Placeholder 4"/>
          <p:cNvSpPr>
            <a:spLocks noGrp="1"/>
          </p:cNvSpPr>
          <p:nvPr>
            <p:ph type="sldNum" sz="quarter" idx="12"/>
          </p:nvPr>
        </p:nvSpPr>
        <p:spPr/>
        <p:txBody>
          <a:bodyPr/>
          <a:lstStyle/>
          <a:p>
            <a:fld id="{4FAB73BC-B049-4115-A692-8D63A059BFB8}" type="slidenum">
              <a:rPr lang="en-US"/>
              <a:t>‹#›</a:t>
            </a:fld>
            <a:endParaRPr lang="en-US"/>
          </a:p>
        </p:txBody>
      </p:sp>
      <p:pic>
        <p:nvPicPr>
          <p:cNvPr id="8" name="Picture 7">
            <a:extLst>
              <a:ext uri="{FF2B5EF4-FFF2-40B4-BE49-F238E27FC236}">
                <a16:creationId xmlns:a16="http://schemas.microsoft.com/office/drawing/2014/main" id="{FA60AE24-E35E-A04E-875B-D5CF9369F26E}"/>
              </a:ext>
            </a:extLst>
          </p:cNvPr>
          <p:cNvPicPr>
            <a:picLocks noChangeAspect="1"/>
          </p:cNvPicPr>
          <p:nvPr userDrawn="1"/>
        </p:nvPicPr>
        <p:blipFill>
          <a:blip r:embed="rId2"/>
          <a:srcRect/>
          <a:stretch>
            <a:fillRect/>
          </a:stretch>
        </p:blipFill>
        <p:spPr>
          <a:xfrm rot="10800000">
            <a:off x="636765" y="-12527"/>
            <a:ext cx="11555235" cy="56367"/>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824CDE-8A27-6D46-BBB6-D49A370FFD7A}"/>
              </a:ext>
            </a:extLst>
          </p:cNvPr>
          <p:cNvPicPr>
            <a:picLocks noChangeAspect="1"/>
          </p:cNvPicPr>
          <p:nvPr userDrawn="1"/>
        </p:nvPicPr>
        <p:blipFill>
          <a:blip r:embed="rId2"/>
          <a:srcRect/>
          <a:stretch>
            <a:fillRect/>
          </a:stretch>
        </p:blipFill>
        <p:spPr>
          <a:xfrm>
            <a:off x="7803715" y="40497"/>
            <a:ext cx="4519808" cy="360983"/>
          </a:xfrm>
          <a:prstGeom prst="rect">
            <a:avLst/>
          </a:prstGeom>
        </p:spPr>
      </p:pic>
      <p:sp>
        <p:nvSpPr>
          <p:cNvPr id="8" name="Title 7"/>
          <p:cNvSpPr>
            <a:spLocks noGrp="1"/>
          </p:cNvSpPr>
          <p:nvPr>
            <p:ph type="title"/>
          </p:nvPr>
        </p:nvSpPr>
        <p:spPr>
          <a:xfrm>
            <a:off x="1024128" y="471509"/>
            <a:ext cx="4389120" cy="1737360"/>
          </a:xfrm>
        </p:spPr>
        <p:txBody>
          <a:bodyPr>
            <a:noAutofit/>
          </a:bodyPr>
          <a:lstStyle>
            <a:lvl1pPr>
              <a:lnSpc>
                <a:spcPct val="80000"/>
              </a:lnSpc>
              <a:defRPr sz="4000" cap="none"/>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marL="801688" indent="-161925">
              <a:buFont typeface="Arial" panose="020B0604020202020204" pitchFamily="34" charset="0"/>
              <a:buChar char="•"/>
              <a:defRPr sz="2000"/>
            </a:lvl2pPr>
            <a:lvl3pPr marL="801688" indent="-161925">
              <a:buFont typeface="Arial" panose="020B0604020202020204" pitchFamily="34" charset="0"/>
              <a:buChar char="•"/>
              <a:defRPr sz="1600"/>
            </a:lvl3pPr>
            <a:lvl4pPr marL="801688" indent="-161925">
              <a:buFont typeface="Arial" panose="020B0604020202020204" pitchFamily="34" charset="0"/>
              <a:buChar char="•"/>
              <a:defRPr sz="1600"/>
            </a:lvl4pPr>
            <a:lvl5pPr marL="801688" indent="-161925">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pic>
        <p:nvPicPr>
          <p:cNvPr id="9" name="Picture 8">
            <a:extLst>
              <a:ext uri="{FF2B5EF4-FFF2-40B4-BE49-F238E27FC236}">
                <a16:creationId xmlns:a16="http://schemas.microsoft.com/office/drawing/2014/main" id="{D43E256B-3F90-1A4A-BF52-3F89809BAD72}"/>
              </a:ext>
            </a:extLst>
          </p:cNvPr>
          <p:cNvPicPr>
            <a:picLocks noChangeAspect="1"/>
          </p:cNvPicPr>
          <p:nvPr userDrawn="1"/>
        </p:nvPicPr>
        <p:blipFill>
          <a:blip r:embed="rId3"/>
          <a:srcRect/>
          <a:stretch>
            <a:fillRect/>
          </a:stretch>
        </p:blipFill>
        <p:spPr>
          <a:xfrm>
            <a:off x="232079" y="6162805"/>
            <a:ext cx="5115310" cy="551915"/>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7D151E-7F5A-4DB6-B150-44512C6711BA}"/>
              </a:ext>
            </a:extLst>
          </p:cNvPr>
          <p:cNvSpPr>
            <a:spLocks noGrp="1"/>
          </p:cNvSpPr>
          <p:nvPr>
            <p:ph type="sldNum" sz="quarter" idx="10"/>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755976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B92323C-6562-4FA6-A7D7-D94A69AACA84}"/>
              </a:ext>
            </a:extLst>
          </p:cNvPr>
          <p:cNvSpPr>
            <a:spLocks noGrp="1"/>
          </p:cNvSpPr>
          <p:nvPr>
            <p:ph type="dt" sz="half" idx="10"/>
          </p:nvPr>
        </p:nvSpPr>
        <p:spPr/>
        <p:txBody>
          <a:bodyPr/>
          <a:lstStyle>
            <a:lvl1pPr>
              <a:defRPr/>
            </a:lvl1pPr>
          </a:lstStyle>
          <a:p>
            <a:pPr>
              <a:defRPr/>
            </a:pPr>
            <a:fld id="{61F8F5BA-8713-4E52-BF78-6CB3C3D838E6}" type="datetimeFigureOut">
              <a:rPr lang="en-US"/>
              <a:t>8/12/2021</a:t>
            </a:fld>
            <a:endParaRPr lang="en-US"/>
          </a:p>
        </p:txBody>
      </p:sp>
      <p:sp>
        <p:nvSpPr>
          <p:cNvPr id="5" name="Footer Placeholder 4">
            <a:extLst>
              <a:ext uri="{FF2B5EF4-FFF2-40B4-BE49-F238E27FC236}">
                <a16:creationId xmlns:a16="http://schemas.microsoft.com/office/drawing/2014/main" id="{09C392C5-5568-4804-8FCA-E895FE76DA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3D04AB-9F12-4F65-AB09-880F521EBFD5}"/>
              </a:ext>
            </a:extLst>
          </p:cNvPr>
          <p:cNvSpPr>
            <a:spLocks noGrp="1"/>
          </p:cNvSpPr>
          <p:nvPr>
            <p:ph type="sldNum" sz="quarter" idx="12"/>
          </p:nvPr>
        </p:nvSpPr>
        <p:spPr/>
        <p:txBody>
          <a:bodyPr/>
          <a:lstStyle>
            <a:lvl1pPr>
              <a:defRPr/>
            </a:lvl1pPr>
          </a:lstStyle>
          <a:p>
            <a:pPr>
              <a:defRPr/>
            </a:pPr>
            <a:fld id="{675CC5C8-4AE6-43C6-B915-C6ECAF895488}" type="slidenum">
              <a:rPr lang="en-US"/>
              <a:t>‹#›</a:t>
            </a:fld>
            <a:endParaRPr lang="en-US"/>
          </a:p>
        </p:txBody>
      </p:sp>
    </p:spTree>
    <p:extLst>
      <p:ext uri="{BB962C8B-B14F-4D97-AF65-F5344CB8AC3E}">
        <p14:creationId xmlns:p14="http://schemas.microsoft.com/office/powerpoint/2010/main" val="24130288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177A8"/>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lnSpc>
                <a:spcPct val="108000"/>
              </a:lnSpc>
              <a:spcAft>
                <a:spcPts val="750"/>
              </a:spcAft>
              <a:defRPr>
                <a:solidFill>
                  <a:srgbClr val="569CA4"/>
                </a:solidFill>
                <a:latin typeface="Lato Medium" panose="020F0502020204030203" pitchFamily="34" charset="0"/>
                <a:ea typeface="Lato Medium" panose="020F0502020204030203" pitchFamily="34" charset="0"/>
                <a:cs typeface="Lato Medium" panose="020F0502020204030203" pitchFamily="34" charset="0"/>
              </a:defRPr>
            </a:lvl1pPr>
            <a:lvl2pPr>
              <a:lnSpc>
                <a:spcPct val="108000"/>
              </a:lnSpc>
              <a:spcAft>
                <a:spcPts val="750"/>
              </a:spcAft>
              <a:defRPr>
                <a:latin typeface="Lato Medium" panose="020F0502020204030203" pitchFamily="34" charset="0"/>
                <a:ea typeface="Lato Medium" panose="020F0502020204030203" pitchFamily="34" charset="0"/>
                <a:cs typeface="Lato Medium" panose="020F0502020204030203" pitchFamily="34" charset="0"/>
              </a:defRPr>
            </a:lvl2pPr>
            <a:lvl3pPr>
              <a:lnSpc>
                <a:spcPct val="108000"/>
              </a:lnSpc>
              <a:spcAft>
                <a:spcPts val="750"/>
              </a:spcAft>
              <a:defRPr>
                <a:latin typeface="Lato Medium" panose="020F0502020204030203" pitchFamily="34" charset="0"/>
                <a:ea typeface="Lato Medium" panose="020F0502020204030203" pitchFamily="34" charset="0"/>
                <a:cs typeface="Lato Medium" panose="020F0502020204030203" pitchFamily="34" charset="0"/>
              </a:defRPr>
            </a:lvl3pPr>
            <a:lvl4pPr>
              <a:lnSpc>
                <a:spcPct val="108000"/>
              </a:lnSpc>
              <a:spcAft>
                <a:spcPts val="750"/>
              </a:spcAft>
              <a:defRPr>
                <a:latin typeface="Lato Medium" panose="020F0502020204030203" pitchFamily="34" charset="0"/>
                <a:ea typeface="Lato Medium" panose="020F0502020204030203" pitchFamily="34" charset="0"/>
                <a:cs typeface="Lato Medium" panose="020F0502020204030203" pitchFamily="34" charset="0"/>
              </a:defRPr>
            </a:lvl4pPr>
            <a:lvl5pPr>
              <a:lnSpc>
                <a:spcPct val="108000"/>
              </a:lnSpc>
              <a:spcAft>
                <a:spcPts val="750"/>
              </a:spcAft>
              <a:defRPr>
                <a:latin typeface="Lato Medium" panose="020F0502020204030203" pitchFamily="34" charset="0"/>
                <a:ea typeface="Lato Medium" panose="020F0502020204030203" pitchFamily="34" charset="0"/>
                <a:cs typeface="Lato Medium"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C6397-CBA6-4460-BE2B-56A6CCE26548}"/>
              </a:ext>
            </a:extLst>
          </p:cNvPr>
          <p:cNvSpPr>
            <a:spLocks noGrp="1"/>
          </p:cNvSpPr>
          <p:nvPr>
            <p:ph type="dt" sz="half" idx="10"/>
          </p:nvPr>
        </p:nvSpPr>
        <p:spPr/>
        <p:txBody>
          <a:bodyPr/>
          <a:lstStyle>
            <a:lvl1pPr>
              <a:defRPr/>
            </a:lvl1pPr>
          </a:lstStyle>
          <a:p>
            <a:pPr>
              <a:defRPr/>
            </a:pPr>
            <a:fld id="{9503D4B6-849F-44F2-84BD-9BEAD5D42F54}" type="datetimeFigureOut">
              <a:rPr lang="en-US"/>
              <a:t>8/12/2021</a:t>
            </a:fld>
            <a:endParaRPr lang="en-US"/>
          </a:p>
        </p:txBody>
      </p:sp>
      <p:sp>
        <p:nvSpPr>
          <p:cNvPr id="5" name="Footer Placeholder 4">
            <a:extLst>
              <a:ext uri="{FF2B5EF4-FFF2-40B4-BE49-F238E27FC236}">
                <a16:creationId xmlns:a16="http://schemas.microsoft.com/office/drawing/2014/main" id="{6DA56434-A588-4B90-839F-4B2E470FB5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D3B5477-8D4E-4724-B168-2CBE2EFF3706}"/>
              </a:ext>
            </a:extLst>
          </p:cNvPr>
          <p:cNvSpPr>
            <a:spLocks noGrp="1"/>
          </p:cNvSpPr>
          <p:nvPr>
            <p:ph type="sldNum" sz="quarter" idx="12"/>
          </p:nvPr>
        </p:nvSpPr>
        <p:spPr/>
        <p:txBody>
          <a:bodyPr/>
          <a:lstStyle>
            <a:lvl1pPr>
              <a:defRPr/>
            </a:lvl1pPr>
          </a:lstStyle>
          <a:p>
            <a:pPr>
              <a:defRPr/>
            </a:pPr>
            <a:fld id="{09E7D7FD-168F-41A6-85BA-C850AD2ADBB9}" type="slidenum">
              <a:rPr lang="en-US"/>
              <a:t>‹#›</a:t>
            </a:fld>
            <a:endParaRPr lang="en-US"/>
          </a:p>
        </p:txBody>
      </p:sp>
    </p:spTree>
    <p:extLst>
      <p:ext uri="{BB962C8B-B14F-4D97-AF65-F5344CB8AC3E}">
        <p14:creationId xmlns:p14="http://schemas.microsoft.com/office/powerpoint/2010/main" val="560170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300B7C-9A67-4A00-BEB0-D210F21CAA8B}"/>
              </a:ext>
            </a:extLst>
          </p:cNvPr>
          <p:cNvSpPr>
            <a:spLocks noGrp="1"/>
          </p:cNvSpPr>
          <p:nvPr>
            <p:ph type="dt" sz="half" idx="10"/>
          </p:nvPr>
        </p:nvSpPr>
        <p:spPr/>
        <p:txBody>
          <a:bodyPr/>
          <a:lstStyle>
            <a:lvl1pPr>
              <a:defRPr/>
            </a:lvl1pPr>
          </a:lstStyle>
          <a:p>
            <a:pPr>
              <a:defRPr/>
            </a:pPr>
            <a:fld id="{5009B838-1488-4303-AE3F-F82AA7B97C22}" type="datetimeFigureOut">
              <a:rPr lang="en-US"/>
              <a:t>8/12/2021</a:t>
            </a:fld>
            <a:endParaRPr lang="en-US"/>
          </a:p>
        </p:txBody>
      </p:sp>
      <p:sp>
        <p:nvSpPr>
          <p:cNvPr id="5" name="Footer Placeholder 4">
            <a:extLst>
              <a:ext uri="{FF2B5EF4-FFF2-40B4-BE49-F238E27FC236}">
                <a16:creationId xmlns:a16="http://schemas.microsoft.com/office/drawing/2014/main" id="{DB12FD3B-E76A-4989-AA33-716D012CAA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96B3F0-4CA5-4C8D-A751-4CDCD41409C3}"/>
              </a:ext>
            </a:extLst>
          </p:cNvPr>
          <p:cNvSpPr>
            <a:spLocks noGrp="1"/>
          </p:cNvSpPr>
          <p:nvPr>
            <p:ph type="sldNum" sz="quarter" idx="12"/>
          </p:nvPr>
        </p:nvSpPr>
        <p:spPr/>
        <p:txBody>
          <a:bodyPr/>
          <a:lstStyle>
            <a:lvl1pPr>
              <a:defRPr/>
            </a:lvl1pPr>
          </a:lstStyle>
          <a:p>
            <a:pPr>
              <a:defRPr/>
            </a:pPr>
            <a:fld id="{FDE9CFAB-559A-4D49-9090-00C0315F802A}" type="slidenum">
              <a:rPr lang="en-US"/>
              <a:t>‹#›</a:t>
            </a:fld>
            <a:endParaRPr lang="en-US"/>
          </a:p>
        </p:txBody>
      </p:sp>
    </p:spTree>
    <p:extLst>
      <p:ext uri="{BB962C8B-B14F-4D97-AF65-F5344CB8AC3E}">
        <p14:creationId xmlns:p14="http://schemas.microsoft.com/office/powerpoint/2010/main" val="92322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a:xfrm>
            <a:off x="6309360" y="1865078"/>
            <a:ext cx="5132070" cy="3438442"/>
          </a:xfrm>
        </p:spPr>
        <p:txBody>
          <a:bodyPr/>
          <a:lstStyle>
            <a:lvl1pPr marL="457200" indent="-457200">
              <a:buFont typeface="Wingdings" panose="05000000000000000000" pitchFamily="2" charset="2"/>
              <a:buChar char="§"/>
              <a:defRPr/>
            </a:lvl1pPr>
            <a:lvl2pPr marL="457200" indent="0">
              <a:buNone/>
              <a:defRPr/>
            </a:lvl2pPr>
          </a:lstStyle>
          <a:p>
            <a:pPr lvl="0"/>
            <a:r>
              <a:rPr lang="en-US"/>
              <a:t>Body: Arial Regular, 18-32 / black</a:t>
            </a:r>
          </a:p>
          <a:p>
            <a:pPr lvl="0"/>
            <a:endParaRPr lang="en-US"/>
          </a:p>
        </p:txBody>
      </p:sp>
      <p:sp>
        <p:nvSpPr>
          <p:cNvPr id="4" name="Slide Number Placeholder 3">
            <a:extLst>
              <a:ext uri="{FF2B5EF4-FFF2-40B4-BE49-F238E27FC236}">
                <a16:creationId xmlns:a16="http://schemas.microsoft.com/office/drawing/2014/main" id="{C80FCF73-9439-4A85-92BD-8A6E52BEA29B}"/>
              </a:ext>
            </a:extLst>
          </p:cNvPr>
          <p:cNvSpPr>
            <a:spLocks noGrp="1"/>
          </p:cNvSpPr>
          <p:nvPr>
            <p:ph type="sldNum" sz="quarter" idx="10"/>
          </p:nvPr>
        </p:nvSpPr>
        <p:spPr/>
        <p:txBody>
          <a:bodyPr/>
          <a:lstStyle>
            <a:lvl1pPr>
              <a:defRPr sz="1400"/>
            </a:lvl1pPr>
          </a:lstStyle>
          <a:p>
            <a:fld id="{AC38F574-C4C0-48B1-B81D-85833E98F04F}" type="slidenum">
              <a:rPr lang="en-US" smtClean="0"/>
              <a:t>‹#›</a:t>
            </a:fld>
            <a:endParaRPr lang="en-US"/>
          </a:p>
        </p:txBody>
      </p:sp>
      <p:pic>
        <p:nvPicPr>
          <p:cNvPr id="2" name="Picture 1">
            <a:extLst>
              <a:ext uri="{FF2B5EF4-FFF2-40B4-BE49-F238E27FC236}">
                <a16:creationId xmlns:a16="http://schemas.microsoft.com/office/drawing/2014/main" id="{5440C980-E9FD-4434-8AAB-FEDF9AD8DC49}"/>
              </a:ext>
            </a:extLst>
          </p:cNvPr>
          <p:cNvPicPr>
            <a:picLocks noChangeAspect="1"/>
          </p:cNvPicPr>
          <p:nvPr userDrawn="1"/>
        </p:nvPicPr>
        <p:blipFill>
          <a:blip r:embed="rId3"/>
          <a:srcRect/>
          <a:stretch>
            <a:fillRect/>
          </a:stretch>
        </p:blipFill>
        <p:spPr>
          <a:xfrm>
            <a:off x="0" y="1865078"/>
            <a:ext cx="5681964" cy="3438442"/>
          </a:xfrm>
          <a:prstGeom prst="rect">
            <a:avLst/>
          </a:prstGeom>
        </p:spPr>
      </p:pic>
      <p:sp>
        <p:nvSpPr>
          <p:cNvPr id="7" name="Picture Placeholder 6">
            <a:extLst>
              <a:ext uri="{FF2B5EF4-FFF2-40B4-BE49-F238E27FC236}">
                <a16:creationId xmlns:a16="http://schemas.microsoft.com/office/drawing/2014/main" id="{BE3CE161-E5BD-453D-A62E-5B104CFEB979}"/>
              </a:ext>
            </a:extLst>
          </p:cNvPr>
          <p:cNvSpPr>
            <a:spLocks noGrp="1"/>
          </p:cNvSpPr>
          <p:nvPr>
            <p:ph type="pic" sz="quarter" idx="11"/>
          </p:nvPr>
        </p:nvSpPr>
        <p:spPr>
          <a:xfrm>
            <a:off x="0" y="1865313"/>
            <a:ext cx="5683250" cy="3438525"/>
          </a:xfrm>
        </p:spPr>
        <p:txBody>
          <a:bodyPr/>
          <a:lstStyle/>
          <a:p>
            <a:endParaRPr lang="en-US"/>
          </a:p>
        </p:txBody>
      </p:sp>
      <p:sp>
        <p:nvSpPr>
          <p:cNvPr id="13" name="Text Placeholder 12">
            <a:extLst>
              <a:ext uri="{FF2B5EF4-FFF2-40B4-BE49-F238E27FC236}">
                <a16:creationId xmlns:a16="http://schemas.microsoft.com/office/drawing/2014/main" id="{8AF396B7-26C9-496A-B925-51A6340C45BE}"/>
              </a:ext>
            </a:extLst>
          </p:cNvPr>
          <p:cNvSpPr>
            <a:spLocks noGrp="1"/>
          </p:cNvSpPr>
          <p:nvPr>
            <p:ph type="body" sz="quarter" idx="12" hasCustomPrompt="1"/>
          </p:nvPr>
        </p:nvSpPr>
        <p:spPr>
          <a:xfrm>
            <a:off x="698500" y="373063"/>
            <a:ext cx="10742613" cy="1258887"/>
          </a:xfrm>
        </p:spPr>
        <p:txBody>
          <a:bodyPr anchor="t">
            <a:normAutofit/>
          </a:bodyPr>
          <a:lstStyle>
            <a:lvl1pPr marL="0" indent="0" algn="ctr">
              <a:buNone/>
              <a:defRPr sz="3600" b="1"/>
            </a:lvl1pPr>
          </a:lstStyle>
          <a:p>
            <a:pPr lvl="0"/>
            <a:r>
              <a:rPr lang="en-US"/>
              <a:t>Headline:  Arial Bold 36-48 pt / black </a:t>
            </a:r>
          </a:p>
        </p:txBody>
      </p:sp>
    </p:spTree>
    <p:extLst>
      <p:ext uri="{BB962C8B-B14F-4D97-AF65-F5344CB8AC3E}">
        <p14:creationId xmlns:p14="http://schemas.microsoft.com/office/powerpoint/2010/main" val="5882374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56" userDrawn="1">
          <p15:clr>
            <a:srgbClr val="FBAE40"/>
          </p15:clr>
        </p15:guide>
        <p15:guide id="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35E24C9-1DA4-49BA-A84E-4FF91F084295}"/>
              </a:ext>
            </a:extLst>
          </p:cNvPr>
          <p:cNvSpPr>
            <a:spLocks noGrp="1"/>
          </p:cNvSpPr>
          <p:nvPr>
            <p:ph type="dt" sz="half" idx="10"/>
          </p:nvPr>
        </p:nvSpPr>
        <p:spPr/>
        <p:txBody>
          <a:bodyPr/>
          <a:lstStyle>
            <a:lvl1pPr>
              <a:defRPr/>
            </a:lvl1pPr>
          </a:lstStyle>
          <a:p>
            <a:pPr>
              <a:defRPr/>
            </a:pPr>
            <a:fld id="{F0FC009D-9AB8-40E9-AEE7-19EABB248356}" type="datetimeFigureOut">
              <a:rPr lang="en-US"/>
              <a:t>8/12/2021</a:t>
            </a:fld>
            <a:endParaRPr lang="en-US"/>
          </a:p>
        </p:txBody>
      </p:sp>
      <p:sp>
        <p:nvSpPr>
          <p:cNvPr id="6" name="Footer Placeholder 4">
            <a:extLst>
              <a:ext uri="{FF2B5EF4-FFF2-40B4-BE49-F238E27FC236}">
                <a16:creationId xmlns:a16="http://schemas.microsoft.com/office/drawing/2014/main" id="{11C1F270-2B76-489B-AFB8-94BF241D470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716BDAC-2637-4FE4-8EE9-F8BA3C855E56}"/>
              </a:ext>
            </a:extLst>
          </p:cNvPr>
          <p:cNvSpPr>
            <a:spLocks noGrp="1"/>
          </p:cNvSpPr>
          <p:nvPr>
            <p:ph type="sldNum" sz="quarter" idx="12"/>
          </p:nvPr>
        </p:nvSpPr>
        <p:spPr/>
        <p:txBody>
          <a:bodyPr/>
          <a:lstStyle>
            <a:lvl1pPr>
              <a:defRPr/>
            </a:lvl1pPr>
          </a:lstStyle>
          <a:p>
            <a:pPr>
              <a:defRPr/>
            </a:pPr>
            <a:fld id="{7952FE05-95A1-49DD-BF26-85E2F7FA64E0}" type="slidenum">
              <a:rPr lang="en-US"/>
              <a:t>‹#›</a:t>
            </a:fld>
            <a:endParaRPr lang="en-US"/>
          </a:p>
        </p:txBody>
      </p:sp>
    </p:spTree>
    <p:extLst>
      <p:ext uri="{BB962C8B-B14F-4D97-AF65-F5344CB8AC3E}">
        <p14:creationId xmlns:p14="http://schemas.microsoft.com/office/powerpoint/2010/main" val="24450657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93B400F-D9D9-4637-B36F-DF4817A5F1F3}"/>
              </a:ext>
            </a:extLst>
          </p:cNvPr>
          <p:cNvSpPr>
            <a:spLocks noGrp="1"/>
          </p:cNvSpPr>
          <p:nvPr>
            <p:ph type="dt" sz="half" idx="10"/>
          </p:nvPr>
        </p:nvSpPr>
        <p:spPr/>
        <p:txBody>
          <a:bodyPr/>
          <a:lstStyle>
            <a:lvl1pPr>
              <a:defRPr/>
            </a:lvl1pPr>
          </a:lstStyle>
          <a:p>
            <a:pPr>
              <a:defRPr/>
            </a:pPr>
            <a:fld id="{2BE46E7E-F35D-4A88-893E-95F04AD5CD5B}" type="datetimeFigureOut">
              <a:rPr lang="en-US"/>
              <a:t>8/12/2021</a:t>
            </a:fld>
            <a:endParaRPr lang="en-US"/>
          </a:p>
        </p:txBody>
      </p:sp>
      <p:sp>
        <p:nvSpPr>
          <p:cNvPr id="8" name="Footer Placeholder 4">
            <a:extLst>
              <a:ext uri="{FF2B5EF4-FFF2-40B4-BE49-F238E27FC236}">
                <a16:creationId xmlns:a16="http://schemas.microsoft.com/office/drawing/2014/main" id="{0052880C-CE26-427C-B7F5-E9378057311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3D98F02-EB09-4C15-95B8-6E26E19F0F71}"/>
              </a:ext>
            </a:extLst>
          </p:cNvPr>
          <p:cNvSpPr>
            <a:spLocks noGrp="1"/>
          </p:cNvSpPr>
          <p:nvPr>
            <p:ph type="sldNum" sz="quarter" idx="12"/>
          </p:nvPr>
        </p:nvSpPr>
        <p:spPr/>
        <p:txBody>
          <a:bodyPr/>
          <a:lstStyle>
            <a:lvl1pPr>
              <a:defRPr/>
            </a:lvl1pPr>
          </a:lstStyle>
          <a:p>
            <a:pPr>
              <a:defRPr/>
            </a:pPr>
            <a:fld id="{CD62EF04-5C60-4EE5-8AD3-F7B61906C25F}" type="slidenum">
              <a:rPr lang="en-US"/>
              <a:t>‹#›</a:t>
            </a:fld>
            <a:endParaRPr lang="en-US"/>
          </a:p>
        </p:txBody>
      </p:sp>
    </p:spTree>
    <p:extLst>
      <p:ext uri="{BB962C8B-B14F-4D97-AF65-F5344CB8AC3E}">
        <p14:creationId xmlns:p14="http://schemas.microsoft.com/office/powerpoint/2010/main" val="1852297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E307A78-8C79-4127-9C67-54ECFB3C5EE1}"/>
              </a:ext>
            </a:extLst>
          </p:cNvPr>
          <p:cNvSpPr>
            <a:spLocks noGrp="1"/>
          </p:cNvSpPr>
          <p:nvPr>
            <p:ph type="dt" sz="half" idx="10"/>
          </p:nvPr>
        </p:nvSpPr>
        <p:spPr/>
        <p:txBody>
          <a:bodyPr/>
          <a:lstStyle>
            <a:lvl1pPr>
              <a:defRPr/>
            </a:lvl1pPr>
          </a:lstStyle>
          <a:p>
            <a:pPr>
              <a:defRPr/>
            </a:pPr>
            <a:fld id="{0D55BDD3-30A5-4050-8951-CE0D57336B8A}" type="datetimeFigureOut">
              <a:rPr lang="en-US"/>
              <a:t>8/12/2021</a:t>
            </a:fld>
            <a:endParaRPr lang="en-US"/>
          </a:p>
        </p:txBody>
      </p:sp>
      <p:sp>
        <p:nvSpPr>
          <p:cNvPr id="4" name="Footer Placeholder 4">
            <a:extLst>
              <a:ext uri="{FF2B5EF4-FFF2-40B4-BE49-F238E27FC236}">
                <a16:creationId xmlns:a16="http://schemas.microsoft.com/office/drawing/2014/main" id="{E7F98AAF-37FF-4FB6-8BF9-BADD38AAA47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07C496-4098-40E3-8EA2-3D47D2A01372}"/>
              </a:ext>
            </a:extLst>
          </p:cNvPr>
          <p:cNvSpPr>
            <a:spLocks noGrp="1"/>
          </p:cNvSpPr>
          <p:nvPr>
            <p:ph type="sldNum" sz="quarter" idx="12"/>
          </p:nvPr>
        </p:nvSpPr>
        <p:spPr/>
        <p:txBody>
          <a:bodyPr/>
          <a:lstStyle>
            <a:lvl1pPr>
              <a:defRPr/>
            </a:lvl1pPr>
          </a:lstStyle>
          <a:p>
            <a:pPr>
              <a:defRPr/>
            </a:pPr>
            <a:fld id="{01317987-C906-40B4-8F96-91D5DF174B2C}" type="slidenum">
              <a:rPr lang="en-US"/>
              <a:t>‹#›</a:t>
            </a:fld>
            <a:endParaRPr lang="en-US"/>
          </a:p>
        </p:txBody>
      </p:sp>
    </p:spTree>
    <p:extLst>
      <p:ext uri="{BB962C8B-B14F-4D97-AF65-F5344CB8AC3E}">
        <p14:creationId xmlns:p14="http://schemas.microsoft.com/office/powerpoint/2010/main" val="17697676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EABE9ED-C536-45AB-A6EE-F0F670AD397F}"/>
              </a:ext>
            </a:extLst>
          </p:cNvPr>
          <p:cNvSpPr>
            <a:spLocks noGrp="1"/>
          </p:cNvSpPr>
          <p:nvPr>
            <p:ph type="dt" sz="half" idx="10"/>
          </p:nvPr>
        </p:nvSpPr>
        <p:spPr/>
        <p:txBody>
          <a:bodyPr/>
          <a:lstStyle>
            <a:lvl1pPr>
              <a:defRPr/>
            </a:lvl1pPr>
          </a:lstStyle>
          <a:p>
            <a:pPr>
              <a:defRPr/>
            </a:pPr>
            <a:fld id="{8D470785-F092-4086-8C5B-BB25EA86B0B2}" type="datetimeFigureOut">
              <a:rPr lang="en-US"/>
              <a:t>8/12/2021</a:t>
            </a:fld>
            <a:endParaRPr lang="en-US"/>
          </a:p>
        </p:txBody>
      </p:sp>
      <p:sp>
        <p:nvSpPr>
          <p:cNvPr id="3" name="Footer Placeholder 4">
            <a:extLst>
              <a:ext uri="{FF2B5EF4-FFF2-40B4-BE49-F238E27FC236}">
                <a16:creationId xmlns:a16="http://schemas.microsoft.com/office/drawing/2014/main" id="{450EE6E2-5DAC-42FD-847D-334C7B2D627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6B1286C-39A8-4244-AF06-8DBD954C6206}"/>
              </a:ext>
            </a:extLst>
          </p:cNvPr>
          <p:cNvSpPr>
            <a:spLocks noGrp="1"/>
          </p:cNvSpPr>
          <p:nvPr>
            <p:ph type="sldNum" sz="quarter" idx="12"/>
          </p:nvPr>
        </p:nvSpPr>
        <p:spPr/>
        <p:txBody>
          <a:bodyPr/>
          <a:lstStyle>
            <a:lvl1pPr>
              <a:defRPr/>
            </a:lvl1pPr>
          </a:lstStyle>
          <a:p>
            <a:pPr>
              <a:defRPr/>
            </a:pPr>
            <a:fld id="{881A3201-331D-4E34-8998-1DDEF3232A27}" type="slidenum">
              <a:rPr lang="en-US"/>
              <a:t>‹#›</a:t>
            </a:fld>
            <a:endParaRPr lang="en-US"/>
          </a:p>
        </p:txBody>
      </p:sp>
    </p:spTree>
    <p:extLst>
      <p:ext uri="{BB962C8B-B14F-4D97-AF65-F5344CB8AC3E}">
        <p14:creationId xmlns:p14="http://schemas.microsoft.com/office/powerpoint/2010/main" val="24366663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0EEBDECB-6F84-475F-9217-602E3B41BD9B}"/>
              </a:ext>
            </a:extLst>
          </p:cNvPr>
          <p:cNvSpPr>
            <a:spLocks noGrp="1"/>
          </p:cNvSpPr>
          <p:nvPr>
            <p:ph type="dt" sz="half" idx="10"/>
          </p:nvPr>
        </p:nvSpPr>
        <p:spPr/>
        <p:txBody>
          <a:bodyPr/>
          <a:lstStyle>
            <a:lvl1pPr>
              <a:defRPr/>
            </a:lvl1pPr>
          </a:lstStyle>
          <a:p>
            <a:pPr>
              <a:defRPr/>
            </a:pPr>
            <a:fld id="{673EDDC7-CF60-4B5D-9D40-812E06E87761}" type="datetimeFigureOut">
              <a:rPr lang="en-US"/>
              <a:t>8/12/2021</a:t>
            </a:fld>
            <a:endParaRPr lang="en-US"/>
          </a:p>
        </p:txBody>
      </p:sp>
      <p:sp>
        <p:nvSpPr>
          <p:cNvPr id="6" name="Footer Placeholder 4">
            <a:extLst>
              <a:ext uri="{FF2B5EF4-FFF2-40B4-BE49-F238E27FC236}">
                <a16:creationId xmlns:a16="http://schemas.microsoft.com/office/drawing/2014/main" id="{22803ECB-D39B-407D-A24C-AD867A2E36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0FA37FF-8725-4276-B7AB-A6A896196A22}"/>
              </a:ext>
            </a:extLst>
          </p:cNvPr>
          <p:cNvSpPr>
            <a:spLocks noGrp="1"/>
          </p:cNvSpPr>
          <p:nvPr>
            <p:ph type="sldNum" sz="quarter" idx="12"/>
          </p:nvPr>
        </p:nvSpPr>
        <p:spPr/>
        <p:txBody>
          <a:bodyPr/>
          <a:lstStyle>
            <a:lvl1pPr>
              <a:defRPr/>
            </a:lvl1pPr>
          </a:lstStyle>
          <a:p>
            <a:pPr>
              <a:defRPr/>
            </a:pPr>
            <a:fld id="{A6C6E2CA-D656-4C84-AEC9-AC1F1EA4A3C9}" type="slidenum">
              <a:rPr lang="en-US"/>
              <a:t>‹#›</a:t>
            </a:fld>
            <a:endParaRPr lang="en-US"/>
          </a:p>
        </p:txBody>
      </p:sp>
    </p:spTree>
    <p:extLst>
      <p:ext uri="{BB962C8B-B14F-4D97-AF65-F5344CB8AC3E}">
        <p14:creationId xmlns:p14="http://schemas.microsoft.com/office/powerpoint/2010/main" val="14996125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B2543E5A-9447-4427-AAE8-3280837E0A2C}"/>
              </a:ext>
            </a:extLst>
          </p:cNvPr>
          <p:cNvSpPr>
            <a:spLocks noGrp="1"/>
          </p:cNvSpPr>
          <p:nvPr>
            <p:ph type="dt" sz="half" idx="10"/>
          </p:nvPr>
        </p:nvSpPr>
        <p:spPr/>
        <p:txBody>
          <a:bodyPr/>
          <a:lstStyle>
            <a:lvl1pPr>
              <a:defRPr/>
            </a:lvl1pPr>
          </a:lstStyle>
          <a:p>
            <a:pPr>
              <a:defRPr/>
            </a:pPr>
            <a:fld id="{AEE51449-73AC-403B-930F-FAB2246BCD41}" type="datetimeFigureOut">
              <a:rPr lang="en-US"/>
              <a:t>8/12/2021</a:t>
            </a:fld>
            <a:endParaRPr lang="en-US"/>
          </a:p>
        </p:txBody>
      </p:sp>
      <p:sp>
        <p:nvSpPr>
          <p:cNvPr id="6" name="Footer Placeholder 4">
            <a:extLst>
              <a:ext uri="{FF2B5EF4-FFF2-40B4-BE49-F238E27FC236}">
                <a16:creationId xmlns:a16="http://schemas.microsoft.com/office/drawing/2014/main" id="{83F1258A-349E-4365-88A7-F87B131519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92A033-FFF6-491C-91DF-FA94D8750378}"/>
              </a:ext>
            </a:extLst>
          </p:cNvPr>
          <p:cNvSpPr>
            <a:spLocks noGrp="1"/>
          </p:cNvSpPr>
          <p:nvPr>
            <p:ph type="sldNum" sz="quarter" idx="12"/>
          </p:nvPr>
        </p:nvSpPr>
        <p:spPr/>
        <p:txBody>
          <a:bodyPr/>
          <a:lstStyle>
            <a:lvl1pPr>
              <a:defRPr/>
            </a:lvl1pPr>
          </a:lstStyle>
          <a:p>
            <a:pPr>
              <a:defRPr/>
            </a:pPr>
            <a:fld id="{00E4C80C-679B-4829-AF66-4C445E679274}" type="slidenum">
              <a:rPr lang="en-US"/>
              <a:t>‹#›</a:t>
            </a:fld>
            <a:endParaRPr lang="en-US"/>
          </a:p>
        </p:txBody>
      </p:sp>
    </p:spTree>
    <p:extLst>
      <p:ext uri="{BB962C8B-B14F-4D97-AF65-F5344CB8AC3E}">
        <p14:creationId xmlns:p14="http://schemas.microsoft.com/office/powerpoint/2010/main" val="22024768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01FA2-BAD9-4EA2-95F1-3FADC1EBFF31}"/>
              </a:ext>
            </a:extLst>
          </p:cNvPr>
          <p:cNvSpPr>
            <a:spLocks noGrp="1"/>
          </p:cNvSpPr>
          <p:nvPr>
            <p:ph type="dt" sz="half" idx="10"/>
          </p:nvPr>
        </p:nvSpPr>
        <p:spPr/>
        <p:txBody>
          <a:bodyPr/>
          <a:lstStyle>
            <a:lvl1pPr>
              <a:defRPr/>
            </a:lvl1pPr>
          </a:lstStyle>
          <a:p>
            <a:pPr>
              <a:defRPr/>
            </a:pPr>
            <a:fld id="{952346E8-4F6C-44C3-A955-8C9BB0BFBF3A}" type="datetimeFigureOut">
              <a:rPr lang="en-US"/>
              <a:t>8/12/2021</a:t>
            </a:fld>
            <a:endParaRPr lang="en-US"/>
          </a:p>
        </p:txBody>
      </p:sp>
      <p:sp>
        <p:nvSpPr>
          <p:cNvPr id="5" name="Footer Placeholder 4">
            <a:extLst>
              <a:ext uri="{FF2B5EF4-FFF2-40B4-BE49-F238E27FC236}">
                <a16:creationId xmlns:a16="http://schemas.microsoft.com/office/drawing/2014/main" id="{9350CA91-8DDA-4188-A76C-94ABC05838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D381819-E6C9-41F0-AA44-4ED32A461C19}"/>
              </a:ext>
            </a:extLst>
          </p:cNvPr>
          <p:cNvSpPr>
            <a:spLocks noGrp="1"/>
          </p:cNvSpPr>
          <p:nvPr>
            <p:ph type="sldNum" sz="quarter" idx="12"/>
          </p:nvPr>
        </p:nvSpPr>
        <p:spPr/>
        <p:txBody>
          <a:bodyPr/>
          <a:lstStyle>
            <a:lvl1pPr>
              <a:defRPr/>
            </a:lvl1pPr>
          </a:lstStyle>
          <a:p>
            <a:pPr>
              <a:defRPr/>
            </a:pPr>
            <a:fld id="{30EEB22B-2DA4-42EE-84FA-EEE4967A5DA0}" type="slidenum">
              <a:rPr lang="en-US"/>
              <a:t>‹#›</a:t>
            </a:fld>
            <a:endParaRPr lang="en-US"/>
          </a:p>
        </p:txBody>
      </p:sp>
    </p:spTree>
    <p:extLst>
      <p:ext uri="{BB962C8B-B14F-4D97-AF65-F5344CB8AC3E}">
        <p14:creationId xmlns:p14="http://schemas.microsoft.com/office/powerpoint/2010/main" val="21255190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A694AE-D22E-401E-85A5-DCFAB984DBD3}"/>
              </a:ext>
            </a:extLst>
          </p:cNvPr>
          <p:cNvSpPr>
            <a:spLocks noGrp="1"/>
          </p:cNvSpPr>
          <p:nvPr>
            <p:ph type="dt" sz="half" idx="10"/>
          </p:nvPr>
        </p:nvSpPr>
        <p:spPr/>
        <p:txBody>
          <a:bodyPr/>
          <a:lstStyle>
            <a:lvl1pPr>
              <a:defRPr/>
            </a:lvl1pPr>
          </a:lstStyle>
          <a:p>
            <a:pPr>
              <a:defRPr/>
            </a:pPr>
            <a:fld id="{82BF96F4-EEE9-4374-8363-DF0E0AB284B0}" type="datetimeFigureOut">
              <a:rPr lang="en-US"/>
              <a:t>8/12/2021</a:t>
            </a:fld>
            <a:endParaRPr lang="en-US"/>
          </a:p>
        </p:txBody>
      </p:sp>
      <p:sp>
        <p:nvSpPr>
          <p:cNvPr id="5" name="Footer Placeholder 4">
            <a:extLst>
              <a:ext uri="{FF2B5EF4-FFF2-40B4-BE49-F238E27FC236}">
                <a16:creationId xmlns:a16="http://schemas.microsoft.com/office/drawing/2014/main" id="{67573110-D7D5-42B6-B340-B7C2960099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853552-175D-42F5-A6D1-553F54B8EF20}"/>
              </a:ext>
            </a:extLst>
          </p:cNvPr>
          <p:cNvSpPr>
            <a:spLocks noGrp="1"/>
          </p:cNvSpPr>
          <p:nvPr>
            <p:ph type="sldNum" sz="quarter" idx="12"/>
          </p:nvPr>
        </p:nvSpPr>
        <p:spPr/>
        <p:txBody>
          <a:bodyPr/>
          <a:lstStyle>
            <a:lvl1pPr>
              <a:defRPr/>
            </a:lvl1pPr>
          </a:lstStyle>
          <a:p>
            <a:pPr>
              <a:defRPr/>
            </a:pPr>
            <a:fld id="{ADBF4476-5AF3-4AFC-BC3D-D233C65DB199}" type="slidenum">
              <a:rPr lang="en-US"/>
              <a:t>‹#›</a:t>
            </a:fld>
            <a:endParaRPr lang="en-US"/>
          </a:p>
        </p:txBody>
      </p:sp>
    </p:spTree>
    <p:extLst>
      <p:ext uri="{BB962C8B-B14F-4D97-AF65-F5344CB8AC3E}">
        <p14:creationId xmlns:p14="http://schemas.microsoft.com/office/powerpoint/2010/main" val="250765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AE9A-706C-49E5-ADBE-180CEDDDEBB7}"/>
              </a:ext>
            </a:extLst>
          </p:cNvPr>
          <p:cNvSpPr>
            <a:spLocks noGrp="1"/>
          </p:cNvSpPr>
          <p:nvPr>
            <p:ph type="title"/>
          </p:nvPr>
        </p:nvSpPr>
        <p:spPr>
          <a:xfrm>
            <a:off x="1474470" y="1732598"/>
            <a:ext cx="7360920" cy="3570922"/>
          </a:xfrm>
        </p:spPr>
        <p:txBody>
          <a:bodyPr anchor="t">
            <a:normAutofit/>
          </a:bodyPr>
          <a:lstStyle>
            <a:lvl1pPr>
              <a:defRPr sz="4000">
                <a:solidFill>
                  <a:schemeClr val="bg1"/>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id="{E0AC78CB-7971-469D-8B53-F376091A7A09}"/>
              </a:ext>
            </a:extLst>
          </p:cNvPr>
          <p:cNvSpPr>
            <a:spLocks noGrp="1"/>
          </p:cNvSpPr>
          <p:nvPr>
            <p:ph type="sldNum" sz="quarter" idx="10"/>
          </p:nvPr>
        </p:nvSpPr>
        <p:spPr/>
        <p:txBody>
          <a:bodyPr/>
          <a:lstStyle>
            <a:lvl1pPr>
              <a:defRPr sz="1400"/>
            </a:lvl1pPr>
          </a:lstStyle>
          <a:p>
            <a:fld id="{AC38F574-C4C0-48B1-B81D-85833E98F04F}" type="slidenum">
              <a:rPr lang="en-US" smtClean="0"/>
              <a:t>‹#›</a:t>
            </a:fld>
            <a:endParaRPr lang="en-US"/>
          </a:p>
        </p:txBody>
      </p:sp>
    </p:spTree>
    <p:extLst>
      <p:ext uri="{BB962C8B-B14F-4D97-AF65-F5344CB8AC3E}">
        <p14:creationId xmlns:p14="http://schemas.microsoft.com/office/powerpoint/2010/main" val="317727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AE9A-706C-49E5-ADBE-180CEDDDEBB7}"/>
              </a:ext>
            </a:extLst>
          </p:cNvPr>
          <p:cNvSpPr>
            <a:spLocks noGrp="1"/>
          </p:cNvSpPr>
          <p:nvPr>
            <p:ph type="title"/>
          </p:nvPr>
        </p:nvSpPr>
        <p:spPr>
          <a:xfrm>
            <a:off x="4057650" y="1629728"/>
            <a:ext cx="7212330" cy="3548062"/>
          </a:xfrm>
        </p:spPr>
        <p:txBody>
          <a:bodyPr anchor="t">
            <a:normAutofit/>
          </a:bodyPr>
          <a:lstStyle>
            <a:lvl1pPr>
              <a:defRPr sz="4000">
                <a:solidFill>
                  <a:schemeClr val="bg1"/>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5642DBB4-4B7C-43D6-B512-0BABBC5F2473}"/>
              </a:ext>
            </a:extLst>
          </p:cNvPr>
          <p:cNvSpPr>
            <a:spLocks noGrp="1"/>
          </p:cNvSpPr>
          <p:nvPr>
            <p:ph type="sldNum" sz="quarter" idx="10"/>
          </p:nvPr>
        </p:nvSpPr>
        <p:spPr/>
        <p:txBody>
          <a:bodyPr/>
          <a:lstStyle>
            <a:lvl1pPr>
              <a:defRPr sz="1400"/>
            </a:lvl1pPr>
          </a:lstStyle>
          <a:p>
            <a:fld id="{AC38F574-C4C0-48B1-B81D-85833E98F04F}" type="slidenum">
              <a:rPr lang="en-US" smtClean="0"/>
              <a:t>‹#›</a:t>
            </a:fld>
            <a:endParaRPr lang="en-US"/>
          </a:p>
        </p:txBody>
      </p:sp>
    </p:spTree>
    <p:extLst>
      <p:ext uri="{BB962C8B-B14F-4D97-AF65-F5344CB8AC3E}">
        <p14:creationId xmlns:p14="http://schemas.microsoft.com/office/powerpoint/2010/main" val="40655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95AFE-9400-494B-9609-CA6DADF2094F}"/>
              </a:ext>
            </a:extLst>
          </p:cNvPr>
          <p:cNvSpPr>
            <a:spLocks noGrp="1"/>
          </p:cNvSpPr>
          <p:nvPr>
            <p:ph type="title" hasCustomPrompt="1"/>
          </p:nvPr>
        </p:nvSpPr>
        <p:spPr/>
        <p:txBody>
          <a:bodyPr/>
          <a:lstStyle/>
          <a:p>
            <a:r>
              <a:rPr lang="en-US"/>
              <a:t>Headline: Arial Bold, 36-48 / black</a:t>
            </a:r>
          </a:p>
        </p:txBody>
      </p:sp>
      <p:sp>
        <p:nvSpPr>
          <p:cNvPr id="3" name="Content Placeholder 2">
            <a:extLst>
              <a:ext uri="{FF2B5EF4-FFF2-40B4-BE49-F238E27FC236}">
                <a16:creationId xmlns:a16="http://schemas.microsoft.com/office/drawing/2014/main" id="{6F40CEEB-F1FA-41C6-80C9-AB0D6FF4D609}"/>
              </a:ext>
            </a:extLst>
          </p:cNvPr>
          <p:cNvSpPr>
            <a:spLocks noGrp="1"/>
          </p:cNvSpPr>
          <p:nvPr>
            <p:ph sz="half" idx="1" hasCustomPrompt="1"/>
          </p:nvPr>
        </p:nvSpPr>
        <p:spPr>
          <a:xfrm>
            <a:off x="838200" y="1825625"/>
            <a:ext cx="5181600" cy="4351338"/>
          </a:xfrm>
        </p:spPr>
        <p:txBody>
          <a:bodyPr/>
          <a:lstStyle/>
          <a:p>
            <a:pPr lvl="0"/>
            <a:r>
              <a:rPr lang="en-US"/>
              <a:t>Body: Arial Regular, 18-32 / black</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853783-399C-4952-A52D-2A86A2CBDD96}"/>
              </a:ext>
            </a:extLst>
          </p:cNvPr>
          <p:cNvSpPr>
            <a:spLocks noGrp="1"/>
          </p:cNvSpPr>
          <p:nvPr>
            <p:ph sz="half" idx="2" hasCustomPrompt="1"/>
          </p:nvPr>
        </p:nvSpPr>
        <p:spPr>
          <a:xfrm>
            <a:off x="6172200" y="1825625"/>
            <a:ext cx="5181600" cy="4351338"/>
          </a:xfrm>
        </p:spPr>
        <p:txBody>
          <a:bodyPr/>
          <a:lstStyle/>
          <a:p>
            <a:pPr lvl="0"/>
            <a:r>
              <a:rPr lang="en-US"/>
              <a:t>Body: Arial Regular, 18-32 / black</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4243C010-4CA6-48ED-B79D-8786987BA3BB}"/>
              </a:ext>
            </a:extLst>
          </p:cNvPr>
          <p:cNvSpPr>
            <a:spLocks noGrp="1"/>
          </p:cNvSpPr>
          <p:nvPr>
            <p:ph type="sldNum" sz="quarter" idx="10"/>
          </p:nvPr>
        </p:nvSpPr>
        <p:spPr/>
        <p:txBody>
          <a:bodyPr/>
          <a:lstStyle>
            <a:lvl1pPr>
              <a:defRPr sz="1400"/>
            </a:lvl1pPr>
          </a:lstStyle>
          <a:p>
            <a:fld id="{AC38F574-C4C0-48B1-B81D-85833E98F04F}" type="slidenum">
              <a:rPr lang="en-US" smtClean="0"/>
              <a:t>‹#›</a:t>
            </a:fld>
            <a:endParaRPr lang="en-US"/>
          </a:p>
        </p:txBody>
      </p:sp>
    </p:spTree>
    <p:extLst>
      <p:ext uri="{BB962C8B-B14F-4D97-AF65-F5344CB8AC3E}">
        <p14:creationId xmlns:p14="http://schemas.microsoft.com/office/powerpoint/2010/main" val="406310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7B41-1C13-4D9F-8F4E-1315482B24BC}"/>
              </a:ext>
            </a:extLst>
          </p:cNvPr>
          <p:cNvSpPr>
            <a:spLocks noGrp="1"/>
          </p:cNvSpPr>
          <p:nvPr>
            <p:ph type="title" hasCustomPrompt="1"/>
          </p:nvPr>
        </p:nvSpPr>
        <p:spPr>
          <a:xfrm>
            <a:off x="839788" y="365125"/>
            <a:ext cx="10515600" cy="1325563"/>
          </a:xfrm>
        </p:spPr>
        <p:txBody>
          <a:bodyPr/>
          <a:lstStyle/>
          <a:p>
            <a:r>
              <a:rPr lang="en-US"/>
              <a:t>Headline: Arial Bold, 36-48 / black</a:t>
            </a:r>
          </a:p>
        </p:txBody>
      </p:sp>
      <p:sp>
        <p:nvSpPr>
          <p:cNvPr id="3" name="Text Placeholder 2">
            <a:extLst>
              <a:ext uri="{FF2B5EF4-FFF2-40B4-BE49-F238E27FC236}">
                <a16:creationId xmlns:a16="http://schemas.microsoft.com/office/drawing/2014/main" id="{A7597D80-9373-422B-B4E9-AD0DC050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80BE34-7244-46FD-8CB9-2190D796DE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A6C2A3-B873-4C7D-AE1E-5AFFC4691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C6446-808A-4F61-ADF9-BA2D5029A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A75DC033-9F66-406F-820E-44815212035F}"/>
              </a:ext>
            </a:extLst>
          </p:cNvPr>
          <p:cNvSpPr/>
          <p:nvPr userDrawn="1"/>
        </p:nvSpPr>
        <p:spPr>
          <a:xfrm>
            <a:off x="275303" y="6331663"/>
            <a:ext cx="452284" cy="307777"/>
          </a:xfrm>
          <a:prstGeom prst="rect">
            <a:avLst/>
          </a:prstGeom>
        </p:spPr>
        <p:txBody>
          <a:bodyPr wrap="square">
            <a:spAutoFit/>
          </a:bodyPr>
          <a:lstStyle/>
          <a:p>
            <a:pPr algn="ctr"/>
            <a:fld id="{AC38F574-C4C0-48B1-B81D-85833E98F04F}" type="slidenum">
              <a:rPr lang="en-US" sz="1400" b="1" smtClean="0">
                <a:solidFill>
                  <a:schemeClr val="bg1"/>
                </a:solidFill>
              </a:rPr>
              <a:t>‹#›</a:t>
            </a:fld>
            <a:endParaRPr lang="en-US" sz="1400" b="1">
              <a:solidFill>
                <a:schemeClr val="bg1"/>
              </a:solidFill>
            </a:endParaRPr>
          </a:p>
        </p:txBody>
      </p:sp>
    </p:spTree>
    <p:extLst>
      <p:ext uri="{BB962C8B-B14F-4D97-AF65-F5344CB8AC3E}">
        <p14:creationId xmlns:p14="http://schemas.microsoft.com/office/powerpoint/2010/main" val="235564879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4243-E65E-43D5-A55F-086B6DF40E84}"/>
              </a:ext>
            </a:extLst>
          </p:cNvPr>
          <p:cNvSpPr>
            <a:spLocks noGrp="1"/>
          </p:cNvSpPr>
          <p:nvPr>
            <p:ph type="title" hasCustomPrompt="1"/>
          </p:nvPr>
        </p:nvSpPr>
        <p:spPr/>
        <p:txBody>
          <a:bodyPr/>
          <a:lstStyle/>
          <a:p>
            <a:r>
              <a:rPr lang="en-US"/>
              <a:t>Headline: Arial Bold, 36-48 / black</a:t>
            </a:r>
          </a:p>
        </p:txBody>
      </p:sp>
      <p:sp>
        <p:nvSpPr>
          <p:cNvPr id="6" name="Slide Number Placeholder 5">
            <a:extLst>
              <a:ext uri="{FF2B5EF4-FFF2-40B4-BE49-F238E27FC236}">
                <a16:creationId xmlns:a16="http://schemas.microsoft.com/office/drawing/2014/main" id="{E0E4707D-B6B7-49B3-B18C-B61254E4A1D0}"/>
              </a:ext>
            </a:extLst>
          </p:cNvPr>
          <p:cNvSpPr>
            <a:spLocks noGrp="1"/>
          </p:cNvSpPr>
          <p:nvPr>
            <p:ph type="sldNum" sz="quarter" idx="10"/>
          </p:nvPr>
        </p:nvSpPr>
        <p:spPr>
          <a:xfrm>
            <a:off x="294968" y="6263150"/>
            <a:ext cx="403122" cy="434514"/>
          </a:xfrm>
        </p:spPr>
        <p:txBody>
          <a:bodyPr/>
          <a:lstStyle>
            <a:lvl1pPr>
              <a:defRPr sz="1400"/>
            </a:lvl1pPr>
          </a:lstStyle>
          <a:p>
            <a:fld id="{AC38F574-C4C0-48B1-B81D-85833E98F04F}" type="slidenum">
              <a:rPr lang="en-US" smtClean="0"/>
              <a:t>‹#›</a:t>
            </a:fld>
            <a:endParaRPr lang="en-US"/>
          </a:p>
        </p:txBody>
      </p:sp>
    </p:spTree>
    <p:extLst>
      <p:ext uri="{BB962C8B-B14F-4D97-AF65-F5344CB8AC3E}">
        <p14:creationId xmlns:p14="http://schemas.microsoft.com/office/powerpoint/2010/main" val="2137980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7.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28.xml"/><Relationship Id="rId7" Type="http://schemas.openxmlformats.org/officeDocument/2006/relationships/image" Target="../media/image14.emf"/><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3.emf"/><Relationship Id="rId5" Type="http://schemas.openxmlformats.org/officeDocument/2006/relationships/theme" Target="../theme/theme3.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5.jpeg"/><Relationship Id="rId5" Type="http://schemas.openxmlformats.org/officeDocument/2006/relationships/slideLayout" Target="../slideLayouts/slideLayout34.xml"/><Relationship Id="rId10" Type="http://schemas.openxmlformats.org/officeDocument/2006/relationships/image" Target="../media/image14.emf"/><Relationship Id="rId4" Type="http://schemas.openxmlformats.org/officeDocument/2006/relationships/slideLayout" Target="../slideLayouts/slideLayout33.xml"/><Relationship Id="rId9" Type="http://schemas.openxmlformats.org/officeDocument/2006/relationships/image" Target="../media/image13.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7.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570A61-5424-4D0F-8315-BB22B8CB57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0D429A-B927-414D-80BD-ADB4F71A5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6DD56F4-B78E-41CB-8C5D-BE130C082E01}"/>
              </a:ext>
            </a:extLst>
          </p:cNvPr>
          <p:cNvSpPr>
            <a:spLocks noGrp="1"/>
          </p:cNvSpPr>
          <p:nvPr>
            <p:ph type="sldNum" sz="quarter" idx="4"/>
          </p:nvPr>
        </p:nvSpPr>
        <p:spPr>
          <a:xfrm>
            <a:off x="294968" y="6278256"/>
            <a:ext cx="403122" cy="409575"/>
          </a:xfrm>
          <a:prstGeom prst="rect">
            <a:avLst/>
          </a:prstGeom>
        </p:spPr>
        <p:txBody>
          <a:bodyPr vert="horz" lIns="91440" tIns="45720" rIns="91440" bIns="45720" rtlCol="0" anchor="ctr"/>
          <a:lstStyle>
            <a:lvl1pPr algn="ctr">
              <a:defRPr sz="1400" b="1">
                <a:solidFill>
                  <a:schemeClr val="bg1"/>
                </a:solidFill>
              </a:defRPr>
            </a:lvl1pPr>
          </a:lstStyle>
          <a:p>
            <a:fld id="{AC38F574-C4C0-48B1-B81D-85833E98F04F}" type="slidenum">
              <a:rPr lang="en-US" smtClean="0"/>
              <a:t>‹#›</a:t>
            </a:fld>
            <a:endParaRPr lang="en-US"/>
          </a:p>
        </p:txBody>
      </p:sp>
    </p:spTree>
    <p:extLst>
      <p:ext uri="{BB962C8B-B14F-4D97-AF65-F5344CB8AC3E}">
        <p14:creationId xmlns:p14="http://schemas.microsoft.com/office/powerpoint/2010/main" val="138918930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72" r:id="rId3"/>
    <p:sldLayoutId id="2147483673" r:id="rId4"/>
    <p:sldLayoutId id="2147483651" r:id="rId5"/>
    <p:sldLayoutId id="2147483674" r:id="rId6"/>
    <p:sldLayoutId id="2147483683" r:id="rId7"/>
    <p:sldLayoutId id="2147483684" r:id="rId8"/>
    <p:sldLayoutId id="2147483685" r:id="rId9"/>
    <p:sldLayoutId id="2147483655" r:id="rId10"/>
    <p:sldLayoutId id="2147483686" r:id="rId11"/>
    <p:sldLayoutId id="2147483687" r:id="rId12"/>
    <p:sldLayoutId id="2147483675" r:id="rId13"/>
    <p:sldLayoutId id="2147483679" r:id="rId14"/>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p:cNvGrpSpPr/>
          <p:nvPr/>
        </p:nvGrpSpPr>
        <p:grpSpPr>
          <a:xfrm>
            <a:off x="0" y="6320558"/>
            <a:ext cx="9698893" cy="553464"/>
            <a:chOff x="0" y="6339708"/>
            <a:chExt cx="7274170" cy="553464"/>
          </a:xfrm>
        </p:grpSpPr>
        <p:pic>
          <p:nvPicPr>
            <p:cNvPr id="4" name="Picture 3"/>
            <p:cNvPicPr>
              <a:picLocks noChangeAspect="1"/>
            </p:cNvPicPr>
            <p:nvPr/>
          </p:nvPicPr>
          <p:blipFill>
            <a:blip r:embed="rId13"/>
            <a:srcRect/>
            <a:stretch>
              <a:fillRect/>
            </a:stretch>
          </p:blipFill>
          <p:spPr>
            <a:xfrm>
              <a:off x="2983524" y="6339708"/>
              <a:ext cx="4290646" cy="553464"/>
            </a:xfrm>
            <a:prstGeom prst="rect">
              <a:avLst/>
            </a:prstGeom>
          </p:spPr>
        </p:pic>
        <p:pic>
          <p:nvPicPr>
            <p:cNvPr id="11" name="Picture 10"/>
            <p:cNvPicPr>
              <a:picLocks noChangeAspect="1"/>
            </p:cNvPicPr>
            <p:nvPr/>
          </p:nvPicPr>
          <p:blipFill>
            <a:blip r:embed="rId13"/>
            <a:srcRect/>
            <a:stretch>
              <a:fillRect/>
            </a:stretch>
          </p:blipFill>
          <p:spPr>
            <a:xfrm>
              <a:off x="0" y="6339708"/>
              <a:ext cx="4290646" cy="553464"/>
            </a:xfrm>
            <a:prstGeom prst="rect">
              <a:avLst/>
            </a:prstGeom>
          </p:spPr>
        </p:pic>
      </p:grpSp>
      <p:sp>
        <p:nvSpPr>
          <p:cNvPr id="2" name="Title Placeholder 1"/>
          <p:cNvSpPr>
            <a:spLocks noGrp="1"/>
          </p:cNvSpPr>
          <p:nvPr>
            <p:ph type="title"/>
          </p:nvPr>
        </p:nvSpPr>
        <p:spPr>
          <a:xfrm>
            <a:off x="328084" y="365127"/>
            <a:ext cx="1153583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28084" y="1902038"/>
            <a:ext cx="1153583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p:nvPicPr>
        <p:blipFill>
          <a:blip r:embed="rId14"/>
          <a:srcRect/>
          <a:stretch>
            <a:fillRect/>
          </a:stretch>
        </p:blipFill>
        <p:spPr>
          <a:xfrm>
            <a:off x="9697321" y="6470858"/>
            <a:ext cx="2174249" cy="252864"/>
          </a:xfrm>
          <a:prstGeom prst="rect">
            <a:avLst/>
          </a:prstGeom>
        </p:spPr>
      </p:pic>
      <p:sp>
        <p:nvSpPr>
          <p:cNvPr id="13" name="Rectangle 12"/>
          <p:cNvSpPr/>
          <p:nvPr/>
        </p:nvSpPr>
        <p:spPr>
          <a:xfrm>
            <a:off x="228601" y="6566540"/>
            <a:ext cx="1360437" cy="230832"/>
          </a:xfrm>
          <a:prstGeom prst="rect">
            <a:avLst/>
          </a:prstGeom>
        </p:spPr>
        <p:txBody>
          <a:bodyPr wrap="none">
            <a:spAutoFit/>
          </a:bodyPr>
          <a:lstStyle/>
          <a:p>
            <a:pPr marR="0" algn="l" rtl="0"/>
            <a:r>
              <a:rPr lang="en-US" sz="1350" b="0" i="0" u="none" strike="noStrike" baseline="30000">
                <a:solidFill>
                  <a:schemeClr val="bg1"/>
                </a:solidFill>
                <a:latin typeface="Calibri" panose="020F0502020204030204" pitchFamily="34" charset="0"/>
              </a:rPr>
              <a:t>© Alston &amp; Bird LLP 2021</a:t>
            </a:r>
          </a:p>
        </p:txBody>
      </p:sp>
      <p:sp>
        <p:nvSpPr>
          <p:cNvPr id="14" name="Rectangle 13"/>
          <p:cNvSpPr/>
          <p:nvPr/>
        </p:nvSpPr>
        <p:spPr>
          <a:xfrm>
            <a:off x="5943600" y="6575677"/>
            <a:ext cx="319318" cy="230832"/>
          </a:xfrm>
          <a:prstGeom prst="rect">
            <a:avLst/>
          </a:prstGeom>
        </p:spPr>
        <p:txBody>
          <a:bodyPr wrap="none">
            <a:spAutoFit/>
          </a:bodyPr>
          <a:lstStyle/>
          <a:p>
            <a:pPr marR="0" algn="l" rtl="0"/>
            <a:fld id="{47D476D9-6694-4DDC-BB38-A546266BFA53}" type="slidenum">
              <a:rPr lang="en-US" sz="1350" b="0" i="0" u="none" strike="noStrike" baseline="30000" smtClean="0">
                <a:solidFill>
                  <a:schemeClr val="bg1"/>
                </a:solidFill>
                <a:latin typeface="Calibri" panose="020F0502020204030204" pitchFamily="34" charset="0"/>
              </a:rPr>
              <a:t>‹#›</a:t>
            </a:fld>
            <a:endParaRPr lang="en-US" sz="1350" b="0" i="0" u="none" strike="noStrike" baseline="30000">
              <a:solidFill>
                <a:schemeClr val="bg1"/>
              </a:solidFill>
              <a:latin typeface="Calibri" panose="020F0502020204030204" pitchFamily="34" charset="0"/>
            </a:endParaRPr>
          </a:p>
        </p:txBody>
      </p:sp>
    </p:spTree>
    <p:extLst>
      <p:ext uri="{BB962C8B-B14F-4D97-AF65-F5344CB8AC3E}">
        <p14:creationId xmlns:p14="http://schemas.microsoft.com/office/powerpoint/2010/main" val="1921014182"/>
      </p:ext>
    </p:extLst>
  </p:cSld>
  <p:clrMap bg1="lt1" tx1="dk1" bg2="lt2" tx2="dk2" accent1="accent1" accent2="accent2" accent3="accent3" accent4="accent4" accent5="accent5" accent6="accent6" hlink="hlink" folHlink="folHlink"/>
  <p:sldLayoutIdLst>
    <p:sldLayoutId id="2147483677" r:id="rId1"/>
    <p:sldLayoutId id="2147483913"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00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Clr>
          <a:srgbClr val="004B87"/>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4B87"/>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4B87"/>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4B87"/>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4B87"/>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E343B5-ECD2-F74F-94BC-084C1C65A4DF}"/>
              </a:ext>
            </a:extLst>
          </p:cNvPr>
          <p:cNvPicPr>
            <a:picLocks noChangeAspect="1"/>
          </p:cNvPicPr>
          <p:nvPr userDrawn="1"/>
        </p:nvPicPr>
        <p:blipFill>
          <a:blip r:embed="rId6"/>
          <a:srcRect/>
          <a:stretch>
            <a:fillRect/>
          </a:stretch>
        </p:blipFill>
        <p:spPr>
          <a:xfrm>
            <a:off x="7803715" y="40497"/>
            <a:ext cx="4519808" cy="360983"/>
          </a:xfrm>
          <a:prstGeom prst="rect">
            <a:avLst/>
          </a:prstGeom>
        </p:spPr>
      </p:pic>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3876805"/>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r">
              <a:defRPr sz="1000" b="0" i="0">
                <a:solidFill>
                  <a:schemeClr val="tx1">
                    <a:lumMod val="95000"/>
                    <a:lumOff val="5000"/>
                  </a:schemeClr>
                </a:solidFill>
                <a:latin typeface="Helvetica Neue LT Std 67 Medium" panose="020B0604020202020204" pitchFamily="34" charset="0"/>
              </a:defRPr>
            </a:lvl1pPr>
          </a:lstStyle>
          <a:p>
            <a:fld id="{4FAB73BC-B049-4115-A692-8D63A059BFB8}" type="slidenum">
              <a:rPr lang="en-US" smtClean="0"/>
              <a:t>‹#›</a:t>
            </a:fld>
            <a:endParaRPr lang="en-US"/>
          </a:p>
        </p:txBody>
      </p:sp>
      <p:pic>
        <p:nvPicPr>
          <p:cNvPr id="8" name="Picture 7">
            <a:extLst>
              <a:ext uri="{FF2B5EF4-FFF2-40B4-BE49-F238E27FC236}">
                <a16:creationId xmlns:a16="http://schemas.microsoft.com/office/drawing/2014/main" id="{C786DB40-711C-EB4A-B0AB-8E695479DEDD}"/>
              </a:ext>
            </a:extLst>
          </p:cNvPr>
          <p:cNvPicPr>
            <a:picLocks noChangeAspect="1"/>
          </p:cNvPicPr>
          <p:nvPr userDrawn="1"/>
        </p:nvPicPr>
        <p:blipFill>
          <a:blip r:embed="rId7"/>
          <a:srcRect/>
          <a:stretch>
            <a:fillRect/>
          </a:stretch>
        </p:blipFill>
        <p:spPr>
          <a:xfrm rot="10800000">
            <a:off x="655554" y="-12527"/>
            <a:ext cx="11555235" cy="56367"/>
          </a:xfrm>
          <a:prstGeom prst="rect">
            <a:avLst/>
          </a:prstGeom>
        </p:spPr>
      </p:pic>
      <p:pic>
        <p:nvPicPr>
          <p:cNvPr id="11" name="Picture 10">
            <a:extLst>
              <a:ext uri="{FF2B5EF4-FFF2-40B4-BE49-F238E27FC236}">
                <a16:creationId xmlns:a16="http://schemas.microsoft.com/office/drawing/2014/main" id="{FCF0CD8F-8276-8A44-A52A-1FA31799914C}"/>
              </a:ext>
            </a:extLst>
          </p:cNvPr>
          <p:cNvPicPr>
            <a:picLocks noChangeAspect="1"/>
          </p:cNvPicPr>
          <p:nvPr userDrawn="1"/>
        </p:nvPicPr>
        <p:blipFill>
          <a:blip r:embed="rId8"/>
          <a:srcRect/>
          <a:stretch>
            <a:fillRect/>
          </a:stretch>
        </p:blipFill>
        <p:spPr>
          <a:xfrm>
            <a:off x="201598" y="6207806"/>
            <a:ext cx="5254321" cy="484053"/>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Lst>
  <p:txStyles>
    <p:titleStyle>
      <a:lvl1pPr algn="l" defTabSz="914400" rtl="0" eaLnBrk="1" latinLnBrk="0" hangingPunct="1">
        <a:lnSpc>
          <a:spcPct val="80000"/>
        </a:lnSpc>
        <a:spcBef>
          <a:spcPct val="0"/>
        </a:spcBef>
        <a:buNone/>
        <a:defRPr sz="5000" b="0" i="0" kern="1200" cap="none" spc="100" baseline="0">
          <a:solidFill>
            <a:schemeClr val="tx1">
              <a:lumMod val="95000"/>
              <a:lumOff val="5000"/>
            </a:schemeClr>
          </a:solidFill>
          <a:latin typeface="Helvetica Neue LT Std 67 Medium" panose="020B0604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Tx/>
        <a:buFont typeface="Tw Cen MT" panose="020B0602020104020603" pitchFamily="34" charset="0"/>
        <a:buChar char=" "/>
        <a:defRPr sz="2200" b="0" i="0" kern="1200">
          <a:solidFill>
            <a:schemeClr val="tx1"/>
          </a:solidFill>
          <a:latin typeface="Helvetica Neue LT Std 47 Light " panose="020B0406020202030204" pitchFamily="34" charset="0"/>
          <a:ea typeface="+mn-ea"/>
          <a:cs typeface="+mn-cs"/>
        </a:defRPr>
      </a:lvl1pPr>
      <a:lvl2pPr marL="413766"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b="0" i="0" kern="1200">
          <a:solidFill>
            <a:schemeClr val="tx1"/>
          </a:solidFill>
          <a:latin typeface="Helvetica Neue LT Std 47 Light " panose="020B0406020202030204" pitchFamily="34" charset="0"/>
          <a:ea typeface="+mn-ea"/>
          <a:cs typeface="+mn-cs"/>
        </a:defRPr>
      </a:lvl2pPr>
      <a:lvl3pPr marL="596646"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b="0" i="0" kern="1200">
          <a:solidFill>
            <a:schemeClr val="tx1"/>
          </a:solidFill>
          <a:latin typeface="Helvetica Neue LT Std 47 Light " panose="020B0406020202030204" pitchFamily="34" charset="0"/>
          <a:ea typeface="+mn-ea"/>
          <a:cs typeface="+mn-cs"/>
        </a:defRPr>
      </a:lvl3pPr>
      <a:lvl4pPr marL="742950"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b="0" i="0" kern="1200">
          <a:solidFill>
            <a:schemeClr val="tx1"/>
          </a:solidFill>
          <a:latin typeface="Helvetica Neue LT Std 47 Light " panose="020B0406020202030204" pitchFamily="34" charset="0"/>
          <a:ea typeface="+mn-ea"/>
          <a:cs typeface="+mn-cs"/>
        </a:defRPr>
      </a:lvl4pPr>
      <a:lvl5pPr marL="925830"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b="0" i="0" kern="1200">
          <a:solidFill>
            <a:schemeClr val="tx1"/>
          </a:solidFill>
          <a:latin typeface="Helvetica Neue LT Std 47 Light " panose="020B040602020203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E343B5-ECD2-F74F-94BC-084C1C65A4DF}"/>
              </a:ext>
            </a:extLst>
          </p:cNvPr>
          <p:cNvPicPr>
            <a:picLocks noChangeAspect="1"/>
          </p:cNvPicPr>
          <p:nvPr userDrawn="1"/>
        </p:nvPicPr>
        <p:blipFill>
          <a:blip r:embed="rId9"/>
          <a:srcRect/>
          <a:stretch>
            <a:fillRect/>
          </a:stretch>
        </p:blipFill>
        <p:spPr>
          <a:xfrm>
            <a:off x="7803715" y="40497"/>
            <a:ext cx="4519808" cy="360983"/>
          </a:xfrm>
          <a:prstGeom prst="rect">
            <a:avLst/>
          </a:prstGeom>
        </p:spPr>
      </p:pic>
      <p:sp>
        <p:nvSpPr>
          <p:cNvPr id="2" name="Title Placeholder 1"/>
          <p:cNvSpPr>
            <a:spLocks noGrp="1"/>
          </p:cNvSpPr>
          <p:nvPr>
            <p:ph type="title"/>
          </p:nvPr>
        </p:nvSpPr>
        <p:spPr>
          <a:xfrm>
            <a:off x="1024129" y="61569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3876805"/>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r">
              <a:defRPr sz="1000" b="0" i="0">
                <a:solidFill>
                  <a:schemeClr val="tx1">
                    <a:lumMod val="95000"/>
                    <a:lumOff val="5000"/>
                  </a:schemeClr>
                </a:solidFill>
                <a:latin typeface="HelveticaNeueLT Std Med Cn" panose="020B0604020202020204" pitchFamily="34" charset="0"/>
              </a:defRPr>
            </a:lvl1pPr>
          </a:lstStyle>
          <a:p>
            <a:fld id="{4FAB73BC-B049-4115-A692-8D63A059BFB8}" type="slidenum">
              <a:rPr lang="en-US" smtClean="0"/>
              <a:t>‹#›</a:t>
            </a:fld>
            <a:endParaRPr lang="en-US"/>
          </a:p>
        </p:txBody>
      </p:sp>
      <p:pic>
        <p:nvPicPr>
          <p:cNvPr id="8" name="Picture 7">
            <a:extLst>
              <a:ext uri="{FF2B5EF4-FFF2-40B4-BE49-F238E27FC236}">
                <a16:creationId xmlns:a16="http://schemas.microsoft.com/office/drawing/2014/main" id="{C786DB40-711C-EB4A-B0AB-8E695479DEDD}"/>
              </a:ext>
            </a:extLst>
          </p:cNvPr>
          <p:cNvPicPr>
            <a:picLocks noChangeAspect="1"/>
          </p:cNvPicPr>
          <p:nvPr userDrawn="1"/>
        </p:nvPicPr>
        <p:blipFill>
          <a:blip r:embed="rId10"/>
          <a:srcRect/>
          <a:stretch>
            <a:fillRect/>
          </a:stretch>
        </p:blipFill>
        <p:spPr>
          <a:xfrm rot="10800000">
            <a:off x="655554" y="-12527"/>
            <a:ext cx="11555235" cy="56367"/>
          </a:xfrm>
          <a:prstGeom prst="rect">
            <a:avLst/>
          </a:prstGeom>
        </p:spPr>
      </p:pic>
      <p:pic>
        <p:nvPicPr>
          <p:cNvPr id="11" name="Picture 10">
            <a:extLst>
              <a:ext uri="{FF2B5EF4-FFF2-40B4-BE49-F238E27FC236}">
                <a16:creationId xmlns:a16="http://schemas.microsoft.com/office/drawing/2014/main" id="{FCF0CD8F-8276-8A44-A52A-1FA31799914C}"/>
              </a:ext>
            </a:extLst>
          </p:cNvPr>
          <p:cNvPicPr>
            <a:picLocks noChangeAspect="1"/>
          </p:cNvPicPr>
          <p:nvPr userDrawn="1"/>
        </p:nvPicPr>
        <p:blipFill>
          <a:blip r:embed="rId11"/>
          <a:srcRect/>
          <a:stretch>
            <a:fillRect/>
          </a:stretch>
        </p:blipFill>
        <p:spPr>
          <a:xfrm>
            <a:off x="201598" y="6207806"/>
            <a:ext cx="5254321" cy="4840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Lst>
  <p:txStyles>
    <p:titleStyle>
      <a:lvl1pPr algn="ctr" defTabSz="914400" rtl="0" eaLnBrk="1" latinLnBrk="0" hangingPunct="1">
        <a:lnSpc>
          <a:spcPct val="80000"/>
        </a:lnSpc>
        <a:spcBef>
          <a:spcPct val="0"/>
        </a:spcBef>
        <a:buNone/>
        <a:defRPr sz="5000" b="0" i="0" kern="1200" cap="none" spc="100" baseline="0">
          <a:solidFill>
            <a:schemeClr val="tx1">
              <a:lumMod val="95000"/>
              <a:lumOff val="5000"/>
            </a:schemeClr>
          </a:solidFill>
          <a:latin typeface="HelveticaNeueLT Std Med Cn" panose="020B0604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Tx/>
        <a:buFont typeface="Tw Cen MT" panose="020B0602020104020603" pitchFamily="34" charset="0"/>
        <a:buChar char=" "/>
        <a:defRPr sz="2200" b="0" i="0" kern="1200">
          <a:solidFill>
            <a:schemeClr val="tx1"/>
          </a:solidFill>
          <a:latin typeface="HelveticaNeueLT Std Lt Cn" panose="020B0406020202030204" pitchFamily="34" charset="0"/>
          <a:ea typeface="+mn-ea"/>
          <a:cs typeface="+mn-cs"/>
        </a:defRPr>
      </a:lvl1pPr>
      <a:lvl2pPr marL="413766"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b="0" i="0" kern="1200">
          <a:solidFill>
            <a:schemeClr val="tx1"/>
          </a:solidFill>
          <a:latin typeface="HelveticaNeueLT Std Lt Cn" panose="020B0406020202030204" pitchFamily="34" charset="0"/>
          <a:ea typeface="+mn-ea"/>
          <a:cs typeface="+mn-cs"/>
        </a:defRPr>
      </a:lvl2pPr>
      <a:lvl3pPr marL="596646"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b="0" i="0" kern="1200">
          <a:solidFill>
            <a:schemeClr val="tx1"/>
          </a:solidFill>
          <a:latin typeface="HelveticaNeueLT Std Lt Cn" panose="020B0406020202030204" pitchFamily="34" charset="0"/>
          <a:ea typeface="+mn-ea"/>
          <a:cs typeface="+mn-cs"/>
        </a:defRPr>
      </a:lvl3pPr>
      <a:lvl4pPr marL="742950"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b="0" i="0" kern="1200">
          <a:solidFill>
            <a:schemeClr val="tx1"/>
          </a:solidFill>
          <a:latin typeface="HelveticaNeueLT Std Lt Cn" panose="020B0406020202030204" pitchFamily="34" charset="0"/>
          <a:ea typeface="+mn-ea"/>
          <a:cs typeface="+mn-cs"/>
        </a:defRPr>
      </a:lvl4pPr>
      <a:lvl5pPr marL="925830"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b="0" i="0" kern="1200">
          <a:solidFill>
            <a:schemeClr val="tx1"/>
          </a:solidFill>
          <a:latin typeface="HelveticaNeueLT Std Lt Cn" panose="020B040602020203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B1319EC-48AB-4ADC-B694-389FC7E09382}"/>
              </a:ext>
            </a:extLst>
          </p:cNvPr>
          <p:cNvSpPr>
            <a:spLocks noGrp="1" noChangeArrowheads="1"/>
          </p:cNvSpPr>
          <p:nvPr>
            <p:ph type="title"/>
          </p:nvPr>
        </p:nvSpPr>
        <p:spPr>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A14A957F-70ED-4934-BA44-4A1BBD2BA4CA}"/>
              </a:ext>
            </a:extLst>
          </p:cNvPr>
          <p:cNvSpPr>
            <a:spLocks noGrp="1" noChangeArrowheads="1"/>
          </p:cNvSpPr>
          <p:nvPr>
            <p:ph type="body" idx="1"/>
          </p:nvPr>
        </p:nvSpPr>
        <p:spPr>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9DA5BCF-A97D-4A2E-8D05-8F4615236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fld id="{63B07966-9240-4885-8607-C9E88C506D15}" type="datetimeFigureOut">
              <a:rPr lang="en-US"/>
              <a:t>8/12/2021</a:t>
            </a:fld>
            <a:endParaRPr lang="en-US"/>
          </a:p>
        </p:txBody>
      </p:sp>
      <p:sp>
        <p:nvSpPr>
          <p:cNvPr id="5" name="Footer Placeholder 4">
            <a:extLst>
              <a:ext uri="{FF2B5EF4-FFF2-40B4-BE49-F238E27FC236}">
                <a16:creationId xmlns:a16="http://schemas.microsoft.com/office/drawing/2014/main" id="{E4A6501E-39B8-4C30-B816-C86B973A15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1EB8B8C-2B28-4C17-8444-BDC3EF3940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a:defRPr/>
            </a:pPr>
            <a:fld id="{BD8B8775-9795-42C7-9840-E0581EFF7188}"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6830-B706-472F-82D9-70EFA1A05640}"/>
              </a:ext>
            </a:extLst>
          </p:cNvPr>
          <p:cNvSpPr>
            <a:spLocks noGrp="1"/>
          </p:cNvSpPr>
          <p:nvPr>
            <p:ph type="ctrTitle"/>
          </p:nvPr>
        </p:nvSpPr>
        <p:spPr/>
        <p:txBody>
          <a:bodyPr>
            <a:normAutofit/>
          </a:bodyPr>
          <a:lstStyle/>
          <a:p>
            <a:r>
              <a:rPr lang="en-US"/>
              <a:t>AAFP Advocacy Update</a:t>
            </a:r>
          </a:p>
        </p:txBody>
      </p:sp>
      <p:sp>
        <p:nvSpPr>
          <p:cNvPr id="4" name="Text Placeholder 3">
            <a:extLst>
              <a:ext uri="{FF2B5EF4-FFF2-40B4-BE49-F238E27FC236}">
                <a16:creationId xmlns:a16="http://schemas.microsoft.com/office/drawing/2014/main" id="{C87A734C-E453-4903-B912-7C1BC4A96E77}"/>
              </a:ext>
            </a:extLst>
          </p:cNvPr>
          <p:cNvSpPr>
            <a:spLocks noGrp="1"/>
          </p:cNvSpPr>
          <p:nvPr>
            <p:ph type="body" sz="quarter" idx="10"/>
          </p:nvPr>
        </p:nvSpPr>
        <p:spPr>
          <a:xfrm>
            <a:off x="520700" y="4678532"/>
            <a:ext cx="7518400" cy="674703"/>
          </a:xfrm>
        </p:spPr>
        <p:txBody>
          <a:bodyPr>
            <a:normAutofit/>
          </a:bodyPr>
          <a:lstStyle/>
          <a:p>
            <a:r>
              <a:rPr lang="en-US"/>
              <a:t>August 2021</a:t>
            </a:r>
          </a:p>
        </p:txBody>
      </p:sp>
      <p:sp>
        <p:nvSpPr>
          <p:cNvPr id="6" name="Subtitle 5">
            <a:extLst>
              <a:ext uri="{FF2B5EF4-FFF2-40B4-BE49-F238E27FC236}">
                <a16:creationId xmlns:a16="http://schemas.microsoft.com/office/drawing/2014/main" id="{F836EC59-50D7-4663-B488-E703E4FE8E97}"/>
              </a:ext>
            </a:extLst>
          </p:cNvPr>
          <p:cNvSpPr>
            <a:spLocks noGrp="1"/>
          </p:cNvSpPr>
          <p:nvPr>
            <p:ph type="subTitle" idx="1"/>
          </p:nvPr>
        </p:nvSpPr>
        <p:spPr/>
        <p:txBody>
          <a:bodyPr/>
          <a:lstStyle/>
          <a:p>
            <a:r>
              <a:rPr lang="en-US"/>
              <a:t>FMLC Meeting</a:t>
            </a:r>
          </a:p>
        </p:txBody>
      </p:sp>
    </p:spTree>
    <p:extLst>
      <p:ext uri="{BB962C8B-B14F-4D97-AF65-F5344CB8AC3E}">
        <p14:creationId xmlns:p14="http://schemas.microsoft.com/office/powerpoint/2010/main" val="153363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996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68F2-F002-43D2-BDDA-5DA324B43855}"/>
              </a:ext>
            </a:extLst>
          </p:cNvPr>
          <p:cNvSpPr>
            <a:spLocks noGrp="1"/>
          </p:cNvSpPr>
          <p:nvPr>
            <p:ph type="ctrTitle"/>
          </p:nvPr>
        </p:nvSpPr>
        <p:spPr/>
        <p:txBody>
          <a:bodyPr/>
          <a:lstStyle/>
          <a:p>
            <a:r>
              <a:rPr lang="en-US"/>
              <a:t>Overview of the Physician Fee Schedule </a:t>
            </a:r>
          </a:p>
        </p:txBody>
      </p:sp>
      <p:sp>
        <p:nvSpPr>
          <p:cNvPr id="3" name="Subtitle 2">
            <a:extLst>
              <a:ext uri="{FF2B5EF4-FFF2-40B4-BE49-F238E27FC236}">
                <a16:creationId xmlns:a16="http://schemas.microsoft.com/office/drawing/2014/main" id="{116B5952-BA23-410E-9F78-D1CD5706294F}"/>
              </a:ext>
            </a:extLst>
          </p:cNvPr>
          <p:cNvSpPr>
            <a:spLocks noGrp="1"/>
          </p:cNvSpPr>
          <p:nvPr>
            <p:ph type="subTitle" idx="1"/>
          </p:nvPr>
        </p:nvSpPr>
        <p:spPr/>
        <p:txBody>
          <a:bodyPr/>
          <a:lstStyle/>
          <a:p>
            <a:r>
              <a:rPr lang="en-US"/>
              <a:t>Key Proposals for Calendar Year (CY) 2022</a:t>
            </a:r>
          </a:p>
        </p:txBody>
      </p:sp>
      <p:pic>
        <p:nvPicPr>
          <p:cNvPr id="4" name="Picture 3">
            <a:extLst>
              <a:ext uri="{FF2B5EF4-FFF2-40B4-BE49-F238E27FC236}">
                <a16:creationId xmlns:a16="http://schemas.microsoft.com/office/drawing/2014/main" id="{21ACA153-38CF-4375-B9EB-7E7566A426B4}"/>
              </a:ext>
            </a:extLst>
          </p:cNvPr>
          <p:cNvPicPr/>
          <p:nvPr/>
        </p:nvPicPr>
        <p:blipFill>
          <a:blip r:embed="rId2"/>
          <a:srcRect/>
          <a:stretch>
            <a:fillRect/>
          </a:stretch>
        </p:blipFill>
        <p:spPr>
          <a:xfrm>
            <a:off x="7206764" y="3785648"/>
            <a:ext cx="4747492" cy="1210904"/>
          </a:xfrm>
          <a:prstGeom prst="rect">
            <a:avLst/>
          </a:prstGeom>
          <a:noFill/>
          <a:ln>
            <a:noFill/>
          </a:ln>
        </p:spPr>
      </p:pic>
    </p:spTree>
    <p:extLst>
      <p:ext uri="{BB962C8B-B14F-4D97-AF65-F5344CB8AC3E}">
        <p14:creationId xmlns:p14="http://schemas.microsoft.com/office/powerpoint/2010/main" val="355166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B3F0-72A0-49E3-8F48-593CFC5D0636}"/>
              </a:ext>
            </a:extLst>
          </p:cNvPr>
          <p:cNvSpPr>
            <a:spLocks noGrp="1"/>
          </p:cNvSpPr>
          <p:nvPr>
            <p:ph type="title"/>
          </p:nvPr>
        </p:nvSpPr>
        <p:spPr/>
        <p:txBody>
          <a:bodyPr/>
          <a:lstStyle/>
          <a:p>
            <a:r>
              <a:rPr lang="en-US"/>
              <a:t>PFS Conversion Factor and E/M Split Visit Proposals  </a:t>
            </a:r>
          </a:p>
        </p:txBody>
      </p:sp>
      <p:sp>
        <p:nvSpPr>
          <p:cNvPr id="3" name="Content Placeholder 2">
            <a:extLst>
              <a:ext uri="{FF2B5EF4-FFF2-40B4-BE49-F238E27FC236}">
                <a16:creationId xmlns:a16="http://schemas.microsoft.com/office/drawing/2014/main" id="{80A21F3E-5BCF-4960-8B1D-6F1C7EC589DD}"/>
              </a:ext>
            </a:extLst>
          </p:cNvPr>
          <p:cNvSpPr>
            <a:spLocks noGrp="1"/>
          </p:cNvSpPr>
          <p:nvPr>
            <p:ph idx="1"/>
          </p:nvPr>
        </p:nvSpPr>
        <p:spPr/>
        <p:txBody>
          <a:bodyPr>
            <a:normAutofit fontScale="85000" lnSpcReduction="20000"/>
          </a:bodyPr>
          <a:lstStyle/>
          <a:p>
            <a:r>
              <a:rPr lang="en-US" b="1"/>
              <a:t>CMS is proposing </a:t>
            </a:r>
            <a:r>
              <a:rPr lang="en-US"/>
              <a:t>a $33.58 PFS conversion factor, a decrease of $1.31 from the CY 2021 conversion factor. </a:t>
            </a:r>
          </a:p>
          <a:p>
            <a:pPr lvl="1"/>
            <a:r>
              <a:rPr lang="en-US"/>
              <a:t>This reduction reflects the expiration of the 3.75 percent increase to the PFS that was included in the Consolidated Appropriations Act, 2021 (CAA), PFS budget neutrality requirements, and adjustments to account for changes to RVUs of certain codes and other policies in the proposed rule. </a:t>
            </a:r>
          </a:p>
          <a:p>
            <a:pPr lvl="2"/>
            <a:r>
              <a:rPr lang="en-US"/>
              <a:t>This could change if Congress addresses the issue legislatively. </a:t>
            </a:r>
          </a:p>
          <a:p>
            <a:r>
              <a:rPr lang="en-US" b="1"/>
              <a:t>CMS is proposing </a:t>
            </a:r>
            <a:r>
              <a:rPr lang="en-US"/>
              <a:t>to refine its policies for split (or shared) E/M visits to reflect the “evolving” role of non-physician practitioners (NPP). These visits refer to where a physician and NPP personal perform a substantive portion of an E/M visit.</a:t>
            </a:r>
          </a:p>
          <a:p>
            <a:r>
              <a:rPr lang="en-US" b="1"/>
              <a:t>CMS is proposing </a:t>
            </a:r>
            <a:r>
              <a:rPr lang="en-US"/>
              <a:t>the following changes:</a:t>
            </a:r>
          </a:p>
          <a:p>
            <a:pPr lvl="1"/>
            <a:r>
              <a:rPr lang="en-US" sz="2100"/>
              <a:t>Defining split (or shared) E/M visits as E/M visits provided in the facility setting by a physician and an NPP in the same group.</a:t>
            </a:r>
          </a:p>
          <a:p>
            <a:pPr lvl="1"/>
            <a:r>
              <a:rPr lang="en-US" sz="2100"/>
              <a:t>The practitioner who provides the substantive portion of the visit (more than half of the time spent) would bill for the visit. </a:t>
            </a:r>
          </a:p>
          <a:p>
            <a:pPr lvl="1"/>
            <a:r>
              <a:rPr lang="en-US" sz="2100"/>
              <a:t>These visits could be reported for new as well as established patients, initial and subsequent visits, as well as prolonged services. </a:t>
            </a:r>
          </a:p>
          <a:p>
            <a:pPr lvl="1"/>
            <a:r>
              <a:rPr lang="en-US" sz="2100"/>
              <a:t>Requiring reporting of a modifier on the claim to improve program integrity. </a:t>
            </a:r>
          </a:p>
          <a:p>
            <a:pPr lvl="1"/>
            <a:r>
              <a:rPr lang="en-US" sz="2100"/>
              <a:t>Documentation in the medical record identifying the two individuals performing the visit, and the provider conducting the substantive portion must sign and date the medical record. </a:t>
            </a:r>
          </a:p>
          <a:p>
            <a:pPr lvl="1"/>
            <a:r>
              <a:rPr lang="en-US" sz="2100"/>
              <a:t>Codifying the proposals and revised policies into regulation. </a:t>
            </a:r>
            <a:r>
              <a:rPr lang="en-US"/>
              <a:t> </a:t>
            </a:r>
          </a:p>
        </p:txBody>
      </p:sp>
    </p:spTree>
    <p:extLst>
      <p:ext uri="{BB962C8B-B14F-4D97-AF65-F5344CB8AC3E}">
        <p14:creationId xmlns:p14="http://schemas.microsoft.com/office/powerpoint/2010/main" val="2338110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9620-5FF2-4999-A759-7C6DB111734C}"/>
              </a:ext>
            </a:extLst>
          </p:cNvPr>
          <p:cNvSpPr>
            <a:spLocks noGrp="1"/>
          </p:cNvSpPr>
          <p:nvPr>
            <p:ph type="title"/>
          </p:nvPr>
        </p:nvSpPr>
        <p:spPr/>
        <p:txBody>
          <a:bodyPr/>
          <a:lstStyle/>
          <a:p>
            <a:r>
              <a:rPr lang="en-US"/>
              <a:t>Teaching Physician Primary Care Exception </a:t>
            </a:r>
          </a:p>
        </p:txBody>
      </p:sp>
      <p:sp>
        <p:nvSpPr>
          <p:cNvPr id="3" name="Content Placeholder 2">
            <a:extLst>
              <a:ext uri="{FF2B5EF4-FFF2-40B4-BE49-F238E27FC236}">
                <a16:creationId xmlns:a16="http://schemas.microsoft.com/office/drawing/2014/main" id="{3F2E43DA-767E-4924-A00D-FB19D361E65E}"/>
              </a:ext>
            </a:extLst>
          </p:cNvPr>
          <p:cNvSpPr>
            <a:spLocks noGrp="1"/>
          </p:cNvSpPr>
          <p:nvPr>
            <p:ph idx="1"/>
          </p:nvPr>
        </p:nvSpPr>
        <p:spPr/>
        <p:txBody>
          <a:bodyPr/>
          <a:lstStyle/>
          <a:p>
            <a:r>
              <a:rPr lang="en-US"/>
              <a:t>Under the “primary care exception” Medicare makes payments in certain teaching hospital primary care centers for specific services that are lower- to mid-level complexity furnished by a resident without the physical presence of a teaching physician. </a:t>
            </a:r>
          </a:p>
          <a:p>
            <a:r>
              <a:rPr lang="en-US"/>
              <a:t>CMS had expanded the list of services that residents could furnish for the duration of the COVID-19 PHE to include all levels of E/M services, including the higher complexity services. </a:t>
            </a:r>
          </a:p>
          <a:p>
            <a:pPr lvl="1"/>
            <a:r>
              <a:rPr lang="en-US"/>
              <a:t>Once the PHE ends, the higher complexity level services (levels 4 and 5) will no longer be under the exception. </a:t>
            </a:r>
          </a:p>
          <a:p>
            <a:r>
              <a:rPr lang="en-US" b="1"/>
              <a:t>CMS proposes </a:t>
            </a:r>
            <a:r>
              <a:rPr lang="en-US"/>
              <a:t>that under the primary care exception, only Medical Decision Making (MDM) can be used to select the E/M visit level.  </a:t>
            </a:r>
          </a:p>
          <a:p>
            <a:r>
              <a:rPr lang="en-US"/>
              <a:t>Given teaching physicians can supervise up to four residents at one time, CMS wants to guard against residents furnishing high-level complexity visits.  </a:t>
            </a:r>
          </a:p>
        </p:txBody>
      </p:sp>
    </p:spTree>
    <p:extLst>
      <p:ext uri="{BB962C8B-B14F-4D97-AF65-F5344CB8AC3E}">
        <p14:creationId xmlns:p14="http://schemas.microsoft.com/office/powerpoint/2010/main" val="1588764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7FD9-C351-4719-9E04-B93D277A64E3}"/>
              </a:ext>
            </a:extLst>
          </p:cNvPr>
          <p:cNvSpPr>
            <a:spLocks noGrp="1"/>
          </p:cNvSpPr>
          <p:nvPr>
            <p:ph type="title"/>
          </p:nvPr>
        </p:nvSpPr>
        <p:spPr/>
        <p:txBody>
          <a:bodyPr/>
          <a:lstStyle/>
          <a:p>
            <a:r>
              <a:rPr lang="en-US"/>
              <a:t>Proposed Medicare Telehealth Policies </a:t>
            </a:r>
          </a:p>
        </p:txBody>
      </p:sp>
      <p:sp>
        <p:nvSpPr>
          <p:cNvPr id="3" name="Content Placeholder 2">
            <a:extLst>
              <a:ext uri="{FF2B5EF4-FFF2-40B4-BE49-F238E27FC236}">
                <a16:creationId xmlns:a16="http://schemas.microsoft.com/office/drawing/2014/main" id="{37AE4EA2-7A89-49EF-AD52-BD452250D5B9}"/>
              </a:ext>
            </a:extLst>
          </p:cNvPr>
          <p:cNvSpPr>
            <a:spLocks noGrp="1"/>
          </p:cNvSpPr>
          <p:nvPr>
            <p:ph idx="1"/>
          </p:nvPr>
        </p:nvSpPr>
        <p:spPr/>
        <p:txBody>
          <a:bodyPr/>
          <a:lstStyle/>
          <a:p>
            <a:r>
              <a:rPr lang="en-US"/>
              <a:t>CMS added 135 new services to the Medicare telehealth list that are available during the COVID-19 PHE.  </a:t>
            </a:r>
          </a:p>
          <a:p>
            <a:pPr lvl="1"/>
            <a:r>
              <a:rPr lang="en-US" b="1"/>
              <a:t>CMS is proposing </a:t>
            </a:r>
            <a:r>
              <a:rPr lang="en-US"/>
              <a:t>to make a subset of these services (added on a “Category 3” basis) available through 2023 in order to gain more information and ultimately determine whether they should be made permanent.</a:t>
            </a:r>
          </a:p>
          <a:p>
            <a:pPr lvl="2"/>
            <a:r>
              <a:rPr lang="en-US"/>
              <a:t>Category 1: Services that are like professional consultations and office visits that are currently on the telehealth list</a:t>
            </a:r>
          </a:p>
          <a:p>
            <a:pPr lvl="2"/>
            <a:r>
              <a:rPr lang="en-US"/>
              <a:t>Category 2:  Services that are not like those on the telehealth list but there is a demonstrated clinical benefit for the beneficiary </a:t>
            </a:r>
          </a:p>
          <a:p>
            <a:pPr lvl="2"/>
            <a:r>
              <a:rPr lang="en-US"/>
              <a:t>Category 3:  Services that are on the list temporarily through the COVID-19 PHE for which there is likely a clinical benefit but not enough evidence to be made permanent</a:t>
            </a:r>
          </a:p>
          <a:p>
            <a:r>
              <a:rPr lang="en-US" b="1"/>
              <a:t>CMS is also proposing </a:t>
            </a:r>
            <a:r>
              <a:rPr lang="en-US"/>
              <a:t>to implement a provision of the CAA that would permanently allow established patients to receive mental health treatment via telehealth from their home.</a:t>
            </a:r>
          </a:p>
          <a:p>
            <a:pPr lvl="1"/>
            <a:r>
              <a:rPr lang="en-US"/>
              <a:t>The provider must have an in-person visit within six months prior to the first telehealth visit. </a:t>
            </a:r>
          </a:p>
          <a:p>
            <a:r>
              <a:rPr lang="en-US" b="1"/>
              <a:t>CMS is proposing </a:t>
            </a:r>
            <a:r>
              <a:rPr lang="en-US"/>
              <a:t>to allow the use of audio-only technology for mental health visits, but the provider would have to certify that audio-only was used due to beneficiary choice or limitations.</a:t>
            </a:r>
          </a:p>
          <a:p>
            <a:pPr lvl="1"/>
            <a:r>
              <a:rPr lang="en-US"/>
              <a:t>This also requires in-person visit within six months of the audio-only visit.  </a:t>
            </a:r>
          </a:p>
        </p:txBody>
      </p:sp>
    </p:spTree>
    <p:extLst>
      <p:ext uri="{BB962C8B-B14F-4D97-AF65-F5344CB8AC3E}">
        <p14:creationId xmlns:p14="http://schemas.microsoft.com/office/powerpoint/2010/main" val="2859582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E1D72-F773-404C-AB02-9DCC8AA99A6B}"/>
              </a:ext>
            </a:extLst>
          </p:cNvPr>
          <p:cNvSpPr>
            <a:spLocks noGrp="1"/>
          </p:cNvSpPr>
          <p:nvPr>
            <p:ph type="title"/>
          </p:nvPr>
        </p:nvSpPr>
        <p:spPr/>
        <p:txBody>
          <a:bodyPr/>
          <a:lstStyle/>
          <a:p>
            <a:r>
              <a:rPr lang="en-US"/>
              <a:t>Vaccine Administration Requests for Information </a:t>
            </a:r>
          </a:p>
        </p:txBody>
      </p:sp>
      <p:sp>
        <p:nvSpPr>
          <p:cNvPr id="3" name="Content Placeholder 2">
            <a:extLst>
              <a:ext uri="{FF2B5EF4-FFF2-40B4-BE49-F238E27FC236}">
                <a16:creationId xmlns:a16="http://schemas.microsoft.com/office/drawing/2014/main" id="{7EDDBE5D-8D89-4817-8E37-557B60FED06F}"/>
              </a:ext>
            </a:extLst>
          </p:cNvPr>
          <p:cNvSpPr>
            <a:spLocks noGrp="1"/>
          </p:cNvSpPr>
          <p:nvPr>
            <p:ph idx="1"/>
          </p:nvPr>
        </p:nvSpPr>
        <p:spPr/>
        <p:txBody>
          <a:bodyPr/>
          <a:lstStyle/>
          <a:p>
            <a:r>
              <a:rPr lang="en-US"/>
              <a:t>Medicare vaccine payment rates have been frozen at a low rate for the past several years.</a:t>
            </a:r>
          </a:p>
          <a:p>
            <a:r>
              <a:rPr lang="en-US" b="1"/>
              <a:t>CMS seeks feedback </a:t>
            </a:r>
            <a:r>
              <a:rPr lang="en-US"/>
              <a:t>on various issues to provide a more appropriate payment rate for vaccines, which includes:</a:t>
            </a:r>
          </a:p>
          <a:p>
            <a:pPr lvl="1"/>
            <a:r>
              <a:rPr lang="en-US"/>
              <a:t>Differences in costs for furnishing COVID-19 vaccines compared to other Part B-covered vaccines (e.g., flu, pneumococcal, Hepatitis B)</a:t>
            </a:r>
          </a:p>
          <a:p>
            <a:pPr lvl="1"/>
            <a:r>
              <a:rPr lang="en-US"/>
              <a:t>Resource costs associated with furnishing vaccines (e.g., labor, infrastructure, vaccine storage and handling, procurement and coordination, supplies, reporting requirements)</a:t>
            </a:r>
          </a:p>
          <a:p>
            <a:pPr lvl="1"/>
            <a:r>
              <a:rPr lang="en-US"/>
              <a:t>Whether Medicare should continue to pay differently for non-COVID-19 vaccines based on setting </a:t>
            </a:r>
          </a:p>
          <a:p>
            <a:pPr lvl="2"/>
            <a:r>
              <a:rPr lang="en-US"/>
              <a:t>For example: The average physician rate is $16.94 versus $40 for outpatient hospital departments</a:t>
            </a:r>
          </a:p>
          <a:p>
            <a:pPr lvl="1"/>
            <a:r>
              <a:rPr lang="en-US"/>
              <a:t>Whether CMS should use a different process to update preventative vaccine payments</a:t>
            </a:r>
          </a:p>
          <a:p>
            <a:pPr lvl="1"/>
            <a:r>
              <a:rPr lang="en-US"/>
              <a:t>Whether there are major differences in what Medicare pays physicians compared to what commercial insurers pay</a:t>
            </a:r>
          </a:p>
          <a:p>
            <a:pPr lvl="2"/>
            <a:endParaRPr lang="en-US"/>
          </a:p>
          <a:p>
            <a:pPr lvl="1"/>
            <a:endParaRPr lang="en-US"/>
          </a:p>
          <a:p>
            <a:pPr lvl="1"/>
            <a:endParaRPr lang="en-US"/>
          </a:p>
          <a:p>
            <a:pPr lvl="1"/>
            <a:endParaRPr lang="en-US"/>
          </a:p>
        </p:txBody>
      </p:sp>
    </p:spTree>
    <p:extLst>
      <p:ext uri="{BB962C8B-B14F-4D97-AF65-F5344CB8AC3E}">
        <p14:creationId xmlns:p14="http://schemas.microsoft.com/office/powerpoint/2010/main" val="2261726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62D4B-FDEF-4026-8B33-D0BD941FBBD1}"/>
              </a:ext>
            </a:extLst>
          </p:cNvPr>
          <p:cNvSpPr>
            <a:spLocks noGrp="1"/>
          </p:cNvSpPr>
          <p:nvPr>
            <p:ph type="title"/>
          </p:nvPr>
        </p:nvSpPr>
        <p:spPr/>
        <p:txBody>
          <a:bodyPr/>
          <a:lstStyle/>
          <a:p>
            <a:r>
              <a:rPr lang="en-US"/>
              <a:t>Health Equity Request For Information</a:t>
            </a:r>
          </a:p>
        </p:txBody>
      </p:sp>
      <p:sp>
        <p:nvSpPr>
          <p:cNvPr id="3" name="Content Placeholder 2">
            <a:extLst>
              <a:ext uri="{FF2B5EF4-FFF2-40B4-BE49-F238E27FC236}">
                <a16:creationId xmlns:a16="http://schemas.microsoft.com/office/drawing/2014/main" id="{DF567793-02BD-427B-BBCE-86750CA12CCA}"/>
              </a:ext>
            </a:extLst>
          </p:cNvPr>
          <p:cNvSpPr>
            <a:spLocks noGrp="1"/>
          </p:cNvSpPr>
          <p:nvPr>
            <p:ph idx="1"/>
          </p:nvPr>
        </p:nvSpPr>
        <p:spPr/>
        <p:txBody>
          <a:bodyPr/>
          <a:lstStyle/>
          <a:p>
            <a:r>
              <a:rPr lang="en-US" b="1"/>
              <a:t>CMS seeks feedback </a:t>
            </a:r>
            <a:r>
              <a:rPr lang="en-US"/>
              <a:t>on ways to address health inequities across programs and policies. </a:t>
            </a:r>
          </a:p>
          <a:p>
            <a:r>
              <a:rPr lang="en-US"/>
              <a:t>CMS notes that belonging to a racial or ethnic minority group; living with a disability; sexual orientation; living in a rural area; or living in poverty is associated with worse health outcomes. </a:t>
            </a:r>
          </a:p>
          <a:p>
            <a:r>
              <a:rPr lang="en-US"/>
              <a:t>Therefore, </a:t>
            </a:r>
            <a:r>
              <a:rPr lang="en-US" b="1"/>
              <a:t>CMS is soliciting feedback </a:t>
            </a:r>
            <a:r>
              <a:rPr lang="en-US"/>
              <a:t>on the collection of data and how it can advance health equity for beneficiaries. </a:t>
            </a:r>
          </a:p>
          <a:p>
            <a:r>
              <a:rPr lang="en-US"/>
              <a:t>For example, </a:t>
            </a:r>
            <a:r>
              <a:rPr lang="en-US" b="1"/>
              <a:t>CMS is soliciting feedback </a:t>
            </a:r>
            <a:r>
              <a:rPr lang="en-US"/>
              <a:t>on improving data collection through the creation of confidential reports that allow providers to look at patient impact through a variety of data elements, including, LGBTQ status; Race and ethnicity; Dual-eligibility (i.e., enrolled in both Medicare and Medicaid); Disability; and Rural population </a:t>
            </a:r>
          </a:p>
          <a:p>
            <a:r>
              <a:rPr lang="en-US" b="1"/>
              <a:t>CMS is also requesting </a:t>
            </a:r>
            <a:r>
              <a:rPr lang="en-US"/>
              <a:t>comment on how the agency can incorporate health equity into quality measures for MIPS and the MIPS Value Pathways </a:t>
            </a:r>
          </a:p>
        </p:txBody>
      </p:sp>
    </p:spTree>
    <p:extLst>
      <p:ext uri="{BB962C8B-B14F-4D97-AF65-F5344CB8AC3E}">
        <p14:creationId xmlns:p14="http://schemas.microsoft.com/office/powerpoint/2010/main" val="2379904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3F2E-185E-4884-87E3-C3770615EF5B}"/>
              </a:ext>
            </a:extLst>
          </p:cNvPr>
          <p:cNvSpPr>
            <a:spLocks noGrp="1"/>
          </p:cNvSpPr>
          <p:nvPr>
            <p:ph type="title"/>
          </p:nvPr>
        </p:nvSpPr>
        <p:spPr/>
        <p:txBody>
          <a:bodyPr/>
          <a:lstStyle/>
          <a:p>
            <a:r>
              <a:rPr lang="en-US"/>
              <a:t>Quality Payment Program Proposals: MIPS Category Weights</a:t>
            </a:r>
          </a:p>
        </p:txBody>
      </p:sp>
      <p:sp>
        <p:nvSpPr>
          <p:cNvPr id="3" name="Content Placeholder 2">
            <a:extLst>
              <a:ext uri="{FF2B5EF4-FFF2-40B4-BE49-F238E27FC236}">
                <a16:creationId xmlns:a16="http://schemas.microsoft.com/office/drawing/2014/main" id="{BFA731B5-5B1F-4364-88BB-5EE389D0D9DB}"/>
              </a:ext>
            </a:extLst>
          </p:cNvPr>
          <p:cNvSpPr>
            <a:spLocks noGrp="1"/>
          </p:cNvSpPr>
          <p:nvPr>
            <p:ph idx="1"/>
          </p:nvPr>
        </p:nvSpPr>
        <p:spPr/>
        <p:txBody>
          <a:bodyPr/>
          <a:lstStyle/>
          <a:p>
            <a:r>
              <a:rPr lang="en-US"/>
              <a:t>CMS is statutorily required to weight the cost and quality performance categories equally beginning with Performance Year (PY) 2022</a:t>
            </a:r>
          </a:p>
          <a:p>
            <a:r>
              <a:rPr lang="en-US" b="1"/>
              <a:t>MIPS Individuals, Groups, and Virtual Groups:</a:t>
            </a:r>
          </a:p>
          <a:p>
            <a:pPr lvl="1"/>
            <a:r>
              <a:rPr lang="en-US"/>
              <a:t>Quality: </a:t>
            </a:r>
            <a:r>
              <a:rPr lang="en-US" u="sng"/>
              <a:t>30% (ten percent decrease from 2021)</a:t>
            </a:r>
          </a:p>
          <a:p>
            <a:pPr lvl="1"/>
            <a:r>
              <a:rPr lang="en-US"/>
              <a:t>Cost: </a:t>
            </a:r>
            <a:r>
              <a:rPr lang="en-US" u="sng"/>
              <a:t>30% (ten percent increase from 2021)</a:t>
            </a:r>
          </a:p>
          <a:p>
            <a:pPr lvl="1"/>
            <a:r>
              <a:rPr lang="en-US"/>
              <a:t>Promoting Interoperability: 25% (no change)</a:t>
            </a:r>
          </a:p>
          <a:p>
            <a:pPr lvl="1"/>
            <a:r>
              <a:rPr lang="en-US"/>
              <a:t>Improvement Activities: 15% (no change)</a:t>
            </a:r>
          </a:p>
          <a:p>
            <a:r>
              <a:rPr lang="en-US"/>
              <a:t>There are no proposed changes to the weights for APM entities or those participating in the APM Performance Pathway.  </a:t>
            </a:r>
          </a:p>
        </p:txBody>
      </p:sp>
    </p:spTree>
    <p:extLst>
      <p:ext uri="{BB962C8B-B14F-4D97-AF65-F5344CB8AC3E}">
        <p14:creationId xmlns:p14="http://schemas.microsoft.com/office/powerpoint/2010/main" val="3816288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67882-3434-4831-B3E1-EE20DC851080}"/>
              </a:ext>
            </a:extLst>
          </p:cNvPr>
          <p:cNvSpPr>
            <a:spLocks noGrp="1"/>
          </p:cNvSpPr>
          <p:nvPr>
            <p:ph type="title"/>
          </p:nvPr>
        </p:nvSpPr>
        <p:spPr/>
        <p:txBody>
          <a:bodyPr/>
          <a:lstStyle/>
          <a:p>
            <a:r>
              <a:rPr lang="en-US"/>
              <a:t>Quality Payment Program: MIPS Value Pathways (MVPs) Transition</a:t>
            </a:r>
          </a:p>
        </p:txBody>
      </p:sp>
      <p:sp>
        <p:nvSpPr>
          <p:cNvPr id="3" name="Content Placeholder 2">
            <a:extLst>
              <a:ext uri="{FF2B5EF4-FFF2-40B4-BE49-F238E27FC236}">
                <a16:creationId xmlns:a16="http://schemas.microsoft.com/office/drawing/2014/main" id="{30789FB1-B16C-4CD5-B3B2-6D30A083195D}"/>
              </a:ext>
            </a:extLst>
          </p:cNvPr>
          <p:cNvSpPr>
            <a:spLocks noGrp="1"/>
          </p:cNvSpPr>
          <p:nvPr>
            <p:ph idx="1"/>
          </p:nvPr>
        </p:nvSpPr>
        <p:spPr/>
        <p:txBody>
          <a:bodyPr/>
          <a:lstStyle/>
          <a:p>
            <a:r>
              <a:rPr lang="en-US"/>
              <a:t>CMS is continuing to move forward with MVPs to eventually replace traditional MIPS. </a:t>
            </a:r>
          </a:p>
          <a:p>
            <a:r>
              <a:rPr lang="en-US"/>
              <a:t>CMS envisions that MVPs would help drive value, reduce burden, and facilitate movement to APMs. </a:t>
            </a:r>
          </a:p>
          <a:p>
            <a:r>
              <a:rPr lang="en-US"/>
              <a:t>MVPs are intended to focus on a given specialty, condition, and/or episode of care that can better measure value compared to traditional MIPS. </a:t>
            </a:r>
          </a:p>
          <a:p>
            <a:r>
              <a:rPr lang="en-US"/>
              <a:t>Beginning in CY 2023, </a:t>
            </a:r>
            <a:r>
              <a:rPr lang="en-US" b="1"/>
              <a:t>CMS is proposing </a:t>
            </a:r>
            <a:r>
              <a:rPr lang="en-US"/>
              <a:t>to allow reporting on MVP participants to report on an MVP, and CMS is considering, but not proposing, to sunset traditional MIPS by 2027. </a:t>
            </a:r>
          </a:p>
          <a:p>
            <a:pPr marL="0" indent="0">
              <a:buNone/>
            </a:pPr>
            <a:endParaRPr lang="en-US"/>
          </a:p>
          <a:p>
            <a:pPr marL="0" indent="0">
              <a:buNone/>
            </a:pPr>
            <a:endParaRPr lang="en-US"/>
          </a:p>
          <a:p>
            <a:endParaRPr lang="en-US"/>
          </a:p>
          <a:p>
            <a:endParaRPr lang="en-US"/>
          </a:p>
          <a:p>
            <a:endParaRPr lang="en-US"/>
          </a:p>
        </p:txBody>
      </p:sp>
      <p:graphicFrame>
        <p:nvGraphicFramePr>
          <p:cNvPr id="6" name="Table 5">
            <a:extLst>
              <a:ext uri="{FF2B5EF4-FFF2-40B4-BE49-F238E27FC236}">
                <a16:creationId xmlns:a16="http://schemas.microsoft.com/office/drawing/2014/main" id="{08383593-B955-4BF6-9233-913C77D51A5A}"/>
              </a:ext>
            </a:extLst>
          </p:cNvPr>
          <p:cNvGraphicFramePr>
            <a:graphicFrameLocks noGrp="1"/>
          </p:cNvGraphicFramePr>
          <p:nvPr/>
        </p:nvGraphicFramePr>
        <p:xfrm>
          <a:off x="458141" y="4226496"/>
          <a:ext cx="11031523" cy="2026880"/>
        </p:xfrm>
        <a:graphic>
          <a:graphicData uri="http://schemas.openxmlformats.org/drawingml/2006/table">
            <a:tbl>
              <a:tblPr firstRow="1" firstCol="1" bandRow="1">
                <a:tableStyleId>{5C22544A-7EE6-4342-B048-85BDC9FD1C3A}</a:tableStyleId>
              </a:tblPr>
              <a:tblGrid>
                <a:gridCol w="5167618">
                  <a:extLst>
                    <a:ext uri="{9D8B030D-6E8A-4147-A177-3AD203B41FA5}">
                      <a16:colId xmlns:a16="http://schemas.microsoft.com/office/drawing/2014/main" val="3342674802"/>
                    </a:ext>
                  </a:extLst>
                </a:gridCol>
                <a:gridCol w="5863905">
                  <a:extLst>
                    <a:ext uri="{9D8B030D-6E8A-4147-A177-3AD203B41FA5}">
                      <a16:colId xmlns:a16="http://schemas.microsoft.com/office/drawing/2014/main" val="2096552973"/>
                    </a:ext>
                  </a:extLst>
                </a:gridCol>
              </a:tblGrid>
              <a:tr h="234226">
                <a:tc gridSpan="2">
                  <a:txBody>
                    <a:bodyPr/>
                    <a:lstStyle/>
                    <a:p>
                      <a:pPr marL="0" marR="2043430" algn="ctr" fontAlgn="base">
                        <a:lnSpc>
                          <a:spcPts val="1125"/>
                        </a:lnSpc>
                        <a:spcBef>
                          <a:spcPct val="0"/>
                        </a:spcBef>
                        <a:spcAft>
                          <a:spcPts val="510"/>
                        </a:spcAft>
                      </a:pPr>
                      <a:r>
                        <a:rPr lang="en-US" sz="1050">
                          <a:effectLst/>
                        </a:rPr>
                        <a:t>MVP Implementation Timeline</a:t>
                      </a:r>
                      <a:endParaRPr lang="en-US" sz="1050">
                        <a:effectLst/>
                        <a:latin typeface="Calibri" panose="020F0502020204030204" pitchFamily="34" charset="0"/>
                        <a:ea typeface="Times New Roman" panose="02020603050405020304" pitchFamily="18" charset="0"/>
                      </a:endParaRPr>
                    </a:p>
                  </a:txBody>
                  <a:tcPr marL="0" marR="0" marT="0" marB="0"/>
                </a:tc>
                <a:tc hMerge="1">
                  <a:txBody>
                    <a:bodyPr/>
                    <a:lstStyle/>
                    <a:p>
                      <a:endParaRPr lang="en-US"/>
                    </a:p>
                  </a:txBody>
                  <a:tcPr/>
                </a:tc>
                <a:extLst>
                  <a:ext uri="{0D108BD9-81ED-4DB2-BD59-A6C34878D82A}">
                    <a16:rowId xmlns:a16="http://schemas.microsoft.com/office/drawing/2014/main" val="4202413723"/>
                  </a:ext>
                </a:extLst>
              </a:tr>
              <a:tr h="218391">
                <a:tc gridSpan="2">
                  <a:txBody>
                    <a:bodyPr/>
                    <a:lstStyle/>
                    <a:p>
                      <a:pPr marL="45720" marR="0" fontAlgn="base">
                        <a:lnSpc>
                          <a:spcPts val="1125"/>
                        </a:lnSpc>
                        <a:spcBef>
                          <a:spcPct val="0"/>
                        </a:spcBef>
                        <a:spcAft>
                          <a:spcPts val="415"/>
                        </a:spcAft>
                      </a:pPr>
                      <a:r>
                        <a:rPr lang="en-US" sz="1000">
                          <a:effectLst/>
                        </a:rPr>
                        <a:t>Proposal:</a:t>
                      </a:r>
                      <a:endParaRPr lang="en-US" sz="1100">
                        <a:effectLst/>
                        <a:latin typeface="Calibri" panose="020F0502020204030204" pitchFamily="34" charset="0"/>
                        <a:ea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2338814283"/>
                  </a:ext>
                </a:extLst>
              </a:tr>
              <a:tr h="310762">
                <a:tc>
                  <a:txBody>
                    <a:bodyPr/>
                    <a:lstStyle/>
                    <a:p>
                      <a:pPr marL="67310" marR="0" fontAlgn="base">
                        <a:lnSpc>
                          <a:spcPts val="1160"/>
                        </a:lnSpc>
                        <a:spcBef>
                          <a:spcPct val="0"/>
                        </a:spcBef>
                        <a:spcAft>
                          <a:spcPts val="1140"/>
                        </a:spcAft>
                      </a:pPr>
                      <a:r>
                        <a:rPr lang="en-US" sz="1000">
                          <a:effectLst/>
                        </a:rPr>
                        <a:t>CY 2023 MIPS Performance Period</a:t>
                      </a:r>
                      <a:endParaRPr lang="en-US" sz="1100">
                        <a:effectLst/>
                        <a:latin typeface="Calibri" panose="020F0502020204030204" pitchFamily="34" charset="0"/>
                        <a:ea typeface="Times New Roman" panose="02020603050405020304" pitchFamily="18" charset="0"/>
                      </a:endParaRPr>
                    </a:p>
                  </a:txBody>
                  <a:tcPr marL="0" marR="0" marT="0" marB="0"/>
                </a:tc>
                <a:tc>
                  <a:txBody>
                    <a:bodyPr/>
                    <a:lstStyle/>
                    <a:p>
                      <a:pPr marL="67310" marR="0" fontAlgn="base">
                        <a:lnSpc>
                          <a:spcPts val="1160"/>
                        </a:lnSpc>
                        <a:spcBef>
                          <a:spcPct val="0"/>
                        </a:spcBef>
                        <a:spcAft>
                          <a:spcPts val="1140"/>
                        </a:spcAft>
                      </a:pPr>
                      <a:r>
                        <a:rPr lang="en-US" sz="1000">
                          <a:effectLst/>
                        </a:rPr>
                        <a:t>An initial set of seven MVPs are available for reporting; MVP reporting is voluntary.</a:t>
                      </a:r>
                      <a:endParaRPr lang="en-US" sz="110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2162317413"/>
                  </a:ext>
                </a:extLst>
              </a:tr>
              <a:tr h="180123">
                <a:tc gridSpan="2">
                  <a:txBody>
                    <a:bodyPr/>
                    <a:lstStyle/>
                    <a:p>
                      <a:pPr marL="67310" marR="0" fontAlgn="base">
                        <a:lnSpc>
                          <a:spcPts val="1125"/>
                        </a:lnSpc>
                        <a:spcBef>
                          <a:spcPct val="0"/>
                        </a:spcBef>
                        <a:spcAft>
                          <a:spcPts val="80"/>
                        </a:spcAft>
                      </a:pPr>
                      <a:r>
                        <a:rPr lang="en-US" sz="1000">
                          <a:effectLst/>
                        </a:rPr>
                        <a:t>For Future Consideration:</a:t>
                      </a:r>
                      <a:endParaRPr lang="en-US" sz="1100">
                        <a:effectLst/>
                        <a:latin typeface="Calibri" panose="020F0502020204030204" pitchFamily="34" charset="0"/>
                        <a:ea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924470071"/>
                  </a:ext>
                </a:extLst>
              </a:tr>
              <a:tr h="459215">
                <a:tc>
                  <a:txBody>
                    <a:bodyPr/>
                    <a:lstStyle/>
                    <a:p>
                      <a:pPr marL="68580" marR="0" fontAlgn="base">
                        <a:lnSpc>
                          <a:spcPts val="1160"/>
                        </a:lnSpc>
                        <a:spcBef>
                          <a:spcPct val="0"/>
                        </a:spcBef>
                        <a:spcAft>
                          <a:spcPts val="1115"/>
                        </a:spcAft>
                      </a:pPr>
                      <a:r>
                        <a:rPr lang="en-US" sz="1000">
                          <a:effectLst/>
                        </a:rPr>
                        <a:t>CY 2024- CY 2027 MIPS Performance Periods</a:t>
                      </a:r>
                      <a:endParaRPr lang="en-US" sz="1100">
                        <a:effectLst/>
                        <a:latin typeface="Calibri" panose="020F0502020204030204" pitchFamily="34" charset="0"/>
                        <a:ea typeface="Times New Roman" panose="02020603050405020304" pitchFamily="18" charset="0"/>
                      </a:endParaRPr>
                    </a:p>
                  </a:txBody>
                  <a:tcPr marL="0" marR="0" marT="0" marB="0"/>
                </a:tc>
                <a:tc>
                  <a:txBody>
                    <a:bodyPr/>
                    <a:lstStyle/>
                    <a:p>
                      <a:pPr marL="68580" marR="0" fontAlgn="base">
                        <a:lnSpc>
                          <a:spcPts val="1160"/>
                        </a:lnSpc>
                        <a:spcBef>
                          <a:spcPct val="0"/>
                        </a:spcBef>
                        <a:spcAft>
                          <a:spcPts val="1115"/>
                        </a:spcAft>
                      </a:pPr>
                      <a:r>
                        <a:rPr lang="en-US" sz="1000">
                          <a:effectLst/>
                        </a:rPr>
                        <a:t>The existing MVP portfolio would be gradually updated to include newly developed MVPs that are available for reporting. MVP reporting is voluntary.</a:t>
                      </a:r>
                      <a:endParaRPr lang="en-US" sz="110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495653811"/>
                  </a:ext>
                </a:extLst>
              </a:tr>
              <a:tr h="310762">
                <a:tc>
                  <a:txBody>
                    <a:bodyPr/>
                    <a:lstStyle/>
                    <a:p>
                      <a:pPr marL="68580" marR="114300" algn="just" fontAlgn="base">
                        <a:lnSpc>
                          <a:spcPts val="1155"/>
                        </a:lnSpc>
                        <a:spcBef>
                          <a:spcPct val="0"/>
                        </a:spcBef>
                        <a:spcAft>
                          <a:spcPct val="0"/>
                        </a:spcAft>
                      </a:pPr>
                      <a:r>
                        <a:rPr lang="en-US" sz="1000" spc="-10">
                          <a:effectLst/>
                        </a:rPr>
                        <a:t>End of CY 2027 MIPS Performance Period and Corresponding Data Submission Period</a:t>
                      </a:r>
                      <a:endParaRPr lang="en-US" sz="1100">
                        <a:effectLst/>
                        <a:latin typeface="Calibri" panose="020F0502020204030204" pitchFamily="34" charset="0"/>
                        <a:ea typeface="Times New Roman" panose="02020603050405020304" pitchFamily="18" charset="0"/>
                      </a:endParaRPr>
                    </a:p>
                  </a:txBody>
                  <a:tcPr marL="0" marR="0" marT="0" marB="0"/>
                </a:tc>
                <a:tc>
                  <a:txBody>
                    <a:bodyPr/>
                    <a:lstStyle/>
                    <a:p>
                      <a:pPr marL="68580" marR="114300" algn="just" fontAlgn="base">
                        <a:lnSpc>
                          <a:spcPts val="1155"/>
                        </a:lnSpc>
                        <a:spcBef>
                          <a:spcPct val="0"/>
                        </a:spcBef>
                        <a:spcAft>
                          <a:spcPct val="0"/>
                        </a:spcAft>
                      </a:pPr>
                      <a:r>
                        <a:rPr lang="en-US" sz="1000">
                          <a:effectLst/>
                        </a:rPr>
                        <a:t>Considered sunset of traditional MIPS.</a:t>
                      </a:r>
                      <a:endParaRPr lang="en-US" sz="110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444733355"/>
                  </a:ext>
                </a:extLst>
              </a:tr>
              <a:tr h="313401">
                <a:tc>
                  <a:txBody>
                    <a:bodyPr/>
                    <a:lstStyle/>
                    <a:p>
                      <a:pPr marL="68580" marR="251460" fontAlgn="base">
                        <a:lnSpc>
                          <a:spcPts val="1160"/>
                        </a:lnSpc>
                        <a:spcBef>
                          <a:spcPct val="0"/>
                        </a:spcBef>
                        <a:spcAft>
                          <a:spcPts val="15"/>
                        </a:spcAft>
                      </a:pPr>
                      <a:r>
                        <a:rPr lang="en-US" sz="1000">
                          <a:effectLst/>
                        </a:rPr>
                        <a:t>CY 2028 MIPS Performance Period, and Future Years</a:t>
                      </a:r>
                      <a:endParaRPr lang="en-US" sz="1100">
                        <a:effectLst/>
                        <a:latin typeface="Calibri" panose="020F0502020204030204" pitchFamily="34" charset="0"/>
                        <a:ea typeface="Times New Roman" panose="02020603050405020304" pitchFamily="18" charset="0"/>
                      </a:endParaRPr>
                    </a:p>
                  </a:txBody>
                  <a:tcPr marL="0" marR="0" marT="0" marB="0"/>
                </a:tc>
                <a:tc>
                  <a:txBody>
                    <a:bodyPr/>
                    <a:lstStyle/>
                    <a:p>
                      <a:pPr marL="68580" marR="251460" fontAlgn="base">
                        <a:lnSpc>
                          <a:spcPts val="1160"/>
                        </a:lnSpc>
                        <a:spcBef>
                          <a:spcPct val="0"/>
                        </a:spcBef>
                        <a:spcAft>
                          <a:spcPts val="15"/>
                        </a:spcAft>
                      </a:pPr>
                      <a:r>
                        <a:rPr lang="en-US" sz="1000">
                          <a:effectLst/>
                        </a:rPr>
                        <a:t>Considered mandatory MVP reporting.</a:t>
                      </a:r>
                      <a:endParaRPr lang="en-US" sz="110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1099724617"/>
                  </a:ext>
                </a:extLst>
              </a:tr>
            </a:tbl>
          </a:graphicData>
        </a:graphic>
      </p:graphicFrame>
    </p:spTree>
    <p:extLst>
      <p:ext uri="{BB962C8B-B14F-4D97-AF65-F5344CB8AC3E}">
        <p14:creationId xmlns:p14="http://schemas.microsoft.com/office/powerpoint/2010/main" val="1735486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92C96-B100-4156-BDF3-5FF9A80AA5C7}"/>
              </a:ext>
            </a:extLst>
          </p:cNvPr>
          <p:cNvSpPr>
            <a:spLocks noGrp="1"/>
          </p:cNvSpPr>
          <p:nvPr>
            <p:ph type="title"/>
          </p:nvPr>
        </p:nvSpPr>
        <p:spPr/>
        <p:txBody>
          <a:bodyPr/>
          <a:lstStyle/>
          <a:p>
            <a:r>
              <a:rPr lang="en-US"/>
              <a:t>Quality Payment Program: MIPS Value Pathways (MVPs) Reporting Requirements </a:t>
            </a:r>
          </a:p>
        </p:txBody>
      </p:sp>
      <p:sp>
        <p:nvSpPr>
          <p:cNvPr id="3" name="Content Placeholder 2">
            <a:extLst>
              <a:ext uri="{FF2B5EF4-FFF2-40B4-BE49-F238E27FC236}">
                <a16:creationId xmlns:a16="http://schemas.microsoft.com/office/drawing/2014/main" id="{32E02A00-E124-4492-90F0-E98C170D5DC4}"/>
              </a:ext>
            </a:extLst>
          </p:cNvPr>
          <p:cNvSpPr>
            <a:spLocks noGrp="1"/>
          </p:cNvSpPr>
          <p:nvPr>
            <p:ph idx="1"/>
          </p:nvPr>
        </p:nvSpPr>
        <p:spPr/>
        <p:txBody>
          <a:bodyPr>
            <a:normAutofit/>
          </a:bodyPr>
          <a:lstStyle/>
          <a:p>
            <a:r>
              <a:rPr lang="en-US"/>
              <a:t>In general, MVPs are intended to have similar reporting requirements as traditional MIPS. </a:t>
            </a:r>
          </a:p>
          <a:p>
            <a:r>
              <a:rPr lang="en-US" b="1"/>
              <a:t>Overview of proposed reporting requirements</a:t>
            </a:r>
            <a:r>
              <a:rPr lang="en-US"/>
              <a:t>:</a:t>
            </a:r>
          </a:p>
          <a:p>
            <a:pPr lvl="1"/>
            <a:r>
              <a:rPr lang="en-US" i="1"/>
              <a:t>Quality</a:t>
            </a:r>
            <a:r>
              <a:rPr lang="en-US"/>
              <a:t>: MVP participants would select 4 quality measures, 1 must be an outcome measure (or a high priority measure if an outcome is not available or applicable) </a:t>
            </a:r>
          </a:p>
          <a:p>
            <a:pPr lvl="1"/>
            <a:r>
              <a:rPr lang="en-US" i="1"/>
              <a:t>Improvement Activities</a:t>
            </a:r>
            <a:r>
              <a:rPr lang="en-US"/>
              <a:t>: MVP participants would select 2 medium weighted improvement activities or on high weighted improvement activity; OR participates in a certified or recognized patient-centered medical home or comparable specialty practice </a:t>
            </a:r>
          </a:p>
          <a:p>
            <a:pPr lvl="1"/>
            <a:r>
              <a:rPr lang="en-US" i="1"/>
              <a:t>Cost: </a:t>
            </a:r>
            <a:r>
              <a:rPr lang="en-US"/>
              <a:t>MVP participants would be scored on the cost measures included in the MVP they select and report. </a:t>
            </a:r>
          </a:p>
          <a:p>
            <a:pPr lvl="1"/>
            <a:r>
              <a:rPr lang="en-US" i="1"/>
              <a:t>Foundational Layer:</a:t>
            </a:r>
            <a:r>
              <a:rPr lang="en-US"/>
              <a:t> MVP participants would select 1 population health measure and results are added to the quality score. Additionally, MVP participants would be required to meet the promoting interoperability performance category requirements at § 414.1375(b)  </a:t>
            </a:r>
          </a:p>
          <a:p>
            <a:endParaRPr lang="en-US"/>
          </a:p>
        </p:txBody>
      </p:sp>
    </p:spTree>
    <p:extLst>
      <p:ext uri="{BB962C8B-B14F-4D97-AF65-F5344CB8AC3E}">
        <p14:creationId xmlns:p14="http://schemas.microsoft.com/office/powerpoint/2010/main" val="2523954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F216F6-B5E8-4922-ACF1-14186B6AFB60}"/>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Today’s Agenda</a:t>
            </a:r>
          </a:p>
        </p:txBody>
      </p:sp>
      <p:sp>
        <p:nvSpPr>
          <p:cNvPr id="4" name="Slide Number Placeholder 3">
            <a:extLst>
              <a:ext uri="{FF2B5EF4-FFF2-40B4-BE49-F238E27FC236}">
                <a16:creationId xmlns:a16="http://schemas.microsoft.com/office/drawing/2014/main" id="{330238F7-C792-4E62-BA95-FB39D09C08E9}"/>
              </a:ext>
            </a:extLst>
          </p:cNvPr>
          <p:cNvSpPr>
            <a:spLocks noGrp="1"/>
          </p:cNvSpPr>
          <p:nvPr>
            <p:ph type="sldNum" sz="quarter" idx="10"/>
          </p:nvPr>
        </p:nvSpPr>
        <p:spPr>
          <a:xfrm>
            <a:off x="8610600" y="6356350"/>
            <a:ext cx="2743200" cy="365125"/>
          </a:xfrm>
        </p:spPr>
        <p:txBody>
          <a:bodyPr>
            <a:normAutofit/>
          </a:bodyPr>
          <a:lstStyle/>
          <a:p>
            <a:pPr>
              <a:spcAft>
                <a:spcPts val="600"/>
              </a:spcAft>
            </a:pPr>
            <a:fld id="{AC38F574-C4C0-48B1-B81D-85833E98F04F}" type="slidenum">
              <a:rPr lang="en-US" smtClean="0"/>
              <a:t>2</a:t>
            </a:fld>
            <a:endParaRPr lang="en-US"/>
          </a:p>
        </p:txBody>
      </p:sp>
      <p:graphicFrame>
        <p:nvGraphicFramePr>
          <p:cNvPr id="6" name="Content Placeholder 2">
            <a:extLst>
              <a:ext uri="{FF2B5EF4-FFF2-40B4-BE49-F238E27FC236}">
                <a16:creationId xmlns:a16="http://schemas.microsoft.com/office/drawing/2014/main" id="{7E897A94-F7AE-4602-BC1D-D5D541622A32}"/>
              </a:ext>
            </a:extLst>
          </p:cNvPr>
          <p:cNvGraphicFramePr>
            <a:graphicFrameLocks noGrp="1"/>
          </p:cNvGraphicFramePr>
          <p:nvPr>
            <p:ph idx="1"/>
            <p:extLst>
              <p:ext uri="{D42A27DB-BD31-4B8C-83A1-F6EECF244321}">
                <p14:modId xmlns:p14="http://schemas.microsoft.com/office/powerpoint/2010/main" val="68479346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252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20A8-7F71-4F92-A408-2574215D5763}"/>
              </a:ext>
            </a:extLst>
          </p:cNvPr>
          <p:cNvSpPr>
            <a:spLocks noGrp="1"/>
          </p:cNvSpPr>
          <p:nvPr>
            <p:ph type="title"/>
          </p:nvPr>
        </p:nvSpPr>
        <p:spPr/>
        <p:txBody>
          <a:bodyPr/>
          <a:lstStyle/>
          <a:p>
            <a:r>
              <a:rPr lang="en-US"/>
              <a:t>Quality Payment Program: MIPS Value Pathways (MVPs) Proposed MVPs Pathways </a:t>
            </a:r>
          </a:p>
        </p:txBody>
      </p:sp>
      <p:sp>
        <p:nvSpPr>
          <p:cNvPr id="3" name="Content Placeholder 2">
            <a:extLst>
              <a:ext uri="{FF2B5EF4-FFF2-40B4-BE49-F238E27FC236}">
                <a16:creationId xmlns:a16="http://schemas.microsoft.com/office/drawing/2014/main" id="{3C4AF382-9CCF-4FCF-8354-90414F9E689C}"/>
              </a:ext>
            </a:extLst>
          </p:cNvPr>
          <p:cNvSpPr>
            <a:spLocks noGrp="1"/>
          </p:cNvSpPr>
          <p:nvPr>
            <p:ph idx="1"/>
          </p:nvPr>
        </p:nvSpPr>
        <p:spPr/>
        <p:txBody>
          <a:bodyPr>
            <a:normAutofit fontScale="62500" lnSpcReduction="20000"/>
          </a:bodyPr>
          <a:lstStyle/>
          <a:p>
            <a:r>
              <a:rPr lang="en-US" b="1"/>
              <a:t>CMS is proposing </a:t>
            </a:r>
            <a:r>
              <a:rPr lang="en-US"/>
              <a:t>the following seven MVPs to be available for 2023.</a:t>
            </a:r>
          </a:p>
          <a:p>
            <a:pPr lvl="0"/>
            <a:r>
              <a:rPr lang="en-US" i="1"/>
              <a:t>Proposed Advancing Rheumatology Patient Care MVP Beginning with the CY 2023 MIPS Performance Period/2025 MIPS Payment Year</a:t>
            </a:r>
            <a:r>
              <a:rPr lang="en-US"/>
              <a:t>. The proposed MVP focuses on the clinical theme of providing treatment and management of rheumatological conditions and is most applicable to clinicians who specialize in treating patients with rheumatologic conditions. </a:t>
            </a:r>
          </a:p>
          <a:p>
            <a:pPr lvl="0"/>
            <a:r>
              <a:rPr lang="en-US" i="1"/>
              <a:t>Proposed Coordinating Stroke Care to Promote Prevention and Cultivate Positive Outcomes MVP Beginning with the CY 2023 MIPS Performance Period/2025 MIPS Payment Year</a:t>
            </a:r>
            <a:r>
              <a:rPr lang="en-US"/>
              <a:t>. The proposed MVP focuses on providing fundamental prevention and treatment of those patients at risk for or that have had a stroke. This proposed MVP would be most applicable to clinicians who treat clinically varied patient types within the practice of neurology and vascular surgery. </a:t>
            </a:r>
          </a:p>
          <a:p>
            <a:pPr lvl="0"/>
            <a:r>
              <a:rPr lang="en-US" i="1"/>
              <a:t>Proposed Advancing Care for Heart Disease MVP Beginning with the CY 2023 MIPS Performance Period/2025 MIPS Payment Year</a:t>
            </a:r>
            <a:r>
              <a:rPr lang="en-US"/>
              <a:t>. The proposed MVP focuses on the clinical theme of providing fundamental treatment and management of costly clinical conditions that contribute to, or may result from, heart disease. This proposed MVP would be most applicable to clinicians who treat clinically varied patient types within the practice of cardiology. </a:t>
            </a:r>
          </a:p>
          <a:p>
            <a:pPr lvl="0"/>
            <a:r>
              <a:rPr lang="en-US" b="1" i="1"/>
              <a:t>Proposed Optimizing Chronic Disease Management MVP Beginning with the CY 2023 MIPS Performance Period/2025 MIPS Payment Year.</a:t>
            </a:r>
            <a:r>
              <a:rPr lang="en-US" b="1"/>
              <a:t> The proposed MVP focuses on the clinical theme of providing fundamental treatment and management of chronic disease such as diabetes, coronary artery disease, chronic obstructive disease, and major adult depression. This MVP would be most applicable to clinicians who treat clinically varied patient types with those chronic clinical conditions including but not limited to family practice, internist, or geriatric care. (Primary Care MVP)</a:t>
            </a:r>
          </a:p>
          <a:p>
            <a:pPr lvl="0"/>
            <a:r>
              <a:rPr lang="en-US" i="1"/>
              <a:t>Proposed Adopting Best Practices and Promoting Patient Safety within Emergency Medicine MVP Beginning with the CY 2023 MIPS Performance Period/2025 MIPS Payment Year.</a:t>
            </a:r>
            <a:r>
              <a:rPr lang="en-US"/>
              <a:t> The proposed MVP</a:t>
            </a:r>
            <a:r>
              <a:rPr lang="en-US" i="1"/>
              <a:t> </a:t>
            </a:r>
            <a:r>
              <a:rPr lang="en-US"/>
              <a:t>focuses on important assessors of the care emergency clinicians provide to patients with undifferentiated high-risk conditions. This proposed MVP would be most applicable to clinicians who treat clinically varied patient types within the emergency department. </a:t>
            </a:r>
          </a:p>
          <a:p>
            <a:pPr lvl="0"/>
            <a:r>
              <a:rPr lang="en-US" i="1"/>
              <a:t>Proposed Improving Care for Lower Extremity Joint Repair MVP Beginning with the CY 2023 MIPS Performance Period/2025 MIPS Payment Year. </a:t>
            </a:r>
            <a:r>
              <a:rPr lang="en-US"/>
              <a:t>The proposed MVP focuses on the clinical theme of providing fundamental treatment and management of patients with osteoarthritis and lower extremity surgical repair, such as fracture and total joint replacement, to ensure appropriate care and reduce costs. This proposed MVP would be most applicable to clinicians who treat clinically varied patient types and who may also be assessed for, or who have undergone, lower extremity surgical repair, including pre- and post-operatively.</a:t>
            </a:r>
          </a:p>
          <a:p>
            <a:pPr lvl="0"/>
            <a:r>
              <a:rPr lang="en-US" i="1"/>
              <a:t>Proposed Patient Safety and Support of Positive Experiences with Anesthesia MVP Beginning with the CY 2023 MIPS Performance Period/2025 MIPS Payment Year. </a:t>
            </a:r>
            <a:r>
              <a:rPr lang="en-US"/>
              <a:t>The proposed MVP focuses on increasing quality of anesthesia care, improving postoperative outcomes, promoting patient safety, and enhancing satisfaction for patients receiving anesthesia. This MVP would be most applicable to clinicians who provide anesthesia services to patients within the surgical setting or those who are considered anesthesiologists or other qualified anesthesia professionals. </a:t>
            </a:r>
          </a:p>
          <a:p>
            <a:pPr lvl="0"/>
            <a:endParaRPr lang="en-US"/>
          </a:p>
          <a:p>
            <a:endParaRPr lang="en-US"/>
          </a:p>
        </p:txBody>
      </p:sp>
    </p:spTree>
    <p:extLst>
      <p:ext uri="{BB962C8B-B14F-4D97-AF65-F5344CB8AC3E}">
        <p14:creationId xmlns:p14="http://schemas.microsoft.com/office/powerpoint/2010/main" val="2489398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sp>
      <p:sp>
        <p:nvSpPr>
          <p:cNvPr id="90"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sp>
      <p:cxnSp>
        <p:nvCxnSpPr>
          <p:cNvPr id="92" name="Straight Connector 91">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cap="flat" algn="ctr">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useBgFill="1">
        <p:nvSpPr>
          <p:cNvPr id="94" name="Rectangle 93">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609B64-863E-8A45-8017-9A93A6DD21FD}"/>
              </a:ext>
            </a:extLst>
          </p:cNvPr>
          <p:cNvSpPr>
            <a:spLocks noGrp="1"/>
          </p:cNvSpPr>
          <p:nvPr>
            <p:ph type="ctrTitle"/>
          </p:nvPr>
        </p:nvSpPr>
        <p:spPr>
          <a:xfrm>
            <a:off x="634276" y="640080"/>
            <a:ext cx="4208656" cy="3034857"/>
          </a:xfrm>
        </p:spPr>
        <p:txBody>
          <a:bodyPr vert="horz" lIns="91440" tIns="45720" rIns="91440" bIns="45720" rtlCol="0" anchor="b">
            <a:normAutofit/>
          </a:bodyPr>
          <a:lstStyle/>
          <a:p>
            <a:pPr algn="r"/>
            <a:r>
              <a:rPr lang="en-US" sz="4100" kern="1200" cap="all" spc="200" baseline="0">
                <a:solidFill>
                  <a:srgbClr val="FFFFFF"/>
                </a:solidFill>
                <a:latin typeface="+mj-lt"/>
                <a:ea typeface="+mj-ea"/>
                <a:cs typeface="+mj-cs"/>
              </a:rPr>
              <a:t>FMLC</a:t>
            </a:r>
            <a:br>
              <a:rPr lang="en-US" sz="4100" kern="1200" cap="all" spc="200" baseline="0">
                <a:solidFill>
                  <a:srgbClr val="FFFFFF"/>
                </a:solidFill>
                <a:latin typeface="+mj-lt"/>
                <a:ea typeface="+mj-ea"/>
                <a:cs typeface="+mj-cs"/>
              </a:rPr>
            </a:br>
            <a:r>
              <a:rPr lang="en-US" sz="4100" kern="1200" cap="all" spc="200" baseline="0">
                <a:solidFill>
                  <a:srgbClr val="FFFFFF"/>
                </a:solidFill>
                <a:latin typeface="+mj-lt"/>
                <a:ea typeface="+mj-ea"/>
                <a:cs typeface="+mj-cs"/>
              </a:rPr>
              <a:t>CAFM Government Relations Update</a:t>
            </a:r>
          </a:p>
        </p:txBody>
      </p:sp>
      <p:sp>
        <p:nvSpPr>
          <p:cNvPr id="3" name="Subtitle 2">
            <a:extLst>
              <a:ext uri="{FF2B5EF4-FFF2-40B4-BE49-F238E27FC236}">
                <a16:creationId xmlns:a16="http://schemas.microsoft.com/office/drawing/2014/main" id="{A0BDAFCF-64E0-484F-9267-DDA38FFEEC93}"/>
              </a:ext>
            </a:extLst>
          </p:cNvPr>
          <p:cNvSpPr>
            <a:spLocks noGrp="1"/>
          </p:cNvSpPr>
          <p:nvPr>
            <p:ph type="subTitle" idx="1"/>
          </p:nvPr>
        </p:nvSpPr>
        <p:spPr>
          <a:xfrm>
            <a:off x="638921" y="3849539"/>
            <a:ext cx="4204012" cy="2359417"/>
          </a:xfrm>
        </p:spPr>
        <p:txBody>
          <a:bodyPr vert="horz" lIns="91440" tIns="45720" rIns="91440" bIns="45720" rtlCol="0" anchor="t">
            <a:normAutofit/>
          </a:bodyPr>
          <a:lstStyle/>
          <a:p>
            <a:pPr algn="r"/>
            <a:r>
              <a:rPr lang="en-US" sz="1600">
                <a:solidFill>
                  <a:srgbClr val="FFFFFF"/>
                </a:solidFill>
                <a:latin typeface="+mn-lt"/>
              </a:rPr>
              <a:t>Hope R. Wittenberg</a:t>
            </a:r>
          </a:p>
          <a:p>
            <a:pPr algn="r"/>
            <a:r>
              <a:rPr lang="en-US" sz="1600">
                <a:solidFill>
                  <a:srgbClr val="FFFFFF"/>
                </a:solidFill>
                <a:latin typeface="+mn-lt"/>
              </a:rPr>
              <a:t>Director, Government Relations</a:t>
            </a:r>
          </a:p>
          <a:p>
            <a:pPr algn="r"/>
            <a:r>
              <a:rPr lang="en-US" sz="1600">
                <a:solidFill>
                  <a:srgbClr val="FFFFFF"/>
                </a:solidFill>
                <a:latin typeface="+mn-lt"/>
              </a:rPr>
              <a:t>August 14, 2021</a:t>
            </a:r>
          </a:p>
        </p:txBody>
      </p:sp>
      <p:cxnSp>
        <p:nvCxnSpPr>
          <p:cNvPr id="98" name="Straight Connector 97">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cap="flat" algn="ctr">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E1F6256-A5C5-40B8-9BDC-3EE2819BC008}"/>
              </a:ext>
            </a:extLst>
          </p:cNvPr>
          <p:cNvSpPr/>
          <p:nvPr/>
        </p:nvSpPr>
        <p:spPr>
          <a:xfrm>
            <a:off x="5818094" y="1757098"/>
            <a:ext cx="5988424" cy="1754326"/>
          </a:xfrm>
          <a:prstGeom prst="rect">
            <a:avLst/>
          </a:prstGeom>
          <a:noFill/>
        </p:spPr>
        <p:txBody>
          <a:bodyPr wrap="square" lIns="91440" tIns="45720" rIns="91440" bIns="45720">
            <a:spAutoFit/>
          </a:bodyPr>
          <a:lstStyle/>
          <a:p>
            <a:pPr algn="ctr"/>
            <a:r>
              <a:rPr lang="en-US" sz="5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Workforce &amp; Research</a:t>
            </a:r>
          </a:p>
        </p:txBody>
      </p:sp>
    </p:spTree>
    <p:extLst>
      <p:ext uri="{BB962C8B-B14F-4D97-AF65-F5344CB8AC3E}">
        <p14:creationId xmlns:p14="http://schemas.microsoft.com/office/powerpoint/2010/main" val="3675527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01E09-E9F0-FF4D-9CBA-2AC7923C8AB0}"/>
              </a:ext>
            </a:extLst>
          </p:cNvPr>
          <p:cNvSpPr>
            <a:spLocks noGrp="1"/>
          </p:cNvSpPr>
          <p:nvPr>
            <p:ph type="title"/>
          </p:nvPr>
        </p:nvSpPr>
        <p:spPr/>
        <p:txBody>
          <a:bodyPr>
            <a:normAutofit/>
          </a:bodyPr>
          <a:lstStyle/>
          <a:p>
            <a:r>
              <a:rPr lang="en-US"/>
              <a:t>2021 Congress and Administration efforts </a:t>
            </a:r>
          </a:p>
        </p:txBody>
      </p:sp>
      <p:sp>
        <p:nvSpPr>
          <p:cNvPr id="3" name="Content Placeholder 2">
            <a:extLst>
              <a:ext uri="{FF2B5EF4-FFF2-40B4-BE49-F238E27FC236}">
                <a16:creationId xmlns:a16="http://schemas.microsoft.com/office/drawing/2014/main" id="{A66787A1-1AD1-5347-878B-4F679D942AD2}"/>
              </a:ext>
            </a:extLst>
          </p:cNvPr>
          <p:cNvSpPr>
            <a:spLocks noGrp="1"/>
          </p:cNvSpPr>
          <p:nvPr>
            <p:ph sz="half" idx="1"/>
          </p:nvPr>
        </p:nvSpPr>
        <p:spPr/>
        <p:txBody>
          <a:bodyPr>
            <a:normAutofit fontScale="92500"/>
          </a:bodyPr>
          <a:lstStyle/>
          <a:p>
            <a:pPr marL="0" indent="0">
              <a:buNone/>
            </a:pPr>
            <a:r>
              <a:rPr lang="en-US" b="1"/>
              <a:t>117</a:t>
            </a:r>
            <a:r>
              <a:rPr lang="en-US" b="1" baseline="30000"/>
              <a:t>th</a:t>
            </a:r>
            <a:r>
              <a:rPr lang="en-US" b="1"/>
              <a:t> Congress</a:t>
            </a:r>
          </a:p>
          <a:p>
            <a:pPr marL="177800" indent="-177800">
              <a:buFont typeface="Arial" panose="020B0604020202020204" pitchFamily="34" charset="0"/>
              <a:buChar char="•"/>
            </a:pPr>
            <a:r>
              <a:rPr lang="en-US"/>
              <a:t>American Rescue Plan Act (THCGME)</a:t>
            </a:r>
          </a:p>
          <a:p>
            <a:pPr marL="177800" indent="-177800">
              <a:buFont typeface="Arial" panose="020B0604020202020204" pitchFamily="34" charset="0"/>
              <a:buChar char="•"/>
            </a:pPr>
            <a:r>
              <a:rPr lang="en-US"/>
              <a:t>THC Permanence legislation</a:t>
            </a:r>
          </a:p>
          <a:p>
            <a:pPr marL="177800" indent="-177800">
              <a:buFont typeface="Arial" panose="020B0604020202020204" pitchFamily="34" charset="0"/>
              <a:buChar char="•"/>
            </a:pPr>
            <a:r>
              <a:rPr lang="en-US"/>
              <a:t>Rural GME legislation</a:t>
            </a:r>
          </a:p>
          <a:p>
            <a:pPr marL="177800" indent="-177800">
              <a:buFont typeface="Arial" panose="020B0604020202020204" pitchFamily="34" charset="0"/>
              <a:buChar char="•"/>
            </a:pPr>
            <a:r>
              <a:rPr lang="en-US"/>
              <a:t>Senate Budget Resolution/Budget Reconciliation</a:t>
            </a:r>
          </a:p>
          <a:p>
            <a:pPr marL="177800" indent="-177800">
              <a:buFont typeface="Arial" panose="020B0604020202020204" pitchFamily="34" charset="0"/>
              <a:buChar char="•"/>
            </a:pPr>
            <a:r>
              <a:rPr lang="en-US"/>
              <a:t>FY2022 appropriations – Research/Title VII/ARPA-H</a:t>
            </a:r>
          </a:p>
          <a:p>
            <a:pPr marL="177800" indent="-177800">
              <a:buFont typeface="Arial" panose="020B0604020202020204" pitchFamily="34" charset="0"/>
              <a:buChar char="•"/>
            </a:pPr>
            <a:r>
              <a:rPr lang="en-US"/>
              <a:t>Authorization Cures 2.0 - ARPA-H</a:t>
            </a:r>
          </a:p>
          <a:p>
            <a:pPr marL="177800" indent="-177800">
              <a:buFont typeface="Arial" panose="020B0604020202020204" pitchFamily="34" charset="0"/>
              <a:buChar char="•"/>
            </a:pPr>
            <a:endParaRPr lang="en-US"/>
          </a:p>
        </p:txBody>
      </p:sp>
      <p:sp>
        <p:nvSpPr>
          <p:cNvPr id="4" name="Content Placeholder 3">
            <a:extLst>
              <a:ext uri="{FF2B5EF4-FFF2-40B4-BE49-F238E27FC236}">
                <a16:creationId xmlns:a16="http://schemas.microsoft.com/office/drawing/2014/main" id="{23F510CC-23F2-4B1A-9790-BC3B3215DF93}"/>
              </a:ext>
            </a:extLst>
          </p:cNvPr>
          <p:cNvSpPr>
            <a:spLocks noGrp="1"/>
          </p:cNvSpPr>
          <p:nvPr>
            <p:ph sz="half" idx="2"/>
          </p:nvPr>
        </p:nvSpPr>
        <p:spPr/>
        <p:txBody>
          <a:bodyPr>
            <a:normAutofit fontScale="92500"/>
          </a:bodyPr>
          <a:lstStyle/>
          <a:p>
            <a:r>
              <a:rPr lang="en-US" b="1"/>
              <a:t>Administration/non-Congress</a:t>
            </a:r>
          </a:p>
          <a:p>
            <a:pPr>
              <a:buFont typeface="Arial" panose="020B0604020202020204" pitchFamily="34" charset="0"/>
              <a:buChar char="•"/>
            </a:pPr>
            <a:r>
              <a:rPr lang="en-US"/>
              <a:t>  PCORI Draft National Priorities</a:t>
            </a:r>
          </a:p>
          <a:p>
            <a:pPr>
              <a:buFont typeface="Arial" panose="020B0604020202020204" pitchFamily="34" charset="0"/>
              <a:buChar char="•"/>
            </a:pPr>
            <a:r>
              <a:rPr lang="en-US"/>
              <a:t> CAA Implementation</a:t>
            </a:r>
          </a:p>
          <a:p>
            <a:pPr lvl="1"/>
            <a:r>
              <a:rPr lang="en-US"/>
              <a:t>1,000 slots</a:t>
            </a:r>
          </a:p>
          <a:p>
            <a:pPr lvl="1"/>
            <a:r>
              <a:rPr lang="en-US"/>
              <a:t>RTT</a:t>
            </a:r>
          </a:p>
          <a:p>
            <a:pPr lvl="1"/>
            <a:r>
              <a:rPr lang="en-US"/>
              <a:t>Rotator</a:t>
            </a:r>
          </a:p>
          <a:p>
            <a:pPr>
              <a:buFont typeface="Arial" panose="020B0604020202020204" pitchFamily="34" charset="0"/>
              <a:buChar char="•"/>
            </a:pPr>
            <a:r>
              <a:rPr lang="en-US"/>
              <a:t>  President’s Budget:</a:t>
            </a:r>
          </a:p>
          <a:p>
            <a:pPr lvl="1"/>
            <a:r>
              <a:rPr lang="en-US"/>
              <a:t>AHRQ</a:t>
            </a:r>
          </a:p>
          <a:p>
            <a:pPr lvl="1"/>
            <a:r>
              <a:rPr lang="en-US"/>
              <a:t>ARPA-H </a:t>
            </a:r>
          </a:p>
        </p:txBody>
      </p:sp>
    </p:spTree>
    <p:extLst>
      <p:ext uri="{BB962C8B-B14F-4D97-AF65-F5344CB8AC3E}">
        <p14:creationId xmlns:p14="http://schemas.microsoft.com/office/powerpoint/2010/main" val="1300332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583E0-F380-4147-BAA1-4E1128E4E001}"/>
              </a:ext>
            </a:extLst>
          </p:cNvPr>
          <p:cNvSpPr>
            <a:spLocks noGrp="1"/>
          </p:cNvSpPr>
          <p:nvPr>
            <p:ph type="title"/>
          </p:nvPr>
        </p:nvSpPr>
        <p:spPr/>
        <p:txBody>
          <a:bodyPr/>
          <a:lstStyle/>
          <a:p>
            <a:r>
              <a:rPr lang="en-US"/>
              <a:t>Teaching Health Center GME</a:t>
            </a:r>
          </a:p>
        </p:txBody>
      </p:sp>
      <p:sp>
        <p:nvSpPr>
          <p:cNvPr id="3" name="Content Placeholder 2">
            <a:extLst>
              <a:ext uri="{FF2B5EF4-FFF2-40B4-BE49-F238E27FC236}">
                <a16:creationId xmlns:a16="http://schemas.microsoft.com/office/drawing/2014/main" id="{47B2CFE3-CF21-3C44-A77B-A26582AC3877}"/>
              </a:ext>
            </a:extLst>
          </p:cNvPr>
          <p:cNvSpPr>
            <a:spLocks noGrp="1"/>
          </p:cNvSpPr>
          <p:nvPr>
            <p:ph idx="1"/>
          </p:nvPr>
        </p:nvSpPr>
        <p:spPr/>
        <p:txBody>
          <a:bodyPr/>
          <a:lstStyle/>
          <a:p>
            <a:pPr marL="177800" indent="-177800">
              <a:buFont typeface="Arial" panose="020B0604020202020204" pitchFamily="34" charset="0"/>
              <a:buChar char="•"/>
            </a:pPr>
            <a:r>
              <a:rPr lang="en-US"/>
              <a:t>American Rescue Plan</a:t>
            </a:r>
          </a:p>
          <a:p>
            <a:pPr marL="721360" lvl="1" indent="-177800"/>
            <a:r>
              <a:rPr lang="en-US"/>
              <a:t>$330 million</a:t>
            </a:r>
          </a:p>
          <a:p>
            <a:pPr marL="721360" lvl="1" indent="-177800"/>
            <a:r>
              <a:rPr lang="en-US"/>
              <a:t>3 NOFOs</a:t>
            </a:r>
          </a:p>
          <a:p>
            <a:pPr marL="1000760" lvl="5" indent="-177800"/>
            <a:r>
              <a:rPr lang="en-US"/>
              <a:t>Development grants</a:t>
            </a:r>
          </a:p>
          <a:p>
            <a:pPr marL="1000760" lvl="5" indent="-177800"/>
            <a:r>
              <a:rPr lang="en-US"/>
              <a:t>Developmental TA grant</a:t>
            </a:r>
          </a:p>
          <a:p>
            <a:pPr marL="1000760" lvl="5" indent="-177800"/>
            <a:r>
              <a:rPr lang="en-US"/>
              <a:t>New and expanding grants</a:t>
            </a:r>
          </a:p>
          <a:p>
            <a:pPr marL="1000760" lvl="5" indent="-177800"/>
            <a:r>
              <a:rPr lang="en-US"/>
              <a:t>Applications due Aug 31 for the first two; Sept 21 for the latter one</a:t>
            </a:r>
          </a:p>
          <a:p>
            <a:pPr marL="721360" lvl="4" indent="-177800"/>
            <a:r>
              <a:rPr lang="en-US"/>
              <a:t>Increase PRA by $10 K (to $160K)</a:t>
            </a:r>
          </a:p>
          <a:p>
            <a:pPr marL="177800" indent="-177800">
              <a:buFont typeface="Arial" panose="020B0604020202020204" pitchFamily="34" charset="0"/>
              <a:buChar char="•"/>
            </a:pPr>
            <a:r>
              <a:rPr lang="en-US"/>
              <a:t>The DOC Act</a:t>
            </a:r>
          </a:p>
          <a:p>
            <a:pPr marL="721360" lvl="1" indent="-177800"/>
            <a:r>
              <a:rPr lang="en-US"/>
              <a:t>THC permanence: The Doctors of Community (DOC) Act </a:t>
            </a:r>
          </a:p>
          <a:p>
            <a:pPr marL="1000760" lvl="5" indent="-177800"/>
            <a:r>
              <a:rPr lang="en-US"/>
              <a:t>S. 1958 Sen Murray</a:t>
            </a:r>
          </a:p>
          <a:p>
            <a:pPr marL="1000760" lvl="5" indent="-177800"/>
            <a:r>
              <a:rPr lang="en-US"/>
              <a:t>HR 3671 Rep. Pallone</a:t>
            </a:r>
          </a:p>
          <a:p>
            <a:pPr marL="721360" lvl="1" indent="-177800"/>
            <a:endParaRPr lang="en-US"/>
          </a:p>
          <a:p>
            <a:pPr marL="177800" indent="-177800">
              <a:buFont typeface="Arial" panose="020B0604020202020204" pitchFamily="34" charset="0"/>
              <a:buChar char="•"/>
            </a:pPr>
            <a:endParaRPr lang="en-US"/>
          </a:p>
          <a:p>
            <a:pPr marL="177800" indent="-177800">
              <a:buFont typeface="Arial" panose="020B0604020202020204" pitchFamily="34" charset="0"/>
              <a:buChar char="•"/>
            </a:pPr>
            <a:endParaRPr lang="en-US"/>
          </a:p>
        </p:txBody>
      </p:sp>
    </p:spTree>
    <p:extLst>
      <p:ext uri="{BB962C8B-B14F-4D97-AF65-F5344CB8AC3E}">
        <p14:creationId xmlns:p14="http://schemas.microsoft.com/office/powerpoint/2010/main" val="2568904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39000-25C9-40DE-B450-20B0C8E7B8F1}"/>
              </a:ext>
            </a:extLst>
          </p:cNvPr>
          <p:cNvSpPr>
            <a:spLocks noGrp="1"/>
          </p:cNvSpPr>
          <p:nvPr>
            <p:ph type="title"/>
          </p:nvPr>
        </p:nvSpPr>
        <p:spPr/>
        <p:txBody>
          <a:bodyPr/>
          <a:lstStyle/>
          <a:p>
            <a:pPr algn="ctr"/>
            <a:r>
              <a:rPr lang="en-US"/>
              <a:t>Rural GME Legislation</a:t>
            </a:r>
          </a:p>
        </p:txBody>
      </p:sp>
      <p:sp>
        <p:nvSpPr>
          <p:cNvPr id="3" name="Content Placeholder 2">
            <a:extLst>
              <a:ext uri="{FF2B5EF4-FFF2-40B4-BE49-F238E27FC236}">
                <a16:creationId xmlns:a16="http://schemas.microsoft.com/office/drawing/2014/main" id="{8876AAB7-9428-42F9-9503-5CF1222C4A34}"/>
              </a:ext>
            </a:extLst>
          </p:cNvPr>
          <p:cNvSpPr>
            <a:spLocks noGrp="1"/>
          </p:cNvSpPr>
          <p:nvPr>
            <p:ph idx="1"/>
          </p:nvPr>
        </p:nvSpPr>
        <p:spPr/>
        <p:txBody>
          <a:bodyPr/>
          <a:lstStyle/>
          <a:p>
            <a:pPr>
              <a:buFont typeface="Arial" panose="020B0604020202020204" pitchFamily="34" charset="0"/>
              <a:buChar char="•"/>
            </a:pPr>
            <a:r>
              <a:rPr lang="en-US"/>
              <a:t>  S. 1893 Tester/Barrasso: Rural Physician Workforce Production Act of 2021</a:t>
            </a:r>
          </a:p>
          <a:p>
            <a:pPr>
              <a:buFont typeface="Arial" panose="020B0604020202020204" pitchFamily="34" charset="0"/>
              <a:buChar char="•"/>
            </a:pPr>
            <a:r>
              <a:rPr lang="en-US"/>
              <a:t>  Support from: CAFM, AAFP, ACOFP, NRHA, AACOM, AOA, GME Initiative</a:t>
            </a:r>
          </a:p>
          <a:p>
            <a:pPr>
              <a:buFont typeface="Arial" panose="020B0604020202020204" pitchFamily="34" charset="0"/>
              <a:buChar char="•"/>
            </a:pPr>
            <a:r>
              <a:rPr lang="en-US"/>
              <a:t>  Grassroots efforts to amplify our coalition ask</a:t>
            </a:r>
          </a:p>
          <a:p>
            <a:pPr>
              <a:buFont typeface="Arial" panose="020B0604020202020204" pitchFamily="34" charset="0"/>
              <a:buChar char="•"/>
            </a:pPr>
            <a:r>
              <a:rPr lang="en-US"/>
              <a:t>  Trying to get House Introduction</a:t>
            </a:r>
          </a:p>
          <a:p>
            <a:pPr>
              <a:buFont typeface="Arial" panose="020B0604020202020204" pitchFamily="34" charset="0"/>
              <a:buChar char="•"/>
            </a:pPr>
            <a:r>
              <a:rPr lang="en-US"/>
              <a:t>  Effort to get it included in Budget Reconciliation</a:t>
            </a:r>
          </a:p>
          <a:p>
            <a:pPr>
              <a:buFont typeface="Arial" panose="020B0604020202020204" pitchFamily="34" charset="0"/>
              <a:buChar char="•"/>
            </a:pPr>
            <a:r>
              <a:rPr lang="en-US"/>
              <a:t>  Biggest opposition – AAMC, their 14,000 slot bill</a:t>
            </a:r>
          </a:p>
          <a:p>
            <a:pPr marL="365760" indent="-365760">
              <a:buFont typeface="Wingdings" panose="05000000000000000000" pitchFamily="2" charset="2"/>
              <a:buChar char="§"/>
            </a:pPr>
            <a:endParaRPr lang="en-US"/>
          </a:p>
        </p:txBody>
      </p:sp>
    </p:spTree>
    <p:extLst>
      <p:ext uri="{BB962C8B-B14F-4D97-AF65-F5344CB8AC3E}">
        <p14:creationId xmlns:p14="http://schemas.microsoft.com/office/powerpoint/2010/main" val="590695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0A6B-6CC1-4D9D-ABBA-F0679E1F2B1B}"/>
              </a:ext>
            </a:extLst>
          </p:cNvPr>
          <p:cNvSpPr>
            <a:spLocks noGrp="1"/>
          </p:cNvSpPr>
          <p:nvPr>
            <p:ph type="title"/>
          </p:nvPr>
        </p:nvSpPr>
        <p:spPr/>
        <p:txBody>
          <a:bodyPr/>
          <a:lstStyle/>
          <a:p>
            <a:pPr algn="ctr"/>
            <a:r>
              <a:rPr lang="en-US"/>
              <a:t>Resident Physician Shortage Reduction Act of 2021</a:t>
            </a:r>
          </a:p>
        </p:txBody>
      </p:sp>
      <p:sp>
        <p:nvSpPr>
          <p:cNvPr id="3" name="Content Placeholder 2">
            <a:extLst>
              <a:ext uri="{FF2B5EF4-FFF2-40B4-BE49-F238E27FC236}">
                <a16:creationId xmlns:a16="http://schemas.microsoft.com/office/drawing/2014/main" id="{C7298842-163C-4E6F-BB47-C73FB2E50DFA}"/>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a:t> S. 834 – Menendez (D-NY), Boozman (R-AR), Schumer (D-NY)</a:t>
            </a:r>
          </a:p>
          <a:p>
            <a:pPr>
              <a:buFont typeface="Arial" panose="020B0604020202020204" pitchFamily="34" charset="0"/>
              <a:buChar char="•"/>
            </a:pPr>
            <a:r>
              <a:rPr lang="en-US"/>
              <a:t> HR 2256 – Sewell (D-AL), Katko (R-NY), Suozzi (D-NY)</a:t>
            </a:r>
          </a:p>
          <a:p>
            <a:pPr>
              <a:buFont typeface="Arial" panose="020B0604020202020204" pitchFamily="34" charset="0"/>
              <a:buChar char="•"/>
            </a:pPr>
            <a:r>
              <a:rPr lang="en-US"/>
              <a:t> Similar, but not = to additional 1000 slots included in Consolidated Appropriations Act, 2021</a:t>
            </a:r>
          </a:p>
          <a:p>
            <a:pPr lvl="1"/>
            <a:r>
              <a:rPr lang="en-US"/>
              <a:t>14,000 slots over 7 years; 2,000 per year</a:t>
            </a:r>
          </a:p>
          <a:p>
            <a:pPr lvl="1"/>
            <a:r>
              <a:rPr lang="en-US"/>
              <a:t>Demonstrated likelihood of filling (difficult for rural)</a:t>
            </a:r>
          </a:p>
          <a:p>
            <a:pPr lvl="1"/>
            <a:r>
              <a:rPr lang="en-US"/>
              <a:t>10% set asides (200 slots per year) for: </a:t>
            </a:r>
          </a:p>
          <a:p>
            <a:pPr lvl="2"/>
            <a:r>
              <a:rPr lang="en-US"/>
              <a:t>Rural (but urban-based rural referral centers fit in this category)</a:t>
            </a:r>
          </a:p>
          <a:p>
            <a:pPr lvl="2"/>
            <a:r>
              <a:rPr lang="en-US"/>
              <a:t>Hospitals Located in HPSA</a:t>
            </a:r>
          </a:p>
          <a:p>
            <a:pPr lvl="2"/>
            <a:r>
              <a:rPr lang="en-US"/>
              <a:t>States with new medical schools or branch campuses (since 2000)</a:t>
            </a:r>
          </a:p>
          <a:p>
            <a:pPr lvl="2"/>
            <a:r>
              <a:rPr lang="en-US"/>
              <a:t>Over cap hospitals</a:t>
            </a:r>
          </a:p>
          <a:p>
            <a:pPr lvl="1"/>
            <a:r>
              <a:rPr lang="en-US"/>
              <a:t>House version has 1/3 of remaining positions going to over-cap hospitals; but only if at least 10 FTE’s over cap and 25% primary care and gen surgery, and maintain for 5 yrs</a:t>
            </a:r>
          </a:p>
          <a:p>
            <a:pPr lvl="1"/>
            <a:endParaRPr lang="en-US"/>
          </a:p>
        </p:txBody>
      </p:sp>
    </p:spTree>
    <p:extLst>
      <p:ext uri="{BB962C8B-B14F-4D97-AF65-F5344CB8AC3E}">
        <p14:creationId xmlns:p14="http://schemas.microsoft.com/office/powerpoint/2010/main" val="792339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583E0-F380-4147-BAA1-4E1128E4E001}"/>
              </a:ext>
            </a:extLst>
          </p:cNvPr>
          <p:cNvSpPr>
            <a:spLocks noGrp="1"/>
          </p:cNvSpPr>
          <p:nvPr>
            <p:ph type="title"/>
          </p:nvPr>
        </p:nvSpPr>
        <p:spPr>
          <a:xfrm>
            <a:off x="1024128" y="585216"/>
            <a:ext cx="5902061" cy="1499616"/>
          </a:xfrm>
        </p:spPr>
        <p:txBody>
          <a:bodyPr>
            <a:normAutofit/>
          </a:bodyPr>
          <a:lstStyle/>
          <a:p>
            <a:r>
              <a:rPr lang="en-US"/>
              <a:t>Senate Budget Resolution</a:t>
            </a:r>
          </a:p>
        </p:txBody>
      </p:sp>
      <p:sp>
        <p:nvSpPr>
          <p:cNvPr id="3" name="Content Placeholder 2">
            <a:extLst>
              <a:ext uri="{FF2B5EF4-FFF2-40B4-BE49-F238E27FC236}">
                <a16:creationId xmlns:a16="http://schemas.microsoft.com/office/drawing/2014/main" id="{47B2CFE3-CF21-3C44-A77B-A26582AC3877}"/>
              </a:ext>
            </a:extLst>
          </p:cNvPr>
          <p:cNvSpPr>
            <a:spLocks noGrp="1"/>
          </p:cNvSpPr>
          <p:nvPr>
            <p:ph idx="1"/>
          </p:nvPr>
        </p:nvSpPr>
        <p:spPr>
          <a:xfrm>
            <a:off x="1024128" y="2286000"/>
            <a:ext cx="5902061" cy="3931920"/>
          </a:xfrm>
        </p:spPr>
        <p:txBody>
          <a:bodyPr>
            <a:normAutofit lnSpcReduction="10000"/>
          </a:bodyPr>
          <a:lstStyle/>
          <a:p>
            <a:pPr marL="177800" indent="-177800">
              <a:buFont typeface="Arial" panose="020B0604020202020204" pitchFamily="34" charset="0"/>
              <a:buChar char="•"/>
            </a:pPr>
            <a:r>
              <a:rPr lang="en-US" sz="1700"/>
              <a:t>$3.5 Trillion - Passed Partisan vote: 50-49; House to vote later this month</a:t>
            </a:r>
          </a:p>
          <a:p>
            <a:pPr marL="177800" indent="-177800">
              <a:buFont typeface="Arial" panose="020B0604020202020204" pitchFamily="34" charset="0"/>
              <a:buChar char="•"/>
            </a:pPr>
            <a:r>
              <a:rPr lang="en-US" sz="1700"/>
              <a:t>Finance Committee</a:t>
            </a:r>
          </a:p>
          <a:p>
            <a:pPr marL="500126" lvl="1" indent="-177800"/>
            <a:r>
              <a:rPr lang="en-US" sz="1700"/>
              <a:t>Addressing health care provider shortages </a:t>
            </a:r>
            <a:r>
              <a:rPr lang="en-US" sz="1700">
                <a:highlight>
                  <a:srgbClr val="FFFF00"/>
                </a:highlight>
              </a:rPr>
              <a:t>(Graduate Medical Education)</a:t>
            </a:r>
          </a:p>
          <a:p>
            <a:pPr marL="500126" lvl="1" indent="-177800"/>
            <a:r>
              <a:rPr lang="en-US" sz="1700"/>
              <a:t>Health equity (maternal, behavioral, and racial justice health investments)</a:t>
            </a:r>
          </a:p>
          <a:p>
            <a:pPr marL="177800" indent="-177800">
              <a:buFont typeface="Arial" panose="020B0604020202020204" pitchFamily="34" charset="0"/>
              <a:buChar char="•"/>
            </a:pPr>
            <a:r>
              <a:rPr lang="en-US" sz="1700"/>
              <a:t>HELP Committee</a:t>
            </a:r>
          </a:p>
          <a:p>
            <a:pPr marL="500126" lvl="1" indent="-177800"/>
            <a:r>
              <a:rPr lang="en-US" sz="1700"/>
              <a:t>Investments in primary care, including Community Health Centers, the National Health Service Corps, the Nurse Corps, and </a:t>
            </a:r>
            <a:r>
              <a:rPr lang="en-US" sz="1700">
                <a:highlight>
                  <a:srgbClr val="FFFF00"/>
                </a:highlight>
              </a:rPr>
              <a:t>Teaching Health Center Graduate Medical Education</a:t>
            </a:r>
          </a:p>
          <a:p>
            <a:pPr marL="500126" lvl="1" indent="-177800"/>
            <a:r>
              <a:rPr lang="en-US" sz="1700"/>
              <a:t>Health equity (maternal, behavioral, and racial equity health investments)</a:t>
            </a:r>
          </a:p>
          <a:p>
            <a:pPr marL="500126" lvl="1" indent="-177800"/>
            <a:endParaRPr lang="en-US" sz="1700"/>
          </a:p>
          <a:p>
            <a:pPr marL="177800" indent="-177800"/>
            <a:endParaRPr lang="en-US" sz="1700"/>
          </a:p>
          <a:p>
            <a:pPr marL="0" indent="0">
              <a:buNone/>
            </a:pPr>
            <a:endParaRPr lang="en-US" sz="1700"/>
          </a:p>
        </p:txBody>
      </p:sp>
      <p:pic>
        <p:nvPicPr>
          <p:cNvPr id="1026" name="Picture 2" descr="The Devil is in the Details | Now Hear This">
            <a:extLst>
              <a:ext uri="{FF2B5EF4-FFF2-40B4-BE49-F238E27FC236}">
                <a16:creationId xmlns:a16="http://schemas.microsoft.com/office/drawing/2014/main" id="{F174702C-2515-4283-91D2-8D7057DC6D7C}"/>
              </a:ext>
            </a:extLst>
          </p:cNvPr>
          <p:cNvPicPr>
            <a:picLocks noChangeAspect="1" noChangeArrowheads="1"/>
          </p:cNvPicPr>
          <p:nvPr/>
        </p:nvPicPr>
        <p:blipFill>
          <a:blip r:embed="rId3"/>
          <a:srcRect/>
          <a:stretch>
            <a:fillRect/>
          </a:stretch>
        </p:blipFill>
        <p:spPr>
          <a:xfrm>
            <a:off x="7552267" y="1835512"/>
            <a:ext cx="3999654" cy="318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43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583E0-F380-4147-BAA1-4E1128E4E001}"/>
              </a:ext>
            </a:extLst>
          </p:cNvPr>
          <p:cNvSpPr>
            <a:spLocks noGrp="1"/>
          </p:cNvSpPr>
          <p:nvPr>
            <p:ph type="title"/>
          </p:nvPr>
        </p:nvSpPr>
        <p:spPr/>
        <p:txBody>
          <a:bodyPr/>
          <a:lstStyle/>
          <a:p>
            <a:pPr algn="ctr"/>
            <a:r>
              <a:rPr lang="en-US"/>
              <a:t>FY2022 Labor/HHS Approps</a:t>
            </a:r>
          </a:p>
        </p:txBody>
      </p:sp>
      <p:sp>
        <p:nvSpPr>
          <p:cNvPr id="3" name="Content Placeholder 2">
            <a:extLst>
              <a:ext uri="{FF2B5EF4-FFF2-40B4-BE49-F238E27FC236}">
                <a16:creationId xmlns:a16="http://schemas.microsoft.com/office/drawing/2014/main" id="{47B2CFE3-CF21-3C44-A77B-A26582AC3877}"/>
              </a:ext>
            </a:extLst>
          </p:cNvPr>
          <p:cNvSpPr>
            <a:spLocks noGrp="1"/>
          </p:cNvSpPr>
          <p:nvPr>
            <p:ph idx="1"/>
          </p:nvPr>
        </p:nvSpPr>
        <p:spPr/>
        <p:txBody>
          <a:bodyPr>
            <a:normAutofit fontScale="85000" lnSpcReduction="10000"/>
          </a:bodyPr>
          <a:lstStyle/>
          <a:p>
            <a:pPr marL="0" indent="0">
              <a:buNone/>
            </a:pPr>
            <a:r>
              <a:rPr lang="en-US" b="1"/>
              <a:t>House-passed bill – no Senate action yet:</a:t>
            </a:r>
          </a:p>
          <a:p>
            <a:pPr marL="177800" indent="-177800">
              <a:buFont typeface="Arial" panose="020B0604020202020204" pitchFamily="34" charset="0"/>
              <a:buChar char="•"/>
            </a:pPr>
            <a:r>
              <a:rPr lang="en-US"/>
              <a:t>Current Levels – Title VII Primary Care Training and Enhancement</a:t>
            </a:r>
          </a:p>
          <a:p>
            <a:pPr marL="177800" indent="-177800">
              <a:buFont typeface="Arial" panose="020B0604020202020204" pitchFamily="34" charset="0"/>
              <a:buChar char="•"/>
            </a:pPr>
            <a:r>
              <a:rPr lang="en-US"/>
              <a:t>AHRQ – Success!</a:t>
            </a:r>
          </a:p>
          <a:p>
            <a:pPr marL="500126" lvl="1" indent="-177800"/>
            <a:r>
              <a:rPr lang="en-US"/>
              <a:t>$5 million for AHRQ’s Center for Primary Care Research</a:t>
            </a:r>
          </a:p>
          <a:p>
            <a:pPr marL="500126" lvl="1" indent="-177800"/>
            <a:r>
              <a:rPr lang="en-US"/>
              <a:t>Cites Rand and NASEM reports</a:t>
            </a:r>
          </a:p>
          <a:p>
            <a:pPr marL="500126" lvl="1" indent="-177800"/>
            <a:r>
              <a:rPr lang="en-US"/>
              <a:t>$3 m for health equity</a:t>
            </a:r>
          </a:p>
          <a:p>
            <a:pPr marL="500126" lvl="1" indent="-177800"/>
            <a:r>
              <a:rPr lang="en-US"/>
              <a:t>$7.3 m Improving Maternal Morbidity and Mortality, and data </a:t>
            </a:r>
          </a:p>
          <a:p>
            <a:pPr marL="177800" indent="-177800">
              <a:buFont typeface="Arial" panose="020B0604020202020204" pitchFamily="34" charset="0"/>
              <a:buChar char="•"/>
            </a:pPr>
            <a:r>
              <a:rPr lang="en-US"/>
              <a:t>USPSTF – added specialty representation and more outside comment</a:t>
            </a:r>
          </a:p>
          <a:p>
            <a:pPr marL="177800" indent="-177800">
              <a:buFont typeface="Arial" panose="020B0604020202020204" pitchFamily="34" charset="0"/>
              <a:buChar char="•"/>
            </a:pPr>
            <a:r>
              <a:rPr lang="en-US"/>
              <a:t>SAMSHA – increase of $5 million for Primary and Behavioral Health Care Integration</a:t>
            </a:r>
          </a:p>
          <a:p>
            <a:pPr marL="177800" indent="-177800">
              <a:buFont typeface="Arial" panose="020B0604020202020204" pitchFamily="34" charset="0"/>
              <a:buChar char="•"/>
            </a:pPr>
            <a:r>
              <a:rPr lang="en-US"/>
              <a:t>Increase in firearm safety and violence funding for CDC and NIH</a:t>
            </a:r>
          </a:p>
          <a:p>
            <a:pPr marL="177800" indent="-177800">
              <a:buFont typeface="Arial" panose="020B0604020202020204" pitchFamily="34" charset="0"/>
              <a:buChar char="•"/>
            </a:pPr>
            <a:r>
              <a:rPr lang="en-US"/>
              <a:t>$3 billion for ARPA-H; in addition to Cancer, Diabetes and Alzheimer's, added ALS </a:t>
            </a:r>
          </a:p>
        </p:txBody>
      </p:sp>
    </p:spTree>
    <p:extLst>
      <p:ext uri="{BB962C8B-B14F-4D97-AF65-F5344CB8AC3E}">
        <p14:creationId xmlns:p14="http://schemas.microsoft.com/office/powerpoint/2010/main" val="720407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583E0-F380-4147-BAA1-4E1128E4E001}"/>
              </a:ext>
            </a:extLst>
          </p:cNvPr>
          <p:cNvSpPr>
            <a:spLocks noGrp="1"/>
          </p:cNvSpPr>
          <p:nvPr>
            <p:ph type="title"/>
          </p:nvPr>
        </p:nvSpPr>
        <p:spPr/>
        <p:txBody>
          <a:bodyPr/>
          <a:lstStyle/>
          <a:p>
            <a:pPr algn="ctr"/>
            <a:r>
              <a:rPr lang="en-US"/>
              <a:t>ARPA-H Authorization </a:t>
            </a:r>
            <a:br>
              <a:rPr lang="en-US"/>
            </a:br>
            <a:r>
              <a:rPr lang="en-US"/>
              <a:t>(part of Cures 2.0)</a:t>
            </a:r>
          </a:p>
        </p:txBody>
      </p:sp>
      <p:sp>
        <p:nvSpPr>
          <p:cNvPr id="3" name="Content Placeholder 2">
            <a:extLst>
              <a:ext uri="{FF2B5EF4-FFF2-40B4-BE49-F238E27FC236}">
                <a16:creationId xmlns:a16="http://schemas.microsoft.com/office/drawing/2014/main" id="{47B2CFE3-CF21-3C44-A77B-A26582AC3877}"/>
              </a:ext>
            </a:extLst>
          </p:cNvPr>
          <p:cNvSpPr>
            <a:spLocks noGrp="1"/>
          </p:cNvSpPr>
          <p:nvPr>
            <p:ph idx="1"/>
          </p:nvPr>
        </p:nvSpPr>
        <p:spPr/>
        <p:txBody>
          <a:bodyPr/>
          <a:lstStyle/>
          <a:p>
            <a:pPr marL="177800" indent="-177800">
              <a:buFont typeface="Arial" panose="020B0604020202020204" pitchFamily="34" charset="0"/>
              <a:buChar char="•"/>
            </a:pPr>
            <a:r>
              <a:rPr lang="en-US"/>
              <a:t>Language to be included in Cures 2.0</a:t>
            </a:r>
          </a:p>
          <a:p>
            <a:pPr marL="177800" indent="-177800">
              <a:buFont typeface="Arial" panose="020B0604020202020204" pitchFamily="34" charset="0"/>
              <a:buChar char="•"/>
            </a:pPr>
            <a:r>
              <a:rPr lang="en-US"/>
              <a:t>E&amp;C Request for information: </a:t>
            </a:r>
          </a:p>
          <a:p>
            <a:pPr marL="500126" lvl="1" indent="-177800"/>
            <a:r>
              <a:rPr lang="en-US"/>
              <a:t>AAFP extensive response to larger bill</a:t>
            </a:r>
          </a:p>
          <a:p>
            <a:pPr marL="500126" lvl="1" indent="-177800"/>
            <a:r>
              <a:rPr lang="en-US"/>
              <a:t>CAFM response – directed at ARPA-H</a:t>
            </a:r>
          </a:p>
          <a:p>
            <a:pPr marL="683006" lvl="2" indent="-177800"/>
            <a:r>
              <a:rPr lang="en-US" sz="1800">
                <a:solidFill>
                  <a:srgbClr val="0E101A"/>
                </a:solidFill>
                <a:effectLst/>
                <a:latin typeface="Arial" panose="020B0604020202020204" pitchFamily="34" charset="0"/>
                <a:ea typeface="Arial" panose="020B0604020202020204" pitchFamily="34" charset="0"/>
              </a:rPr>
              <a:t>Include and Prioritize primary care research within its portfolio; diseases identified have major primary care involvement</a:t>
            </a:r>
          </a:p>
          <a:p>
            <a:pPr marL="683006" lvl="2" indent="-177800"/>
            <a:r>
              <a:rPr lang="en-US" sz="1800">
                <a:solidFill>
                  <a:srgbClr val="0E101A"/>
                </a:solidFill>
                <a:latin typeface="Arial" panose="020B0604020202020204" pitchFamily="34" charset="0"/>
                <a:ea typeface="Arial" panose="020B0604020202020204" pitchFamily="34" charset="0"/>
              </a:rPr>
              <a:t>O</a:t>
            </a:r>
            <a:r>
              <a:rPr lang="en-US" sz="1800">
                <a:solidFill>
                  <a:srgbClr val="0E101A"/>
                </a:solidFill>
                <a:effectLst/>
                <a:latin typeface="Arial" panose="020B0604020202020204" pitchFamily="34" charset="0"/>
                <a:ea typeface="Arial" panose="020B0604020202020204" pitchFamily="34" charset="0"/>
              </a:rPr>
              <a:t>rganizational leadership of the new Agency should include primary care researchers </a:t>
            </a:r>
            <a:endParaRPr lang="en-US"/>
          </a:p>
          <a:p>
            <a:pPr marL="177800" indent="-177800">
              <a:buFont typeface="Arial" panose="020B0604020202020204" pitchFamily="34" charset="0"/>
              <a:buChar char="•"/>
            </a:pPr>
            <a:r>
              <a:rPr lang="en-US"/>
              <a:t>CAFM will discuss these points with White House Office of Science and Technology later this month. </a:t>
            </a:r>
          </a:p>
          <a:p>
            <a:pPr marL="177800" indent="-177800">
              <a:buFont typeface="Arial" panose="020B0604020202020204" pitchFamily="34" charset="0"/>
              <a:buChar char="•"/>
            </a:pPr>
            <a:endParaRPr lang="en-US"/>
          </a:p>
        </p:txBody>
      </p:sp>
    </p:spTree>
    <p:extLst>
      <p:ext uri="{BB962C8B-B14F-4D97-AF65-F5344CB8AC3E}">
        <p14:creationId xmlns:p14="http://schemas.microsoft.com/office/powerpoint/2010/main" val="229105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583E0-F380-4147-BAA1-4E1128E4E001}"/>
              </a:ext>
            </a:extLst>
          </p:cNvPr>
          <p:cNvSpPr>
            <a:spLocks noGrp="1"/>
          </p:cNvSpPr>
          <p:nvPr>
            <p:ph type="title"/>
          </p:nvPr>
        </p:nvSpPr>
        <p:spPr/>
        <p:txBody>
          <a:bodyPr/>
          <a:lstStyle/>
          <a:p>
            <a:pPr algn="ctr"/>
            <a:r>
              <a:rPr lang="en-US"/>
              <a:t>PCORI Draft National Priorities</a:t>
            </a:r>
          </a:p>
        </p:txBody>
      </p:sp>
      <p:sp>
        <p:nvSpPr>
          <p:cNvPr id="3" name="Content Placeholder 2">
            <a:extLst>
              <a:ext uri="{FF2B5EF4-FFF2-40B4-BE49-F238E27FC236}">
                <a16:creationId xmlns:a16="http://schemas.microsoft.com/office/drawing/2014/main" id="{47B2CFE3-CF21-3C44-A77B-A26582AC3877}"/>
              </a:ext>
            </a:extLst>
          </p:cNvPr>
          <p:cNvSpPr>
            <a:spLocks noGrp="1"/>
          </p:cNvSpPr>
          <p:nvPr>
            <p:ph idx="1"/>
          </p:nvPr>
        </p:nvSpPr>
        <p:spPr/>
        <p:txBody>
          <a:bodyPr>
            <a:normAutofit fontScale="92500" lnSpcReduction="20000"/>
          </a:bodyPr>
          <a:lstStyle/>
          <a:p>
            <a:pPr marL="177800" indent="-177800">
              <a:buFont typeface="Arial" panose="020B0604020202020204" pitchFamily="34" charset="0"/>
              <a:buChar char="•"/>
            </a:pPr>
            <a:r>
              <a:rPr lang="en-US"/>
              <a:t>Open for public comment until Aug 27</a:t>
            </a:r>
          </a:p>
          <a:p>
            <a:pPr marL="177800" indent="-177800">
              <a:buFont typeface="Arial" panose="020B0604020202020204" pitchFamily="34" charset="0"/>
              <a:buChar char="•"/>
            </a:pPr>
            <a:r>
              <a:rPr lang="en-US"/>
              <a:t>Overly general and broad</a:t>
            </a:r>
          </a:p>
          <a:p>
            <a:pPr marL="177800" indent="-177800">
              <a:buFont typeface="Arial" panose="020B0604020202020204" pitchFamily="34" charset="0"/>
              <a:buChar char="•"/>
            </a:pPr>
            <a:r>
              <a:rPr lang="en-US"/>
              <a:t>Primary care isn’t mentioned at all, while hospitals and health systems are</a:t>
            </a:r>
          </a:p>
          <a:p>
            <a:pPr marL="177800" indent="-177800">
              <a:buFont typeface="Arial" panose="020B0604020202020204" pitchFamily="34" charset="0"/>
              <a:buChar char="•"/>
            </a:pPr>
            <a:r>
              <a:rPr lang="en-US"/>
              <a:t>Some good points inclusion of community-based, whole person care; section on health equity</a:t>
            </a:r>
          </a:p>
          <a:p>
            <a:pPr marL="177800" indent="-177800">
              <a:buFont typeface="Arial" panose="020B0604020202020204" pitchFamily="34" charset="0"/>
              <a:buChar char="•"/>
            </a:pPr>
            <a:r>
              <a:rPr lang="en-US"/>
              <a:t>CAFM asks:</a:t>
            </a:r>
          </a:p>
          <a:p>
            <a:pPr marL="500126" lvl="1" indent="-177800"/>
            <a:r>
              <a:rPr lang="en-US"/>
              <a:t>Add a priority for primary care</a:t>
            </a:r>
          </a:p>
          <a:p>
            <a:pPr marL="500126" lvl="1" indent="-177800"/>
            <a:r>
              <a:rPr lang="en-US"/>
              <a:t>Add primary care wording in critical places – including strategies and examples</a:t>
            </a:r>
          </a:p>
          <a:p>
            <a:pPr marL="500126" lvl="1" indent="-177800"/>
            <a:r>
              <a:rPr lang="en-US"/>
              <a:t>Include PBRNs especially under infrastructure needs.</a:t>
            </a:r>
          </a:p>
          <a:p>
            <a:pPr marL="500126" lvl="1" indent="-177800"/>
            <a:r>
              <a:rPr lang="en-US"/>
              <a:t>Point out some examples from STFM (health equity) and NAPCRG (PBRNs and participatory research) that PCORI should be aware of </a:t>
            </a:r>
          </a:p>
          <a:p>
            <a:pPr marL="500126" lvl="1" indent="-177800"/>
            <a:r>
              <a:rPr lang="en-US"/>
              <a:t>Add rural – also not mentioned in the document other than they could fall under “populations which are historically underrepresented.”</a:t>
            </a:r>
          </a:p>
          <a:p>
            <a:pPr marL="177800" indent="-177800">
              <a:buFont typeface="Arial" panose="020B0604020202020204" pitchFamily="34" charset="0"/>
              <a:buChar char="•"/>
            </a:pPr>
            <a:endParaRPr lang="en-US"/>
          </a:p>
        </p:txBody>
      </p:sp>
    </p:spTree>
    <p:extLst>
      <p:ext uri="{BB962C8B-B14F-4D97-AF65-F5344CB8AC3E}">
        <p14:creationId xmlns:p14="http://schemas.microsoft.com/office/powerpoint/2010/main" val="62564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House passes 2018 Farm Bill | Biomassmagazine.com">
            <a:extLst>
              <a:ext uri="{FF2B5EF4-FFF2-40B4-BE49-F238E27FC236}">
                <a16:creationId xmlns:a16="http://schemas.microsoft.com/office/drawing/2014/main" id="{9ABE3B7F-0F2C-41D8-B805-3C7FD8F6B21D}"/>
              </a:ext>
            </a:extLst>
          </p:cNvPr>
          <p:cNvPicPr>
            <a:picLocks noChangeAspect="1" noChangeArrowheads="1"/>
          </p:cNvPicPr>
          <p:nvPr/>
        </p:nvPicPr>
        <p:blipFill>
          <a:blip r:embed="rId3"/>
          <a:srcRect t="11532" r="-2" b="3601"/>
          <a:stretch>
            <a:fillRect/>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Joe Biden stamps own mark on new-look Oval Office - and there's no sign of  Britain's most famous PM | US News | Sky News">
            <a:extLst>
              <a:ext uri="{FF2B5EF4-FFF2-40B4-BE49-F238E27FC236}">
                <a16:creationId xmlns:a16="http://schemas.microsoft.com/office/drawing/2014/main" id="{54235638-CA6B-4484-B904-F5C7C3EEA4A3}"/>
              </a:ext>
            </a:extLst>
          </p:cNvPr>
          <p:cNvPicPr>
            <a:picLocks noChangeAspect="1" noChangeArrowheads="1"/>
          </p:cNvPicPr>
          <p:nvPr/>
        </p:nvPicPr>
        <p:blipFill>
          <a:blip r:embed="rId4"/>
          <a:srcRect r="-2" b="18151"/>
          <a:stretch>
            <a:fillRect/>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41" name="Freeform: Shape 140">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cap="flat" algn="ctr">
            <a:solidFill>
              <a:srgbClr val="EFEFEF"/>
            </a:solidFill>
            <a:prstDash val="solid"/>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3" name="Freeform: Shape 142">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ED09C873-2B3E-4E1B-94A0-3B6077A2D32E}"/>
              </a:ext>
            </a:extLst>
          </p:cNvPr>
          <p:cNvSpPr>
            <a:spLocks noGrp="1"/>
          </p:cNvSpPr>
          <p:nvPr>
            <p:ph type="title"/>
          </p:nvPr>
        </p:nvSpPr>
        <p:spPr>
          <a:xfrm>
            <a:off x="448056" y="859536"/>
            <a:ext cx="4832802" cy="1243584"/>
          </a:xfrm>
        </p:spPr>
        <p:txBody>
          <a:bodyPr>
            <a:normAutofit/>
          </a:bodyPr>
          <a:lstStyle/>
          <a:p>
            <a:r>
              <a:rPr lang="en-US" sz="3400"/>
              <a:t>2</a:t>
            </a:r>
            <a:r>
              <a:rPr lang="en-US" sz="3400" baseline="30000"/>
              <a:t>nd</a:t>
            </a:r>
            <a:r>
              <a:rPr lang="en-US" sz="3400"/>
              <a:t> Quarter Wrap up</a:t>
            </a:r>
          </a:p>
        </p:txBody>
      </p:sp>
      <p:sp>
        <p:nvSpPr>
          <p:cNvPr id="145" name="Rectangle 144">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47" name="Rectangle 146">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Rectangle 148">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83CB1C3-F52B-474C-B8A1-5993DDDA7E6E}"/>
              </a:ext>
            </a:extLst>
          </p:cNvPr>
          <p:cNvSpPr>
            <a:spLocks noGrp="1"/>
          </p:cNvSpPr>
          <p:nvPr>
            <p:ph idx="1"/>
          </p:nvPr>
        </p:nvSpPr>
        <p:spPr>
          <a:xfrm>
            <a:off x="448056" y="2473883"/>
            <a:ext cx="5273236" cy="4123081"/>
          </a:xfrm>
        </p:spPr>
        <p:txBody>
          <a:bodyPr>
            <a:normAutofit/>
          </a:bodyPr>
          <a:lstStyle/>
          <a:p>
            <a:pPr>
              <a:buFont typeface="Arial" panose="020B0604020202020204" pitchFamily="34" charset="0"/>
              <a:buChar char="•"/>
            </a:pPr>
            <a:r>
              <a:rPr lang="en-US" sz="2100"/>
              <a:t>American Rescue Plan</a:t>
            </a:r>
          </a:p>
          <a:p>
            <a:pPr marL="628650" lvl="1" indent="-171450">
              <a:buFont typeface="Arial" panose="020B0604020202020204" pitchFamily="34" charset="0"/>
              <a:buChar char="•"/>
            </a:pPr>
            <a:r>
              <a:rPr lang="en-US" sz="2100"/>
              <a:t>Medicaid support</a:t>
            </a:r>
          </a:p>
          <a:p>
            <a:pPr marL="628650" lvl="1" indent="-171450">
              <a:buFont typeface="Arial" panose="020B0604020202020204" pitchFamily="34" charset="0"/>
              <a:buChar char="•"/>
            </a:pPr>
            <a:r>
              <a:rPr lang="en-US" sz="2100"/>
              <a:t>Public health funding</a:t>
            </a:r>
          </a:p>
          <a:p>
            <a:pPr marL="628650" lvl="1" indent="-171450">
              <a:buFont typeface="Arial" panose="020B0604020202020204" pitchFamily="34" charset="0"/>
              <a:buChar char="•"/>
            </a:pPr>
            <a:r>
              <a:rPr lang="en-US" sz="2100"/>
              <a:t>COBRA subsidies</a:t>
            </a:r>
          </a:p>
          <a:p>
            <a:pPr marL="628650" lvl="1" indent="-171450">
              <a:buFont typeface="Arial" panose="020B0604020202020204" pitchFamily="34" charset="0"/>
              <a:buChar char="•"/>
            </a:pPr>
            <a:r>
              <a:rPr lang="en-US" sz="2100"/>
              <a:t>ACA premium tax credits</a:t>
            </a:r>
          </a:p>
          <a:p>
            <a:pPr marL="628650" lvl="1" indent="-171450">
              <a:buFont typeface="Arial" panose="020B0604020202020204" pitchFamily="34" charset="0"/>
              <a:buChar char="•"/>
            </a:pPr>
            <a:r>
              <a:rPr lang="en-US" sz="2100"/>
              <a:t>THCGME expansion</a:t>
            </a:r>
          </a:p>
          <a:p>
            <a:pPr>
              <a:buFont typeface="Arial" panose="020B0604020202020204" pitchFamily="34" charset="0"/>
              <a:buChar char="•"/>
            </a:pPr>
            <a:r>
              <a:rPr lang="en-US" sz="2100"/>
              <a:t>FY2022 Budget/Appropriations</a:t>
            </a:r>
          </a:p>
          <a:p>
            <a:pPr>
              <a:buFont typeface="Arial" panose="020B0604020202020204" pitchFamily="34" charset="0"/>
              <a:buChar char="•"/>
            </a:pPr>
            <a:r>
              <a:rPr lang="en-US" sz="2100"/>
              <a:t>American Jobs/Family Plans Rollout</a:t>
            </a:r>
          </a:p>
        </p:txBody>
      </p:sp>
      <p:sp>
        <p:nvSpPr>
          <p:cNvPr id="4" name="Slide Number Placeholder 3">
            <a:extLst>
              <a:ext uri="{FF2B5EF4-FFF2-40B4-BE49-F238E27FC236}">
                <a16:creationId xmlns:a16="http://schemas.microsoft.com/office/drawing/2014/main" id="{8F7EAB85-0AD1-47E7-AFD3-1B86A4248F0B}"/>
              </a:ext>
            </a:extLst>
          </p:cNvPr>
          <p:cNvSpPr>
            <a:spLocks noGrp="1"/>
          </p:cNvSpPr>
          <p:nvPr>
            <p:ph type="sldNum" sz="quarter" idx="10"/>
          </p:nvPr>
        </p:nvSpPr>
        <p:spPr>
          <a:xfrm>
            <a:off x="9009888" y="6356350"/>
            <a:ext cx="2743200" cy="365125"/>
          </a:xfrm>
        </p:spPr>
        <p:txBody>
          <a:bodyPr>
            <a:normAutofit/>
          </a:bodyPr>
          <a:lstStyle/>
          <a:p>
            <a:pPr>
              <a:spcAft>
                <a:spcPts val="600"/>
              </a:spcAft>
            </a:pPr>
            <a:fld id="{AC38F574-C4C0-48B1-B81D-85833E98F04F}" type="slidenum">
              <a:rPr lang="en-US" smtClean="0"/>
              <a:t>3</a:t>
            </a:fld>
            <a:endParaRPr lang="en-US"/>
          </a:p>
        </p:txBody>
      </p:sp>
    </p:spTree>
    <p:extLst>
      <p:ext uri="{BB962C8B-B14F-4D97-AF65-F5344CB8AC3E}">
        <p14:creationId xmlns:p14="http://schemas.microsoft.com/office/powerpoint/2010/main" val="2557077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583E0-F380-4147-BAA1-4E1128E4E001}"/>
              </a:ext>
            </a:extLst>
          </p:cNvPr>
          <p:cNvSpPr>
            <a:spLocks noGrp="1"/>
          </p:cNvSpPr>
          <p:nvPr>
            <p:ph type="title"/>
          </p:nvPr>
        </p:nvSpPr>
        <p:spPr/>
        <p:txBody>
          <a:bodyPr/>
          <a:lstStyle/>
          <a:p>
            <a:pPr algn="ctr"/>
            <a:r>
              <a:rPr lang="en-US"/>
              <a:t>CAA GME provisions: Implementation</a:t>
            </a:r>
          </a:p>
        </p:txBody>
      </p:sp>
      <p:sp>
        <p:nvSpPr>
          <p:cNvPr id="3" name="Content Placeholder 2">
            <a:extLst>
              <a:ext uri="{FF2B5EF4-FFF2-40B4-BE49-F238E27FC236}">
                <a16:creationId xmlns:a16="http://schemas.microsoft.com/office/drawing/2014/main" id="{47B2CFE3-CF21-3C44-A77B-A26582AC3877}"/>
              </a:ext>
            </a:extLst>
          </p:cNvPr>
          <p:cNvSpPr>
            <a:spLocks noGrp="1"/>
          </p:cNvSpPr>
          <p:nvPr>
            <p:ph idx="1"/>
          </p:nvPr>
        </p:nvSpPr>
        <p:spPr/>
        <p:txBody>
          <a:bodyPr/>
          <a:lstStyle/>
          <a:p>
            <a:pPr marL="177800" indent="-177800">
              <a:buFont typeface="Arial" panose="020B0604020202020204" pitchFamily="34" charset="0"/>
              <a:buChar char="•"/>
            </a:pPr>
            <a:r>
              <a:rPr lang="en-US"/>
              <a:t>CAFM/AAFP joint response to IPPS proposed rule</a:t>
            </a:r>
          </a:p>
          <a:p>
            <a:pPr marL="500126" lvl="1" indent="-177800"/>
            <a:r>
              <a:rPr lang="en-US"/>
              <a:t>1000 slots</a:t>
            </a:r>
          </a:p>
          <a:p>
            <a:pPr marL="500126" lvl="1" indent="-177800"/>
            <a:r>
              <a:rPr lang="en-US"/>
              <a:t>Rural Training Tracks (RTT)</a:t>
            </a:r>
          </a:p>
          <a:p>
            <a:pPr marL="500126" lvl="1" indent="-177800"/>
            <a:r>
              <a:rPr lang="en-US"/>
              <a:t>Rotator bill </a:t>
            </a:r>
          </a:p>
          <a:p>
            <a:pPr marL="177800" indent="-177800">
              <a:buFont typeface="Arial" panose="020B0604020202020204" pitchFamily="34" charset="0"/>
              <a:buChar char="•"/>
            </a:pPr>
            <a:r>
              <a:rPr lang="en-US"/>
              <a:t>Two conversations with CMS; one prior to issuance of proposed rule, one during comment period.</a:t>
            </a:r>
          </a:p>
          <a:p>
            <a:pPr marL="177800" indent="-177800">
              <a:buFont typeface="Arial" panose="020B0604020202020204" pitchFamily="34" charset="0"/>
              <a:buChar char="•"/>
            </a:pPr>
            <a:r>
              <a:rPr lang="en-US"/>
              <a:t>Meetings with Committees of Jurisdiction staff in House and Senate</a:t>
            </a:r>
          </a:p>
          <a:p>
            <a:pPr marL="177800" indent="-177800">
              <a:buFont typeface="Arial" panose="020B0604020202020204" pitchFamily="34" charset="0"/>
              <a:buChar char="•"/>
            </a:pPr>
            <a:r>
              <a:rPr lang="en-US"/>
              <a:t>House W&amp;M letter to CMS supporting our RTT comments</a:t>
            </a:r>
          </a:p>
          <a:p>
            <a:pPr marL="177800" indent="-177800">
              <a:buFont typeface="Arial" panose="020B0604020202020204" pitchFamily="34" charset="0"/>
              <a:buChar char="•"/>
            </a:pPr>
            <a:r>
              <a:rPr lang="en-US"/>
              <a:t>Final IPPS Rule published – without the GME provisions</a:t>
            </a:r>
          </a:p>
          <a:p>
            <a:pPr marL="177800" indent="-177800">
              <a:buFont typeface="Arial" panose="020B0604020202020204" pitchFamily="34" charset="0"/>
              <a:buChar char="•"/>
            </a:pPr>
            <a:endParaRPr lang="en-US"/>
          </a:p>
        </p:txBody>
      </p:sp>
    </p:spTree>
    <p:extLst>
      <p:ext uri="{BB962C8B-B14F-4D97-AF65-F5344CB8AC3E}">
        <p14:creationId xmlns:p14="http://schemas.microsoft.com/office/powerpoint/2010/main" val="2423396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6E58339-E391-4269-BA54-1355EAFC18EC}"/>
              </a:ext>
            </a:extLst>
          </p:cNvPr>
          <p:cNvSpPr>
            <a:spLocks noGrp="1" noChangeArrowheads="1"/>
          </p:cNvSpPr>
          <p:nvPr>
            <p:ph type="title"/>
          </p:nvPr>
        </p:nvSpPr>
        <p:spPr>
          <a:xfrm>
            <a:off x="838200" y="30108"/>
            <a:ext cx="10515600" cy="1325563"/>
          </a:xfrm>
        </p:spPr>
        <p:txBody>
          <a:bodyPr/>
          <a:lstStyle/>
          <a:p>
            <a:r>
              <a:rPr lang="en-US" altLang="en-US"/>
              <a:t>GME Outcomes Assessment and Accountability</a:t>
            </a:r>
          </a:p>
        </p:txBody>
      </p:sp>
      <p:sp>
        <p:nvSpPr>
          <p:cNvPr id="25603" name="Content Placeholder 2">
            <a:extLst>
              <a:ext uri="{FF2B5EF4-FFF2-40B4-BE49-F238E27FC236}">
                <a16:creationId xmlns:a16="http://schemas.microsoft.com/office/drawing/2014/main" id="{868FFAC4-B10C-4232-B550-F067D133FD5E}"/>
              </a:ext>
            </a:extLst>
          </p:cNvPr>
          <p:cNvSpPr>
            <a:spLocks noGrp="1" noChangeArrowheads="1"/>
          </p:cNvSpPr>
          <p:nvPr>
            <p:ph idx="1"/>
          </p:nvPr>
        </p:nvSpPr>
        <p:spPr>
          <a:xfrm>
            <a:off x="719959" y="1115904"/>
            <a:ext cx="10515600" cy="4351337"/>
          </a:xfrm>
        </p:spPr>
        <p:txBody>
          <a:bodyPr/>
          <a:lstStyle/>
          <a:p>
            <a:r>
              <a:rPr lang="en-US" altLang="en-US" sz="2400"/>
              <a:t>Working with Farley Center (Univ Colorado) and GME Initiative (national consortium) to finalize authorizing language for CMS for Senate Finance and House W&amp;M</a:t>
            </a:r>
          </a:p>
          <a:p>
            <a:r>
              <a:rPr lang="en-US" altLang="en-US" sz="2400"/>
              <a:t>Update: Senate Finance Cmte staff want an external push to garner Senate and House co-sponsors rather than take a lead. Preparing to do so currently.</a:t>
            </a:r>
          </a:p>
        </p:txBody>
      </p:sp>
    </p:spTree>
    <p:extLst>
      <p:ext uri="{BB962C8B-B14F-4D97-AF65-F5344CB8AC3E}">
        <p14:creationId xmlns:p14="http://schemas.microsoft.com/office/powerpoint/2010/main" val="720819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02032-8EDE-46EF-A4CF-0A05A076EB92}"/>
              </a:ext>
            </a:extLst>
          </p:cNvPr>
          <p:cNvSpPr>
            <a:spLocks noGrp="1"/>
          </p:cNvSpPr>
          <p:nvPr>
            <p:ph type="title"/>
          </p:nvPr>
        </p:nvSpPr>
        <p:spPr>
          <a:xfrm>
            <a:off x="6096000" y="74764"/>
            <a:ext cx="5257800" cy="1325563"/>
          </a:xfrm>
        </p:spPr>
        <p:txBody>
          <a:bodyPr/>
          <a:lstStyle/>
          <a:p>
            <a:r>
              <a:rPr lang="en-US"/>
              <a:t>Payment Adjustment for Social Risk</a:t>
            </a:r>
          </a:p>
        </p:txBody>
      </p:sp>
      <p:sp>
        <p:nvSpPr>
          <p:cNvPr id="3" name="Content Placeholder 2">
            <a:extLst>
              <a:ext uri="{FF2B5EF4-FFF2-40B4-BE49-F238E27FC236}">
                <a16:creationId xmlns:a16="http://schemas.microsoft.com/office/drawing/2014/main" id="{7F1DA880-DC7E-4FF4-A356-1DAF79E6D82D}"/>
              </a:ext>
            </a:extLst>
          </p:cNvPr>
          <p:cNvSpPr>
            <a:spLocks noGrp="1"/>
          </p:cNvSpPr>
          <p:nvPr>
            <p:ph idx="1"/>
          </p:nvPr>
        </p:nvSpPr>
        <p:spPr>
          <a:xfrm>
            <a:off x="5805714" y="1235377"/>
            <a:ext cx="6129868" cy="4033308"/>
          </a:xfrm>
        </p:spPr>
        <p:txBody>
          <a:bodyPr/>
          <a:lstStyle/>
          <a:p>
            <a:r>
              <a:rPr lang="en-US" sz="2400"/>
              <a:t>Successful workshop with CMS, CMMI, ASPE, AHRQ, and other stakeholders January 2021</a:t>
            </a:r>
          </a:p>
          <a:p>
            <a:r>
              <a:rPr lang="en-US" sz="2400"/>
              <a:t>CMS asks that we continue to “pre-digest” policy options for them that they might incorporate across Medicare, Medicaid</a:t>
            </a:r>
          </a:p>
          <a:p>
            <a:r>
              <a:rPr lang="en-US" sz="2400"/>
              <a:t>2 philanthropies considering funding workshop series for this purpose</a:t>
            </a:r>
          </a:p>
          <a:p>
            <a:r>
              <a:rPr lang="en-US" sz="2400"/>
              <a:t>ASPE arranged presentation to PTAC</a:t>
            </a:r>
          </a:p>
        </p:txBody>
      </p:sp>
      <p:pic>
        <p:nvPicPr>
          <p:cNvPr id="9" name="Picture 8">
            <a:extLst>
              <a:ext uri="{FF2B5EF4-FFF2-40B4-BE49-F238E27FC236}">
                <a16:creationId xmlns:a16="http://schemas.microsoft.com/office/drawing/2014/main" id="{36AD6EF6-F974-4395-B30C-7C817DA0D350}"/>
              </a:ext>
            </a:extLst>
          </p:cNvPr>
          <p:cNvPicPr>
            <a:picLocks noChangeAspect="1"/>
          </p:cNvPicPr>
          <p:nvPr/>
        </p:nvPicPr>
        <p:blipFill>
          <a:blip r:embed="rId2"/>
          <a:srcRect/>
          <a:stretch>
            <a:fillRect/>
          </a:stretch>
        </p:blipFill>
        <p:spPr>
          <a:xfrm>
            <a:off x="184880" y="96881"/>
            <a:ext cx="5446664" cy="4031030"/>
          </a:xfrm>
          <a:prstGeom prst="rect">
            <a:avLst/>
          </a:prstGeom>
          <a:ln>
            <a:solidFill>
              <a:srgbClr val="4472C4"/>
            </a:solidFill>
          </a:ln>
        </p:spPr>
      </p:pic>
      <p:sp>
        <p:nvSpPr>
          <p:cNvPr id="10" name="TextBox 9">
            <a:extLst>
              <a:ext uri="{FF2B5EF4-FFF2-40B4-BE49-F238E27FC236}">
                <a16:creationId xmlns:a16="http://schemas.microsoft.com/office/drawing/2014/main" id="{BBBB69D3-B3DC-45D9-9598-BB04569E2A40}"/>
              </a:ext>
            </a:extLst>
          </p:cNvPr>
          <p:cNvSpPr txBox="1"/>
          <p:nvPr/>
        </p:nvSpPr>
        <p:spPr>
          <a:xfrm>
            <a:off x="300994" y="5268685"/>
            <a:ext cx="5374091" cy="988091"/>
          </a:xfrm>
          <a:prstGeom prst="rect">
            <a:avLst/>
          </a:prstGeom>
          <a:noFill/>
        </p:spPr>
        <p:txBody>
          <a:bodyPr wrap="square" rtlCol="0">
            <a:spAutoFit/>
          </a:bodyPr>
          <a:lstStyle/>
          <a:p>
            <a:pPr marR="0" lvl="0" algn="l" defTabSz="685800" rtl="0" eaLnBrk="0" fontAlgn="base" latinLnBrk="0" hangingPunct="0">
              <a:lnSpc>
                <a:spcPct val="108000"/>
              </a:lnSpc>
              <a:spcBef>
                <a:spcPts val="750"/>
              </a:spcBef>
              <a:spcAft>
                <a:spcPts val="750"/>
              </a:spcAft>
              <a:buClrTx/>
              <a:buSzTx/>
              <a:defRPr/>
            </a:pPr>
            <a:r>
              <a:rPr kumimoji="0" lang="en-US" sz="2800" b="0" i="0" u="none" strike="noStrike" kern="1200" cap="none" spc="0" normalizeH="0" baseline="0" noProof="0">
                <a:ln>
                  <a:noFill/>
                </a:ln>
                <a:solidFill>
                  <a:srgbClr val="569CA4"/>
                </a:solidFill>
                <a:effectLst/>
                <a:uLnTx/>
                <a:uFillTx/>
                <a:latin typeface="Lato Medium" panose="020F0502020204030203" pitchFamily="34" charset="0"/>
              </a:rPr>
              <a:t>Goal: get more resources to you to manage patients’ social needs</a:t>
            </a:r>
          </a:p>
        </p:txBody>
      </p:sp>
    </p:spTree>
    <p:extLst>
      <p:ext uri="{BB962C8B-B14F-4D97-AF65-F5344CB8AC3E}">
        <p14:creationId xmlns:p14="http://schemas.microsoft.com/office/powerpoint/2010/main" val="3434951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8" name="Rectangle 79">
            <a:extLst>
              <a:ext uri="{FF2B5EF4-FFF2-40B4-BE49-F238E27FC236}">
                <a16:creationId xmlns:a16="http://schemas.microsoft.com/office/drawing/2014/main" id="{35C956CA-A8FB-4F91-A258-FBE459CD9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t congressional hearings, let the experts do the talking - LegBranch">
            <a:extLst>
              <a:ext uri="{FF2B5EF4-FFF2-40B4-BE49-F238E27FC236}">
                <a16:creationId xmlns:a16="http://schemas.microsoft.com/office/drawing/2014/main" id="{C6413437-C70C-4B8C-AE28-85B10FD314CF}"/>
              </a:ext>
            </a:extLst>
          </p:cNvPr>
          <p:cNvPicPr>
            <a:picLocks noChangeAspect="1" noChangeArrowheads="1"/>
          </p:cNvPicPr>
          <p:nvPr/>
        </p:nvPicPr>
        <p:blipFill>
          <a:blip r:embed="rId3"/>
          <a:srcRect t="20734" r="2" b="31288"/>
          <a:stretch>
            <a:fillRect/>
          </a:stretch>
        </p:blipFill>
        <p:spPr>
          <a:xfrm>
            <a:off x="5546558" y="-1"/>
            <a:ext cx="6645441" cy="23913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den holds 1st Cabinet meeting the day after proposing sweeping  infrastructure plan - ABC News">
            <a:extLst>
              <a:ext uri="{FF2B5EF4-FFF2-40B4-BE49-F238E27FC236}">
                <a16:creationId xmlns:a16="http://schemas.microsoft.com/office/drawing/2014/main" id="{12764EAE-1AE5-44F9-A81D-B30FC814F777}"/>
              </a:ext>
            </a:extLst>
          </p:cNvPr>
          <p:cNvPicPr>
            <a:picLocks noChangeAspect="1" noChangeArrowheads="1"/>
          </p:cNvPicPr>
          <p:nvPr/>
        </p:nvPicPr>
        <p:blipFill>
          <a:blip r:embed="rId4"/>
          <a:srcRect l="11824" r="4489" b="1"/>
          <a:stretch>
            <a:fillRect/>
          </a:stretch>
        </p:blipFill>
        <p:spPr>
          <a:xfrm>
            <a:off x="5546558" y="2391337"/>
            <a:ext cx="6645441" cy="4466657"/>
          </a:xfrm>
          <a:prstGeom prst="rect">
            <a:avLst/>
          </a:prstGeom>
          <a:noFill/>
          <a:extLst>
            <a:ext uri="{909E8E84-426E-40DD-AFC4-6F175D3DCCD1}">
              <a14:hiddenFill xmlns:a14="http://schemas.microsoft.com/office/drawing/2010/main">
                <a:solidFill>
                  <a:srgbClr val="FFFFFF"/>
                </a:solidFill>
              </a14:hiddenFill>
            </a:ext>
          </a:extLst>
        </p:spPr>
      </p:pic>
      <p:sp>
        <p:nvSpPr>
          <p:cNvPr id="3089" name="Rectangle 81">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tileRect/>
          </a:gra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7929E-9E0C-4DA5-BE43-32853B00AA63}"/>
              </a:ext>
            </a:extLst>
          </p:cNvPr>
          <p:cNvSpPr>
            <a:spLocks noGrp="1"/>
          </p:cNvSpPr>
          <p:nvPr>
            <p:ph type="title"/>
          </p:nvPr>
        </p:nvSpPr>
        <p:spPr>
          <a:xfrm>
            <a:off x="1187668" y="523971"/>
            <a:ext cx="4641631" cy="1466455"/>
          </a:xfrm>
        </p:spPr>
        <p:txBody>
          <a:bodyPr anchor="b">
            <a:normAutofit/>
          </a:bodyPr>
          <a:lstStyle/>
          <a:p>
            <a:r>
              <a:rPr lang="en-US">
                <a:solidFill>
                  <a:schemeClr val="bg1"/>
                </a:solidFill>
              </a:rPr>
              <a:t>Remainder of 2021</a:t>
            </a:r>
          </a:p>
        </p:txBody>
      </p:sp>
      <p:cxnSp>
        <p:nvCxnSpPr>
          <p:cNvPr id="84" name="Straight Connector 83">
            <a:extLst>
              <a:ext uri="{FF2B5EF4-FFF2-40B4-BE49-F238E27FC236}">
                <a16:creationId xmlns:a16="http://schemas.microsoft.com/office/drawing/2014/main" id="{967F2066-0253-4771-A5F6-68111E1FE8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87669" y="2397906"/>
            <a:ext cx="11004331" cy="0"/>
          </a:xfrm>
          <a:prstGeom prst="line">
            <a:avLst/>
          </a:prstGeom>
          <a:ln w="12700" cap="flat" algn="ctr">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B5E77E-2B89-403D-A03C-842D7EFBED38}"/>
              </a:ext>
            </a:extLst>
          </p:cNvPr>
          <p:cNvSpPr>
            <a:spLocks noGrp="1"/>
          </p:cNvSpPr>
          <p:nvPr>
            <p:ph idx="1"/>
          </p:nvPr>
        </p:nvSpPr>
        <p:spPr>
          <a:xfrm>
            <a:off x="1187668" y="2492080"/>
            <a:ext cx="4641631" cy="3864266"/>
          </a:xfrm>
        </p:spPr>
        <p:txBody>
          <a:bodyPr>
            <a:normAutofit/>
          </a:bodyPr>
          <a:lstStyle/>
          <a:p>
            <a:r>
              <a:rPr lang="en-US" sz="1900">
                <a:solidFill>
                  <a:schemeClr val="bg1"/>
                </a:solidFill>
              </a:rPr>
              <a:t>Budget/Appropriations/Debt Limit</a:t>
            </a:r>
          </a:p>
          <a:p>
            <a:r>
              <a:rPr lang="en-US" sz="1900">
                <a:solidFill>
                  <a:schemeClr val="bg1"/>
                </a:solidFill>
              </a:rPr>
              <a:t>American Jobs Plan (Bipartisan)</a:t>
            </a:r>
          </a:p>
          <a:p>
            <a:r>
              <a:rPr lang="en-US" sz="1900">
                <a:solidFill>
                  <a:schemeClr val="bg1"/>
                </a:solidFill>
              </a:rPr>
              <a:t>American Families Plan (Partisan)</a:t>
            </a:r>
          </a:p>
          <a:p>
            <a:pPr lvl="1"/>
            <a:r>
              <a:rPr lang="en-US" sz="1500">
                <a:solidFill>
                  <a:schemeClr val="bg1"/>
                </a:solidFill>
              </a:rPr>
              <a:t>Using budget reconciliation</a:t>
            </a:r>
          </a:p>
          <a:p>
            <a:r>
              <a:rPr lang="en-US" sz="1900">
                <a:solidFill>
                  <a:schemeClr val="bg1"/>
                </a:solidFill>
              </a:rPr>
              <a:t>Other Health Items</a:t>
            </a:r>
          </a:p>
          <a:p>
            <a:pPr lvl="1"/>
            <a:r>
              <a:rPr lang="en-US" sz="1500">
                <a:solidFill>
                  <a:schemeClr val="bg1"/>
                </a:solidFill>
              </a:rPr>
              <a:t>Medicare sequester</a:t>
            </a:r>
          </a:p>
          <a:p>
            <a:pPr lvl="1"/>
            <a:r>
              <a:rPr lang="en-US" sz="1500">
                <a:solidFill>
                  <a:schemeClr val="bg1"/>
                </a:solidFill>
              </a:rPr>
              <a:t>Telehealth flexibilities</a:t>
            </a:r>
          </a:p>
          <a:p>
            <a:pPr lvl="1"/>
            <a:r>
              <a:rPr lang="en-US" sz="1500">
                <a:solidFill>
                  <a:schemeClr val="bg1"/>
                </a:solidFill>
              </a:rPr>
              <a:t>Behavioral health</a:t>
            </a:r>
          </a:p>
          <a:p>
            <a:pPr lvl="1"/>
            <a:r>
              <a:rPr lang="en-US" sz="1500">
                <a:solidFill>
                  <a:schemeClr val="bg1"/>
                </a:solidFill>
              </a:rPr>
              <a:t>Pandemic preparedness</a:t>
            </a:r>
          </a:p>
          <a:p>
            <a:pPr lvl="1"/>
            <a:r>
              <a:rPr lang="en-US" sz="1500">
                <a:solidFill>
                  <a:schemeClr val="bg1"/>
                </a:solidFill>
              </a:rPr>
              <a:t>Addressing social determinants of health (SDOH)</a:t>
            </a:r>
          </a:p>
          <a:p>
            <a:pPr lvl="1"/>
            <a:r>
              <a:rPr lang="en-US" sz="1500">
                <a:solidFill>
                  <a:schemeClr val="bg1"/>
                </a:solidFill>
              </a:rPr>
              <a:t>Competition EO</a:t>
            </a:r>
          </a:p>
        </p:txBody>
      </p:sp>
      <p:sp>
        <p:nvSpPr>
          <p:cNvPr id="4" name="Slide Number Placeholder 3">
            <a:extLst>
              <a:ext uri="{FF2B5EF4-FFF2-40B4-BE49-F238E27FC236}">
                <a16:creationId xmlns:a16="http://schemas.microsoft.com/office/drawing/2014/main" id="{5514C744-4E00-4889-AB29-287AB6E2EBE8}"/>
              </a:ext>
            </a:extLst>
          </p:cNvPr>
          <p:cNvSpPr>
            <a:spLocks noGrp="1"/>
          </p:cNvSpPr>
          <p:nvPr>
            <p:ph type="sldNum" sz="quarter" idx="10"/>
          </p:nvPr>
        </p:nvSpPr>
        <p:spPr>
          <a:xfrm>
            <a:off x="9303026" y="6356350"/>
            <a:ext cx="2050774" cy="365125"/>
          </a:xfrm>
        </p:spPr>
        <p:txBody>
          <a:bodyPr>
            <a:normAutofit/>
          </a:bodyPr>
          <a:lstStyle/>
          <a:p>
            <a:pPr>
              <a:spcAft>
                <a:spcPts val="600"/>
              </a:spcAft>
            </a:pPr>
            <a:fld id="{AC38F574-C4C0-48B1-B81D-85833E98F04F}" type="slidenum">
              <a:rPr lang="en-US">
                <a:solidFill>
                  <a:srgbClr val="FFFFFF"/>
                </a:solidFill>
              </a:rPr>
              <a:t>4</a:t>
            </a:fld>
            <a:endParaRPr lang="en-US">
              <a:solidFill>
                <a:srgbClr val="FFFFFF"/>
              </a:solidFill>
            </a:endParaRPr>
          </a:p>
        </p:txBody>
      </p:sp>
    </p:spTree>
    <p:extLst>
      <p:ext uri="{BB962C8B-B14F-4D97-AF65-F5344CB8AC3E}">
        <p14:creationId xmlns:p14="http://schemas.microsoft.com/office/powerpoint/2010/main" val="396815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7E78-ACEC-4095-912F-0AAE3D722112}"/>
              </a:ext>
            </a:extLst>
          </p:cNvPr>
          <p:cNvSpPr>
            <a:spLocks noGrp="1"/>
          </p:cNvSpPr>
          <p:nvPr>
            <p:ph type="title"/>
          </p:nvPr>
        </p:nvSpPr>
        <p:spPr>
          <a:xfrm>
            <a:off x="318053" y="3752849"/>
            <a:ext cx="4200938" cy="2452687"/>
          </a:xfrm>
        </p:spPr>
        <p:txBody>
          <a:bodyPr anchor="ctr">
            <a:normAutofit/>
          </a:bodyPr>
          <a:lstStyle/>
          <a:p>
            <a:r>
              <a:rPr lang="en-US" sz="3600"/>
              <a:t>Areas of Focus --</a:t>
            </a:r>
            <a:br>
              <a:rPr lang="en-US" sz="3600"/>
            </a:br>
            <a:r>
              <a:rPr lang="en-US" sz="3600"/>
              <a:t>2021 and Beyond</a:t>
            </a:r>
          </a:p>
        </p:txBody>
      </p:sp>
      <p:pic>
        <p:nvPicPr>
          <p:cNvPr id="1026" name="Picture 2" descr="Fighting for Family Medicine">
            <a:extLst>
              <a:ext uri="{FF2B5EF4-FFF2-40B4-BE49-F238E27FC236}">
                <a16:creationId xmlns:a16="http://schemas.microsoft.com/office/drawing/2014/main" id="{8CC434C8-2F46-4FA4-81C0-F817C6EB2887}"/>
              </a:ext>
            </a:extLst>
          </p:cNvPr>
          <p:cNvPicPr>
            <a:picLocks noChangeAspect="1" noChangeArrowheads="1"/>
          </p:cNvPicPr>
          <p:nvPr/>
        </p:nvPicPr>
        <p:blipFill>
          <a:blip r:embed="rId3"/>
          <a:srcRect t="12469" b="6155"/>
          <a:stretch>
            <a:fillRect/>
          </a:stretch>
        </p:blipFill>
        <p:spPr>
          <a:xfrm>
            <a:off x="20" y="-1904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BDB260F-954C-4213-9E33-5B5EBFBE74EA}"/>
              </a:ext>
            </a:extLst>
          </p:cNvPr>
          <p:cNvSpPr>
            <a:spLocks noGrp="1"/>
          </p:cNvSpPr>
          <p:nvPr>
            <p:ph idx="1"/>
          </p:nvPr>
        </p:nvSpPr>
        <p:spPr>
          <a:xfrm>
            <a:off x="5475213" y="3797613"/>
            <a:ext cx="5219292" cy="2452687"/>
          </a:xfrm>
        </p:spPr>
        <p:txBody>
          <a:bodyPr anchor="ctr">
            <a:normAutofit/>
          </a:bodyPr>
          <a:lstStyle/>
          <a:p>
            <a:r>
              <a:rPr lang="en-US" sz="1800"/>
              <a:t>Health care for all</a:t>
            </a:r>
          </a:p>
          <a:p>
            <a:r>
              <a:rPr lang="en-US" sz="1800"/>
              <a:t>Strengthening the workforce</a:t>
            </a:r>
          </a:p>
          <a:p>
            <a:r>
              <a:rPr lang="en-US" sz="1800"/>
              <a:t>Health equity</a:t>
            </a:r>
          </a:p>
          <a:p>
            <a:r>
              <a:rPr lang="en-US" sz="1800"/>
              <a:t>Value-based payment</a:t>
            </a:r>
          </a:p>
          <a:p>
            <a:r>
              <a:rPr lang="en-US" sz="1800"/>
              <a:t>Telehealth</a:t>
            </a:r>
          </a:p>
        </p:txBody>
      </p:sp>
      <p:sp>
        <p:nvSpPr>
          <p:cNvPr id="4" name="Slide Number Placeholder 3">
            <a:extLst>
              <a:ext uri="{FF2B5EF4-FFF2-40B4-BE49-F238E27FC236}">
                <a16:creationId xmlns:a16="http://schemas.microsoft.com/office/drawing/2014/main" id="{52CA213C-1D60-42E6-B4D0-BB0AA50EE057}"/>
              </a:ext>
            </a:extLst>
          </p:cNvPr>
          <p:cNvSpPr>
            <a:spLocks noGrp="1"/>
          </p:cNvSpPr>
          <p:nvPr>
            <p:ph type="sldNum" sz="quarter" idx="10"/>
          </p:nvPr>
        </p:nvSpPr>
        <p:spPr>
          <a:xfrm>
            <a:off x="8864600" y="6356350"/>
            <a:ext cx="2743200" cy="365125"/>
          </a:xfrm>
        </p:spPr>
        <p:txBody>
          <a:bodyPr>
            <a:normAutofit/>
          </a:bodyPr>
          <a:lstStyle/>
          <a:p>
            <a:pPr algn="r">
              <a:spcAft>
                <a:spcPts val="600"/>
              </a:spcAft>
            </a:pPr>
            <a:fld id="{AC38F574-C4C0-48B1-B81D-85833E98F04F}" type="slidenum">
              <a:rPr lang="en-US" sz="1200">
                <a:solidFill>
                  <a:schemeClr val="tx1">
                    <a:lumMod val="75000"/>
                    <a:lumOff val="25000"/>
                  </a:schemeClr>
                </a:solidFill>
              </a:rPr>
              <a:t>5</a:t>
            </a:fld>
            <a:endParaRPr lang="en-US" sz="1200">
              <a:solidFill>
                <a:schemeClr val="tx1">
                  <a:lumMod val="75000"/>
                  <a:lumOff val="25000"/>
                </a:schemeClr>
              </a:solidFill>
            </a:endParaRPr>
          </a:p>
        </p:txBody>
      </p:sp>
    </p:spTree>
    <p:extLst>
      <p:ext uri="{BB962C8B-B14F-4D97-AF65-F5344CB8AC3E}">
        <p14:creationId xmlns:p14="http://schemas.microsoft.com/office/powerpoint/2010/main" val="2752694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B7C773-C2C2-4E31-80C7-2FE03FAC7D89}"/>
              </a:ext>
            </a:extLst>
          </p:cNvPr>
          <p:cNvSpPr>
            <a:spLocks noGrp="1"/>
          </p:cNvSpPr>
          <p:nvPr>
            <p:ph type="title"/>
          </p:nvPr>
        </p:nvSpPr>
        <p:spPr>
          <a:xfrm>
            <a:off x="838200" y="662249"/>
            <a:ext cx="10515600" cy="715556"/>
          </a:xfrm>
        </p:spPr>
        <p:txBody>
          <a:bodyPr vert="horz" lIns="91440" tIns="45720" rIns="91440" bIns="45720" rtlCol="0">
            <a:normAutofit/>
          </a:bodyPr>
          <a:lstStyle/>
          <a:p>
            <a:pPr algn="ctr"/>
            <a:r>
              <a:rPr lang="en-US" sz="3200" kern="1200">
                <a:solidFill>
                  <a:schemeClr val="bg1"/>
                </a:solidFill>
                <a:latin typeface="+mj-lt"/>
                <a:ea typeface="+mj-ea"/>
                <a:cs typeface="+mj-cs"/>
              </a:rPr>
              <a:t>AAFP Advocacy Priorities</a:t>
            </a:r>
          </a:p>
        </p:txBody>
      </p:sp>
      <p:sp>
        <p:nvSpPr>
          <p:cNvPr id="4" name="Slide Number Placeholder 3">
            <a:extLst>
              <a:ext uri="{FF2B5EF4-FFF2-40B4-BE49-F238E27FC236}">
                <a16:creationId xmlns:a16="http://schemas.microsoft.com/office/drawing/2014/main" id="{924EAB64-6093-43AB-BEC6-DB85E5A05977}"/>
              </a:ext>
            </a:extLst>
          </p:cNvPr>
          <p:cNvSpPr>
            <a:spLocks noGrp="1"/>
          </p:cNvSpPr>
          <p:nvPr>
            <p:ph type="sldNum" sz="quarter" idx="10"/>
          </p:nvPr>
        </p:nvSpPr>
        <p:spPr>
          <a:xfrm>
            <a:off x="8610600" y="6356350"/>
            <a:ext cx="2743200" cy="365125"/>
          </a:xfrm>
        </p:spPr>
        <p:txBody>
          <a:bodyPr vert="horz" lIns="91440" tIns="45720" rIns="91440" bIns="45720" rtlCol="0">
            <a:normAutofit/>
          </a:bodyPr>
          <a:lstStyle/>
          <a:p>
            <a:pPr algn="r">
              <a:spcAft>
                <a:spcPts val="600"/>
              </a:spcAft>
            </a:pPr>
            <a:fld id="{AC38F574-C4C0-48B1-B81D-85833E98F04F}" type="slidenum">
              <a:rPr lang="en-US" sz="1200">
                <a:solidFill>
                  <a:prstClr val="black">
                    <a:tint val="75000"/>
                  </a:prstClr>
                </a:solidFill>
              </a:rPr>
              <a:t>6</a:t>
            </a:fld>
            <a:endParaRPr lang="en-US" sz="1200">
              <a:solidFill>
                <a:prstClr val="black">
                  <a:tint val="75000"/>
                </a:prstClr>
              </a:solidFill>
            </a:endParaRPr>
          </a:p>
        </p:txBody>
      </p:sp>
      <p:graphicFrame>
        <p:nvGraphicFramePr>
          <p:cNvPr id="6" name="Table 6">
            <a:extLst>
              <a:ext uri="{FF2B5EF4-FFF2-40B4-BE49-F238E27FC236}">
                <a16:creationId xmlns:a16="http://schemas.microsoft.com/office/drawing/2014/main" id="{DF50A687-94BA-40A5-B53B-39B336099AA7}"/>
              </a:ext>
            </a:extLst>
          </p:cNvPr>
          <p:cNvGraphicFramePr>
            <a:graphicFrameLocks noGrp="1"/>
          </p:cNvGraphicFramePr>
          <p:nvPr>
            <p:ph idx="1"/>
            <p:extLst>
              <p:ext uri="{D42A27DB-BD31-4B8C-83A1-F6EECF244321}">
                <p14:modId xmlns:p14="http://schemas.microsoft.com/office/powerpoint/2010/main" val="2064192977"/>
              </p:ext>
            </p:extLst>
          </p:nvPr>
        </p:nvGraphicFramePr>
        <p:xfrm>
          <a:off x="450574" y="1603512"/>
          <a:ext cx="11184835" cy="4868170"/>
        </p:xfrm>
        <a:graphic>
          <a:graphicData uri="http://schemas.openxmlformats.org/drawingml/2006/table">
            <a:tbl>
              <a:tblPr firstRow="1" bandRow="1">
                <a:tableStyleId>{5C22544A-7EE6-4342-B048-85BDC9FD1C3A}</a:tableStyleId>
              </a:tblPr>
              <a:tblGrid>
                <a:gridCol w="2962251">
                  <a:extLst>
                    <a:ext uri="{9D8B030D-6E8A-4147-A177-3AD203B41FA5}">
                      <a16:colId xmlns:a16="http://schemas.microsoft.com/office/drawing/2014/main" val="3573221051"/>
                    </a:ext>
                  </a:extLst>
                </a:gridCol>
                <a:gridCol w="4176691">
                  <a:extLst>
                    <a:ext uri="{9D8B030D-6E8A-4147-A177-3AD203B41FA5}">
                      <a16:colId xmlns:a16="http://schemas.microsoft.com/office/drawing/2014/main" val="2690724183"/>
                    </a:ext>
                  </a:extLst>
                </a:gridCol>
                <a:gridCol w="4045893">
                  <a:extLst>
                    <a:ext uri="{9D8B030D-6E8A-4147-A177-3AD203B41FA5}">
                      <a16:colId xmlns:a16="http://schemas.microsoft.com/office/drawing/2014/main" val="3530420274"/>
                    </a:ext>
                  </a:extLst>
                </a:gridCol>
              </a:tblGrid>
              <a:tr h="504657">
                <a:tc>
                  <a:txBody>
                    <a:bodyPr/>
                    <a:lstStyle/>
                    <a:p>
                      <a:r>
                        <a:rPr lang="en-US" sz="1500"/>
                        <a:t>AAFP Issue</a:t>
                      </a:r>
                    </a:p>
                  </a:txBody>
                  <a:tcPr marL="75089" marR="75089" marT="37544" marB="37544"/>
                </a:tc>
                <a:tc>
                  <a:txBody>
                    <a:bodyPr/>
                    <a:lstStyle/>
                    <a:p>
                      <a:r>
                        <a:rPr lang="en-US" sz="1500"/>
                        <a:t>Issue</a:t>
                      </a:r>
                    </a:p>
                  </a:txBody>
                  <a:tcPr marL="75089" marR="75089" marT="37544" marB="37544"/>
                </a:tc>
                <a:tc>
                  <a:txBody>
                    <a:bodyPr/>
                    <a:lstStyle/>
                    <a:p>
                      <a:r>
                        <a:rPr lang="en-US" sz="1500"/>
                        <a:t>Solution</a:t>
                      </a:r>
                    </a:p>
                  </a:txBody>
                  <a:tcPr marL="75089" marR="75089" marT="37544" marB="37544"/>
                </a:tc>
                <a:extLst>
                  <a:ext uri="{0D108BD9-81ED-4DB2-BD59-A6C34878D82A}">
                    <a16:rowId xmlns:a16="http://schemas.microsoft.com/office/drawing/2014/main" val="3791365949"/>
                  </a:ext>
                </a:extLst>
              </a:tr>
              <a:tr h="979005">
                <a:tc>
                  <a:txBody>
                    <a:bodyPr/>
                    <a:lstStyle/>
                    <a:p>
                      <a:r>
                        <a:rPr lang="en-US" sz="1400"/>
                        <a:t>Medicaid Pay Parity</a:t>
                      </a:r>
                    </a:p>
                  </a:txBody>
                  <a:tcPr marL="75089" marR="75089" marT="37544" marB="37544"/>
                </a:tc>
                <a:tc>
                  <a:txBody>
                    <a:bodyPr/>
                    <a:lstStyle/>
                    <a:p>
                      <a:r>
                        <a:rPr lang="en-US" sz="1400"/>
                        <a:t>Lack of parity between Medicaid and Medicare</a:t>
                      </a:r>
                    </a:p>
                  </a:txBody>
                  <a:tcPr marL="75089" marR="75089" marT="37544" marB="37544"/>
                </a:tc>
                <a:tc>
                  <a:txBody>
                    <a:bodyPr/>
                    <a:lstStyle/>
                    <a:p>
                      <a:r>
                        <a:rPr lang="en-US" sz="1400"/>
                        <a:t>Kids Access to Primary Care Act (H.R. 1025)</a:t>
                      </a:r>
                    </a:p>
                    <a:p>
                      <a:r>
                        <a:rPr lang="en-US" sz="1400"/>
                        <a:t>Ensuring Access to Care for Women and Children Act (S.1833)</a:t>
                      </a:r>
                    </a:p>
                  </a:txBody>
                  <a:tcPr marL="75089" marR="75089" marT="37544" marB="37544"/>
                </a:tc>
                <a:extLst>
                  <a:ext uri="{0D108BD9-81ED-4DB2-BD59-A6C34878D82A}">
                    <a16:rowId xmlns:a16="http://schemas.microsoft.com/office/drawing/2014/main" val="2336982712"/>
                  </a:ext>
                </a:extLst>
              </a:tr>
              <a:tr h="431680">
                <a:tc>
                  <a:txBody>
                    <a:bodyPr/>
                    <a:lstStyle/>
                    <a:p>
                      <a:r>
                        <a:rPr lang="en-US" sz="1400"/>
                        <a:t>High Deductible Health Plan coverage</a:t>
                      </a:r>
                    </a:p>
                  </a:txBody>
                  <a:tcPr marL="75089" marR="75089" marT="37544" marB="37544"/>
                </a:tc>
                <a:tc>
                  <a:txBody>
                    <a:bodyPr/>
                    <a:lstStyle/>
                    <a:p>
                      <a:r>
                        <a:rPr lang="en-US" sz="1400"/>
                        <a:t>Costs preventing patients from seeking care</a:t>
                      </a:r>
                    </a:p>
                  </a:txBody>
                  <a:tcPr marL="75089" marR="75089" marT="37544" marB="37544"/>
                </a:tc>
                <a:tc>
                  <a:txBody>
                    <a:bodyPr/>
                    <a:lstStyle/>
                    <a:p>
                      <a:r>
                        <a:rPr lang="en-US" sz="1400"/>
                        <a:t>Waiving deductibles for primary care visits (Legislation forthcoming)</a:t>
                      </a:r>
                    </a:p>
                  </a:txBody>
                  <a:tcPr marL="75089" marR="75089" marT="37544" marB="37544"/>
                </a:tc>
                <a:extLst>
                  <a:ext uri="{0D108BD9-81ED-4DB2-BD59-A6C34878D82A}">
                    <a16:rowId xmlns:a16="http://schemas.microsoft.com/office/drawing/2014/main" val="1476692900"/>
                  </a:ext>
                </a:extLst>
              </a:tr>
              <a:tr h="960381">
                <a:tc>
                  <a:txBody>
                    <a:bodyPr/>
                    <a:lstStyle/>
                    <a:p>
                      <a:r>
                        <a:rPr lang="en-US" sz="1400"/>
                        <a:t>Telehealth</a:t>
                      </a:r>
                    </a:p>
                  </a:txBody>
                  <a:tcPr marL="75089" marR="75089" marT="37544" marB="37544"/>
                </a:tc>
                <a:tc>
                  <a:txBody>
                    <a:bodyPr/>
                    <a:lstStyle/>
                    <a:p>
                      <a:r>
                        <a:rPr lang="en-US" sz="1400"/>
                        <a:t>COVID-19 expanded telehealth utilization, but current flexibilities sunset when PHE ends</a:t>
                      </a:r>
                    </a:p>
                  </a:txBody>
                  <a:tcPr marL="75089" marR="75089" marT="37544" marB="37544"/>
                </a:tc>
                <a:tc>
                  <a:txBody>
                    <a:bodyPr/>
                    <a:lstStyle/>
                    <a:p>
                      <a:r>
                        <a:rPr lang="en-US" sz="1400"/>
                        <a:t>Permanently expand access to telehealth while protecting the physician-patient relationship and promoting high-quality, comprehensive, continuous care</a:t>
                      </a:r>
                    </a:p>
                  </a:txBody>
                  <a:tcPr marL="75089" marR="75089" marT="37544" marB="37544"/>
                </a:tc>
                <a:extLst>
                  <a:ext uri="{0D108BD9-81ED-4DB2-BD59-A6C34878D82A}">
                    <a16:rowId xmlns:a16="http://schemas.microsoft.com/office/drawing/2014/main" val="2330422454"/>
                  </a:ext>
                </a:extLst>
              </a:tr>
              <a:tr h="705343">
                <a:tc>
                  <a:txBody>
                    <a:bodyPr/>
                    <a:lstStyle/>
                    <a:p>
                      <a:r>
                        <a:rPr lang="en-US" sz="1400"/>
                        <a:t>Workforce</a:t>
                      </a:r>
                    </a:p>
                  </a:txBody>
                  <a:tcPr marL="75089" marR="75089" marT="37544" marB="37544"/>
                </a:tc>
                <a:tc>
                  <a:txBody>
                    <a:bodyPr/>
                    <a:lstStyle/>
                    <a:p>
                      <a:r>
                        <a:rPr lang="en-US" sz="1400"/>
                        <a:t>Facing primary care physician shortages – especially in rural &amp; underserved communities</a:t>
                      </a:r>
                    </a:p>
                  </a:txBody>
                  <a:tcPr marL="75089" marR="75089" marT="37544" marB="37544"/>
                </a:tc>
                <a:tc>
                  <a:txBody>
                    <a:bodyPr/>
                    <a:lstStyle/>
                    <a:p>
                      <a:r>
                        <a:rPr lang="en-US" sz="1400"/>
                        <a:t>Permanent reauthorization and new funding for THCGMEs (DOC Act)</a:t>
                      </a:r>
                    </a:p>
                  </a:txBody>
                  <a:tcPr marL="75089" marR="75089" marT="37544" marB="37544"/>
                </a:tc>
                <a:extLst>
                  <a:ext uri="{0D108BD9-81ED-4DB2-BD59-A6C34878D82A}">
                    <a16:rowId xmlns:a16="http://schemas.microsoft.com/office/drawing/2014/main" val="2638361566"/>
                  </a:ext>
                </a:extLst>
              </a:tr>
              <a:tr h="431680">
                <a:tc>
                  <a:txBody>
                    <a:bodyPr/>
                    <a:lstStyle/>
                    <a:p>
                      <a:r>
                        <a:rPr lang="en-US" sz="1400"/>
                        <a:t>Administrative Burden</a:t>
                      </a:r>
                    </a:p>
                  </a:txBody>
                  <a:tcPr marL="75089" marR="75089" marT="37544" marB="37544"/>
                </a:tc>
                <a:tc>
                  <a:txBody>
                    <a:bodyPr/>
                    <a:lstStyle/>
                    <a:p>
                      <a:r>
                        <a:rPr lang="en-US" sz="1400"/>
                        <a:t>Reducing point of care burdens on family physicians</a:t>
                      </a:r>
                    </a:p>
                  </a:txBody>
                  <a:tcPr marL="75089" marR="75089" marT="37544" marB="37544"/>
                </a:tc>
                <a:tc>
                  <a:txBody>
                    <a:bodyPr/>
                    <a:lstStyle/>
                    <a:p>
                      <a:r>
                        <a:rPr lang="en-US" sz="1400"/>
                        <a:t>Seniors Access to Timely Care Act (H.R. 3173)</a:t>
                      </a:r>
                    </a:p>
                  </a:txBody>
                  <a:tcPr marL="75089" marR="75089" marT="37544" marB="37544"/>
                </a:tc>
                <a:extLst>
                  <a:ext uri="{0D108BD9-81ED-4DB2-BD59-A6C34878D82A}">
                    <a16:rowId xmlns:a16="http://schemas.microsoft.com/office/drawing/2014/main" val="2601799490"/>
                  </a:ext>
                </a:extLst>
              </a:tr>
              <a:tr h="651282">
                <a:tc>
                  <a:txBody>
                    <a:bodyPr/>
                    <a:lstStyle/>
                    <a:p>
                      <a:r>
                        <a:rPr lang="en-US" sz="1400"/>
                        <a:t>Physician Payment</a:t>
                      </a:r>
                    </a:p>
                  </a:txBody>
                  <a:tcPr marL="75089" marR="75089" marT="37544" marB="37544"/>
                </a:tc>
                <a:tc>
                  <a:txBody>
                    <a:bodyPr/>
                    <a:lstStyle/>
                    <a:p>
                      <a:r>
                        <a:rPr lang="en-US" sz="1400"/>
                        <a:t>Reduction to the conversion factor for 2022</a:t>
                      </a:r>
                    </a:p>
                  </a:txBody>
                  <a:tcPr marL="75089" marR="75089" marT="37544" marB="37544"/>
                </a:tc>
                <a:tc>
                  <a:txBody>
                    <a:bodyPr/>
                    <a:lstStyle/>
                    <a:p>
                      <a:r>
                        <a:rPr lang="en-US" sz="1400"/>
                        <a:t>AAFP submitting comments to CMS and working with Congress to seek relief from cuts to family physician payment for 2022</a:t>
                      </a:r>
                    </a:p>
                  </a:txBody>
                  <a:tcPr marL="75089" marR="75089" marT="37544" marB="37544"/>
                </a:tc>
                <a:extLst>
                  <a:ext uri="{0D108BD9-81ED-4DB2-BD59-A6C34878D82A}">
                    <a16:rowId xmlns:a16="http://schemas.microsoft.com/office/drawing/2014/main" val="2356966606"/>
                  </a:ext>
                </a:extLst>
              </a:tr>
            </a:tbl>
          </a:graphicData>
        </a:graphic>
      </p:graphicFrame>
    </p:spTree>
    <p:extLst>
      <p:ext uri="{BB962C8B-B14F-4D97-AF65-F5344CB8AC3E}">
        <p14:creationId xmlns:p14="http://schemas.microsoft.com/office/powerpoint/2010/main" val="3849168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7929E-9E0C-4DA5-BE43-32853B00AA63}"/>
              </a:ext>
            </a:extLst>
          </p:cNvPr>
          <p:cNvSpPr>
            <a:spLocks noGrp="1"/>
          </p:cNvSpPr>
          <p:nvPr>
            <p:ph type="title"/>
          </p:nvPr>
        </p:nvSpPr>
        <p:spPr/>
        <p:txBody>
          <a:bodyPr/>
          <a:lstStyle/>
          <a:p>
            <a:r>
              <a:rPr lang="en-US"/>
              <a:t>AAFP Advocacy Tactics</a:t>
            </a:r>
          </a:p>
        </p:txBody>
      </p:sp>
      <p:graphicFrame>
        <p:nvGraphicFramePr>
          <p:cNvPr id="5126" name="Content Placeholder 2">
            <a:extLst>
              <a:ext uri="{FF2B5EF4-FFF2-40B4-BE49-F238E27FC236}">
                <a16:creationId xmlns:a16="http://schemas.microsoft.com/office/drawing/2014/main" id="{E2760C40-FED3-4113-BF86-217882D18C69}"/>
              </a:ext>
            </a:extLst>
          </p:cNvPr>
          <p:cNvGraphicFramePr>
            <a:graphicFrameLocks noGrp="1"/>
          </p:cNvGraphicFramePr>
          <p:nvPr>
            <p:ph idx="1"/>
            <p:extLst>
              <p:ext uri="{D42A27DB-BD31-4B8C-83A1-F6EECF244321}">
                <p14:modId xmlns:p14="http://schemas.microsoft.com/office/powerpoint/2010/main" val="323008049"/>
              </p:ext>
            </p:extLst>
          </p:nvPr>
        </p:nvGraphicFramePr>
        <p:xfrm>
          <a:off x="838200" y="1495425"/>
          <a:ext cx="5399314" cy="4681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514C744-4E00-4889-AB29-287AB6E2EBE8}"/>
              </a:ext>
            </a:extLst>
          </p:cNvPr>
          <p:cNvSpPr>
            <a:spLocks noGrp="1"/>
          </p:cNvSpPr>
          <p:nvPr>
            <p:ph type="sldNum" sz="quarter" idx="10"/>
          </p:nvPr>
        </p:nvSpPr>
        <p:spPr/>
        <p:txBody>
          <a:bodyPr/>
          <a:lstStyle/>
          <a:p>
            <a:fld id="{AC38F574-C4C0-48B1-B81D-85833E98F04F}" type="slidenum">
              <a:rPr lang="en-US" smtClean="0"/>
              <a:t>7</a:t>
            </a:fld>
            <a:endParaRPr lang="en-US"/>
          </a:p>
        </p:txBody>
      </p:sp>
      <p:pic>
        <p:nvPicPr>
          <p:cNvPr id="5122" name="Picture 2" descr="Advocacy GIFs - Get the best GIF on GIPHY">
            <a:extLst>
              <a:ext uri="{FF2B5EF4-FFF2-40B4-BE49-F238E27FC236}">
                <a16:creationId xmlns:a16="http://schemas.microsoft.com/office/drawing/2014/main" id="{40D8A295-B09F-4ACF-83A6-34FA3D1DD8B5}"/>
              </a:ext>
            </a:extLst>
          </p:cNvPr>
          <p:cNvPicPr>
            <a:picLocks noChangeAspect="1" noChangeArrowheads="1" noCrop="1"/>
          </p:cNvPicPr>
          <p:nvPr/>
        </p:nvPicPr>
        <p:blipFill>
          <a:blip r:embed="rId8"/>
          <a:srcRect/>
          <a:stretch>
            <a:fillRect/>
          </a:stretch>
        </p:blipFill>
        <p:spPr>
          <a:xfrm>
            <a:off x="6426177" y="1891491"/>
            <a:ext cx="5363482" cy="32180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43747A7-926C-4267-97A3-3CDFEBB3DED1}"/>
              </a:ext>
            </a:extLst>
          </p:cNvPr>
          <p:cNvSpPr txBox="1"/>
          <p:nvPr/>
        </p:nvSpPr>
        <p:spPr>
          <a:xfrm>
            <a:off x="6644082" y="3429000"/>
            <a:ext cx="5066950" cy="707886"/>
          </a:xfrm>
          <a:prstGeom prst="rect">
            <a:avLst/>
          </a:prstGeom>
          <a:noFill/>
        </p:spPr>
        <p:txBody>
          <a:bodyPr wrap="square" rtlCol="0">
            <a:spAutoFit/>
          </a:bodyPr>
          <a:lstStyle/>
          <a:p>
            <a:pPr algn="ctr"/>
            <a:r>
              <a:rPr lang="en-US" sz="4000" b="1"/>
              <a:t>Family Medicine</a:t>
            </a:r>
          </a:p>
        </p:txBody>
      </p:sp>
    </p:spTree>
    <p:extLst>
      <p:ext uri="{BB962C8B-B14F-4D97-AF65-F5344CB8AC3E}">
        <p14:creationId xmlns:p14="http://schemas.microsoft.com/office/powerpoint/2010/main" val="1074072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4B14-EBC8-46BC-B347-54FDBEF18159}"/>
              </a:ext>
            </a:extLst>
          </p:cNvPr>
          <p:cNvSpPr>
            <a:spLocks noGrp="1"/>
          </p:cNvSpPr>
          <p:nvPr>
            <p:ph type="title"/>
          </p:nvPr>
        </p:nvSpPr>
        <p:spPr>
          <a:xfrm>
            <a:off x="801098" y="1396289"/>
            <a:ext cx="5712824" cy="1325563"/>
          </a:xfrm>
        </p:spPr>
        <p:txBody>
          <a:bodyPr>
            <a:normAutofit/>
          </a:bodyPr>
          <a:lstStyle/>
          <a:p>
            <a:r>
              <a:rPr lang="en-US"/>
              <a:t>Advocacy Revamp</a:t>
            </a:r>
          </a:p>
        </p:txBody>
      </p:sp>
      <p:sp>
        <p:nvSpPr>
          <p:cNvPr id="4" name="Slide Number Placeholder 3">
            <a:extLst>
              <a:ext uri="{FF2B5EF4-FFF2-40B4-BE49-F238E27FC236}">
                <a16:creationId xmlns:a16="http://schemas.microsoft.com/office/drawing/2014/main" id="{8A451822-C5E2-4509-8869-55793BF8C5B5}"/>
              </a:ext>
            </a:extLst>
          </p:cNvPr>
          <p:cNvSpPr>
            <a:spLocks noGrp="1"/>
          </p:cNvSpPr>
          <p:nvPr>
            <p:ph type="sldNum" sz="quarter" idx="10"/>
          </p:nvPr>
        </p:nvSpPr>
        <p:spPr>
          <a:xfrm>
            <a:off x="448745" y="5929476"/>
            <a:ext cx="548640" cy="548640"/>
          </a:xfrm>
          <a:prstGeom prst="ellipse">
            <a:avLst/>
          </a:prstGeom>
          <a:solidFill>
            <a:srgbClr val="507393"/>
          </a:solidFill>
        </p:spPr>
        <p:txBody>
          <a:bodyPr anchor="ctr">
            <a:normAutofit/>
          </a:bodyPr>
          <a:lstStyle/>
          <a:p>
            <a:pPr>
              <a:spcAft>
                <a:spcPts val="600"/>
              </a:spcAft>
            </a:pPr>
            <a:fld id="{AC38F574-C4C0-48B1-B81D-85833E98F04F}" type="slidenum">
              <a:rPr lang="en-US" sz="1500">
                <a:solidFill>
                  <a:srgbClr val="FFFFFF"/>
                </a:solidFill>
              </a:rPr>
              <a:t>8</a:t>
            </a:fld>
            <a:endParaRPr lang="en-US" sz="1500">
              <a:solidFill>
                <a:srgbClr val="FFFFFF"/>
              </a:solidFill>
            </a:endParaRPr>
          </a:p>
        </p:txBody>
      </p:sp>
      <p:sp>
        <p:nvSpPr>
          <p:cNvPr id="3" name="Content Placeholder 2">
            <a:extLst>
              <a:ext uri="{FF2B5EF4-FFF2-40B4-BE49-F238E27FC236}">
                <a16:creationId xmlns:a16="http://schemas.microsoft.com/office/drawing/2014/main" id="{773C4B5A-5D48-46B1-A21E-AB65C1081F22}"/>
              </a:ext>
            </a:extLst>
          </p:cNvPr>
          <p:cNvSpPr>
            <a:spLocks noGrp="1"/>
          </p:cNvSpPr>
          <p:nvPr>
            <p:ph idx="1"/>
          </p:nvPr>
        </p:nvSpPr>
        <p:spPr>
          <a:xfrm>
            <a:off x="805543" y="2871982"/>
            <a:ext cx="4558309" cy="3181684"/>
          </a:xfrm>
        </p:spPr>
        <p:txBody>
          <a:bodyPr anchor="t">
            <a:normAutofit/>
          </a:bodyPr>
          <a:lstStyle/>
          <a:p>
            <a:r>
              <a:rPr lang="en-US" sz="2200"/>
              <a:t>AAFP Advocacy Wins</a:t>
            </a:r>
          </a:p>
          <a:p>
            <a:r>
              <a:rPr lang="en-US" sz="2200"/>
              <a:t>Twitter:@aafp_advocacy</a:t>
            </a:r>
          </a:p>
          <a:p>
            <a:r>
              <a:rPr lang="en-US" sz="2200"/>
              <a:t>Key Contact Program</a:t>
            </a:r>
          </a:p>
          <a:p>
            <a:r>
              <a:rPr lang="en-US" sz="2200"/>
              <a:t>Congressional Primary Care Caucus</a:t>
            </a:r>
          </a:p>
        </p:txBody>
      </p:sp>
      <p:sp>
        <p:nvSpPr>
          <p:cNvPr id="73" name="Oval 7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Primary Care Caucus">
            <a:extLst>
              <a:ext uri="{FF2B5EF4-FFF2-40B4-BE49-F238E27FC236}">
                <a16:creationId xmlns:a16="http://schemas.microsoft.com/office/drawing/2014/main" id="{C1382469-4B1A-4858-8090-F72F0BCAF133}"/>
              </a:ext>
            </a:extLst>
          </p:cNvPr>
          <p:cNvPicPr>
            <a:picLocks noChangeAspect="1" noChangeArrowheads="1"/>
          </p:cNvPicPr>
          <p:nvPr/>
        </p:nvPicPr>
        <p:blipFill>
          <a:blip r:embed="rId3"/>
          <a:srcRect r="-4" b="-4"/>
          <a:stretch>
            <a:fillRect/>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2" descr="500 Twitter Logo Latest Logo Icon Gif - Twitter Logo | Transparent PNG  Download #442063 - Vippng">
            <a:extLst>
              <a:ext uri="{FF2B5EF4-FFF2-40B4-BE49-F238E27FC236}">
                <a16:creationId xmlns:a16="http://schemas.microsoft.com/office/drawing/2014/main" id="{B1540B00-0909-4910-A33A-D2DC91EBD9C3}"/>
              </a:ext>
            </a:extLst>
          </p:cNvPr>
          <p:cNvPicPr>
            <a:picLocks noChangeAspect="1" noChangeArrowheads="1"/>
          </p:cNvPicPr>
          <p:nvPr/>
        </p:nvPicPr>
        <p:blipFill>
          <a:blip r:embed="rId4"/>
          <a:srcRect t="5135" r="1" b="11843"/>
          <a:stretch>
            <a:fillRect/>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a:extLst>
            <a:ext uri="{909E8E84-426E-40DD-AFC4-6F175D3DCCD1}">
              <a14:hiddenFill xmlns:a14="http://schemas.microsoft.com/office/drawing/2010/main">
                <a:solidFill>
                  <a:srgbClr val="FFFFFF"/>
                </a:solidFill>
              </a14:hiddenFill>
            </a:ext>
          </a:extLst>
        </p:spPr>
      </p:pic>
      <p:sp>
        <p:nvSpPr>
          <p:cNvPr id="77" name="Freeform: Shape 76">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Fighting for Family Medicine">
            <a:extLst>
              <a:ext uri="{FF2B5EF4-FFF2-40B4-BE49-F238E27FC236}">
                <a16:creationId xmlns:a16="http://schemas.microsoft.com/office/drawing/2014/main" id="{C2DE1DC1-7149-4696-BD2F-8EB188E01CDD}"/>
              </a:ext>
            </a:extLst>
          </p:cNvPr>
          <p:cNvPicPr>
            <a:picLocks noChangeAspect="1" noChangeArrowheads="1"/>
          </p:cNvPicPr>
          <p:nvPr/>
        </p:nvPicPr>
        <p:blipFill>
          <a:blip r:embed="rId5"/>
          <a:srcRect l="27803" r="28074" b="-6"/>
          <a:stretch>
            <a:fillRect/>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19339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6669B9-0837-4353-9DE9-E7BB6E69C5F8}"/>
              </a:ext>
            </a:extLst>
          </p:cNvPr>
          <p:cNvSpPr>
            <a:spLocks noGrp="1"/>
          </p:cNvSpPr>
          <p:nvPr>
            <p:ph type="sldNum" sz="quarter" idx="10"/>
          </p:nvPr>
        </p:nvSpPr>
        <p:spPr/>
        <p:txBody>
          <a:bodyPr/>
          <a:lstStyle/>
          <a:p>
            <a:fld id="{AC38F574-C4C0-48B1-B81D-85833E98F04F}" type="slidenum">
              <a:rPr lang="en-US" smtClean="0"/>
              <a:t>9</a:t>
            </a:fld>
            <a:endParaRPr lang="en-US"/>
          </a:p>
        </p:txBody>
      </p:sp>
      <p:pic>
        <p:nvPicPr>
          <p:cNvPr id="4" name="Picture 3" descr="Text&#10;&#10;Description automatically generated">
            <a:extLst>
              <a:ext uri="{FF2B5EF4-FFF2-40B4-BE49-F238E27FC236}">
                <a16:creationId xmlns:a16="http://schemas.microsoft.com/office/drawing/2014/main" id="{DF0E5049-2DCA-4D68-BCA4-E93735ED0003}"/>
              </a:ext>
            </a:extLst>
          </p:cNvPr>
          <p:cNvPicPr>
            <a:picLocks noChangeAspect="1"/>
          </p:cNvPicPr>
          <p:nvPr/>
        </p:nvPicPr>
        <p:blipFill>
          <a:blip r:embed="rId2"/>
          <a:srcRect/>
          <a:stretch>
            <a:fillRect/>
          </a:stretch>
        </p:blipFill>
        <p:spPr>
          <a:xfrm>
            <a:off x="0" y="0"/>
            <a:ext cx="12192000" cy="6858000"/>
          </a:xfrm>
          <a:prstGeom prst="rect">
            <a:avLst/>
          </a:prstGeom>
        </p:spPr>
      </p:pic>
      <p:sp>
        <p:nvSpPr>
          <p:cNvPr id="5" name="Slide Number Placeholder 2">
            <a:extLst>
              <a:ext uri="{FF2B5EF4-FFF2-40B4-BE49-F238E27FC236}">
                <a16:creationId xmlns:a16="http://schemas.microsoft.com/office/drawing/2014/main" id="{7F0A5BEE-4B80-40B1-A079-0BBC7F0A8237}"/>
              </a:ext>
            </a:extLst>
          </p:cNvPr>
          <p:cNvSpPr txBox="1"/>
          <p:nvPr/>
        </p:nvSpPr>
        <p:spPr>
          <a:xfrm>
            <a:off x="256525" y="6288191"/>
            <a:ext cx="471949" cy="40957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38F574-C4C0-48B1-B81D-85833E98F04F}" type="slidenum">
              <a:rPr lang="en-US" smtClean="0"/>
              <a:t>9</a:t>
            </a:fld>
            <a:endParaRPr lang="en-US"/>
          </a:p>
        </p:txBody>
      </p:sp>
    </p:spTree>
    <p:extLst>
      <p:ext uri="{BB962C8B-B14F-4D97-AF65-F5344CB8AC3E}">
        <p14:creationId xmlns:p14="http://schemas.microsoft.com/office/powerpoint/2010/main" val="185290009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2.jpeg"/></Relationships>
</file>

<file path=ppt/theme/_rels/theme4.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F7901E"/>
      </a:accent1>
      <a:accent2>
        <a:srgbClr val="474C55"/>
      </a:accent2>
      <a:accent3>
        <a:srgbClr val="008FB4"/>
      </a:accent3>
      <a:accent4>
        <a:srgbClr val="F2BA7F"/>
      </a:accent4>
      <a:accent5>
        <a:srgbClr val="82858C"/>
      </a:accent5>
      <a:accent6>
        <a:srgbClr val="65B0CA"/>
      </a:accent6>
      <a:hlink>
        <a:srgbClr val="F6CFA4"/>
      </a:hlink>
      <a:folHlink>
        <a:srgbClr val="A4A6A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A&amp;B Template 2 standard">
  <a:themeElements>
    <a:clrScheme name="A&amp;B">
      <a:dk1>
        <a:sysClr val="windowText" lastClr="000000"/>
      </a:dk1>
      <a:lt1>
        <a:srgbClr val="FFFFFF"/>
      </a:lt1>
      <a:dk2>
        <a:srgbClr val="004B87"/>
      </a:dk2>
      <a:lt2>
        <a:srgbClr val="E3DED1"/>
      </a:lt2>
      <a:accent1>
        <a:srgbClr val="004B87"/>
      </a:accent1>
      <a:accent2>
        <a:srgbClr val="6198C5"/>
      </a:accent2>
      <a:accent3>
        <a:srgbClr val="A49483"/>
      </a:accent3>
      <a:accent4>
        <a:srgbClr val="B33D20"/>
      </a:accent4>
      <a:accent5>
        <a:srgbClr val="767171"/>
      </a:accent5>
      <a:accent6>
        <a:srgbClr val="BF9000"/>
      </a:accent6>
      <a:hlink>
        <a:srgbClr val="0070C0"/>
      </a:hlink>
      <a:folHlink>
        <a:srgbClr val="4F141B"/>
      </a:folHlink>
    </a:clrScheme>
    <a:fontScheme name="Calibri">
      <a:maj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Tahoma"/>
        <a:font script="Arab" typeface="Arial"/>
        <a:font script="Hant" typeface="新細明體"/>
        <a:font script="Telu" typeface="Gautami"/>
        <a:font script="Ethi" typeface="Nyala"/>
        <a:font script="Jpan" typeface="メイリオ"/>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Tahoma"/>
        <a:font script="Arab" typeface="Arial"/>
        <a:font script="Hant" typeface="新細明體"/>
        <a:font script="Telu" typeface="Gautami"/>
        <a:font script="Ethi" typeface="Nyala"/>
        <a:font script="Jpan" typeface="メイリオ"/>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Integral">
  <a:themeElements>
    <a:clrScheme name="Custom 1">
      <a:dk1>
        <a:srgbClr val="000000"/>
      </a:dk1>
      <a:lt1>
        <a:srgbClr val="FFFFFF"/>
      </a:lt1>
      <a:dk2>
        <a:srgbClr val="335B74"/>
      </a:dk2>
      <a:lt2>
        <a:srgbClr val="DFE3E5"/>
      </a:lt2>
      <a:accent1>
        <a:srgbClr val="1D95D0"/>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Arial">
      <a:maj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ajorFont>
      <a:min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tileRect/>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tileRect/>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srcRect/>
          <a:tile tx="0" ty="0" sx="40000" sy="40000" flip="none" algn="tl"/>
        </a:blipFill>
      </a:bgFillStyleLst>
    </a:fmtScheme>
  </a:themeElements>
  <a:objectDefaults/>
  <a:extraClrSchemeLst/>
</a:theme>
</file>

<file path=ppt/theme/theme4.xml><?xml version="1.0" encoding="utf-8"?>
<a:theme xmlns:a="http://schemas.openxmlformats.org/drawingml/2006/main" name="Integral">
  <a:themeElements>
    <a:clrScheme name="Custom 1">
      <a:dk1>
        <a:srgbClr val="000000"/>
      </a:dk1>
      <a:lt1>
        <a:srgbClr val="FFFFFF"/>
      </a:lt1>
      <a:dk2>
        <a:srgbClr val="335B74"/>
      </a:dk2>
      <a:lt2>
        <a:srgbClr val="DFE3E5"/>
      </a:lt2>
      <a:accent1>
        <a:srgbClr val="1D95D0"/>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Arial">
      <a:maj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ajorFont>
      <a:min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tileRect/>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tileRect/>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srcRect/>
          <a:tile tx="0" ty="0" sx="40000" sy="40000" flip="none" algn="tl"/>
        </a:blip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E51FDD23998F4B81A6E8FB622094A5" ma:contentTypeVersion="12" ma:contentTypeDescription="Create a new document." ma:contentTypeScope="" ma:versionID="5902de9ee10396e52405a4ff03be9f60">
  <xsd:schema xmlns:xsd="http://www.w3.org/2001/XMLSchema" xmlns:xs="http://www.w3.org/2001/XMLSchema" xmlns:p="http://schemas.microsoft.com/office/2006/metadata/properties" xmlns:ns3="f52a3b21-ec17-4dac-b25b-183d09c150a8" xmlns:ns4="a792e152-c9b5-4a2f-996c-d2ec2d45ffe3" targetNamespace="http://schemas.microsoft.com/office/2006/metadata/properties" ma:root="true" ma:fieldsID="c4e8b7db664d783ef688ebb725020fb1" ns3:_="" ns4:_="">
    <xsd:import namespace="f52a3b21-ec17-4dac-b25b-183d09c150a8"/>
    <xsd:import namespace="a792e152-c9b5-4a2f-996c-d2ec2d45ffe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a3b21-ec17-4dac-b25b-183d09c150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92e152-c9b5-4a2f-996c-d2ec2d45ffe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2DFC27-CA78-4E49-94FA-CD43B86A9B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2a3b21-ec17-4dac-b25b-183d09c150a8"/>
    <ds:schemaRef ds:uri="a792e152-c9b5-4a2f-996c-d2ec2d45ff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9FB271-BBE5-4104-A29C-0E87D38EFBEE}">
  <ds:schemaRefs>
    <ds:schemaRef ds:uri="http://schemas.microsoft.com/sharepoint/v3/contenttype/forms"/>
  </ds:schemaRefs>
</ds:datastoreItem>
</file>

<file path=customXml/itemProps3.xml><?xml version="1.0" encoding="utf-8"?>
<ds:datastoreItem xmlns:ds="http://schemas.openxmlformats.org/officeDocument/2006/customXml" ds:itemID="{A216A401-5582-4BBE-9431-ED2BB8A192A9}">
  <ds:schemaRefs>
    <ds:schemaRef ds:uri="http://purl.org/dc/elements/1.1/"/>
    <ds:schemaRef ds:uri="http://schemas.microsoft.com/office/infopath/2007/PartnerControls"/>
    <ds:schemaRef ds:uri="a792e152-c9b5-4a2f-996c-d2ec2d45ffe3"/>
    <ds:schemaRef ds:uri="f52a3b21-ec17-4dac-b25b-183d09c150a8"/>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TotalTime>
  <Words>3332</Words>
  <Application>Microsoft Office PowerPoint</Application>
  <PresentationFormat>Widescreen</PresentationFormat>
  <Paragraphs>296</Paragraphs>
  <Slides>32</Slides>
  <Notes>15</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32</vt:i4>
      </vt:variant>
    </vt:vector>
  </HeadingPairs>
  <TitlesOfParts>
    <vt:vector size="49" baseType="lpstr">
      <vt:lpstr>Arial</vt:lpstr>
      <vt:lpstr>Calibri</vt:lpstr>
      <vt:lpstr>Calibri Light</vt:lpstr>
      <vt:lpstr>Helvetica Neue LT Std 47 Light </vt:lpstr>
      <vt:lpstr>Helvetica Neue LT Std 67 Medium</vt:lpstr>
      <vt:lpstr>HelveticaNeueLT Std Lt Cn</vt:lpstr>
      <vt:lpstr>HelveticaNeueLT Std Med Cn</vt:lpstr>
      <vt:lpstr>Lato Black</vt:lpstr>
      <vt:lpstr>Lato Medium</vt:lpstr>
      <vt:lpstr>Tw Cen MT</vt:lpstr>
      <vt:lpstr>Wingdings</vt:lpstr>
      <vt:lpstr>Wingdings 3</vt:lpstr>
      <vt:lpstr>Office Theme</vt:lpstr>
      <vt:lpstr>A&amp;B Template 2 standard</vt:lpstr>
      <vt:lpstr>Integral</vt:lpstr>
      <vt:lpstr>Integral</vt:lpstr>
      <vt:lpstr>Custom Design</vt:lpstr>
      <vt:lpstr>AAFP Advocacy Update</vt:lpstr>
      <vt:lpstr>Today’s Agenda</vt:lpstr>
      <vt:lpstr>2nd Quarter Wrap up</vt:lpstr>
      <vt:lpstr>Remainder of 2021</vt:lpstr>
      <vt:lpstr>Areas of Focus -- 2021 and Beyond</vt:lpstr>
      <vt:lpstr>AAFP Advocacy Priorities</vt:lpstr>
      <vt:lpstr>AAFP Advocacy Tactics</vt:lpstr>
      <vt:lpstr>Advocacy Revamp</vt:lpstr>
      <vt:lpstr>PowerPoint Presentation</vt:lpstr>
      <vt:lpstr>PowerPoint Presentation</vt:lpstr>
      <vt:lpstr>Overview of the Physician Fee Schedule </vt:lpstr>
      <vt:lpstr>PFS Conversion Factor and E/M Split Visit Proposals  </vt:lpstr>
      <vt:lpstr>Teaching Physician Primary Care Exception </vt:lpstr>
      <vt:lpstr>Proposed Medicare Telehealth Policies </vt:lpstr>
      <vt:lpstr>Vaccine Administration Requests for Information </vt:lpstr>
      <vt:lpstr>Health Equity Request For Information</vt:lpstr>
      <vt:lpstr>Quality Payment Program Proposals: MIPS Category Weights</vt:lpstr>
      <vt:lpstr>Quality Payment Program: MIPS Value Pathways (MVPs) Transition</vt:lpstr>
      <vt:lpstr>Quality Payment Program: MIPS Value Pathways (MVPs) Reporting Requirements </vt:lpstr>
      <vt:lpstr>Quality Payment Program: MIPS Value Pathways (MVPs) Proposed MVPs Pathways </vt:lpstr>
      <vt:lpstr>FMLC CAFM Government Relations Update</vt:lpstr>
      <vt:lpstr>2021 Congress and Administration efforts </vt:lpstr>
      <vt:lpstr>Teaching Health Center GME</vt:lpstr>
      <vt:lpstr>Rural GME Legislation</vt:lpstr>
      <vt:lpstr>Resident Physician Shortage Reduction Act of 2021</vt:lpstr>
      <vt:lpstr>Senate Budget Resolution</vt:lpstr>
      <vt:lpstr>FY2022 Labor/HHS Approps</vt:lpstr>
      <vt:lpstr>ARPA-H Authorization  (part of Cures 2.0)</vt:lpstr>
      <vt:lpstr>PCORI Draft National Priorities</vt:lpstr>
      <vt:lpstr>CAA GME provisions: Implementation</vt:lpstr>
      <vt:lpstr>GME Outcomes Assessment and Accountability</vt:lpstr>
      <vt:lpstr>Payment Adjustment for Social Risk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AAFP Advocacy Update</dc:title>
  <dc:creator>STFM-Staff</dc:creator>
  <cp:lastModifiedBy>STFM_Staff3</cp:lastModifiedBy>
  <cp:revision>1</cp:revision>
  <cp:lastPrinted>2021-08-12T13:18:20Z</cp:lastPrinted>
  <dcterms:created xsi:type="dcterms:W3CDTF">2021-08-12T13:18:20Z</dcterms:created>
  <dcterms:modified xsi:type="dcterms:W3CDTF">2021-08-12T18:39:15Z</dcterms:modified>
</cp:coreProperties>
</file>