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353" r:id="rId2"/>
    <p:sldId id="369" r:id="rId3"/>
    <p:sldId id="390" r:id="rId4"/>
    <p:sldId id="358" r:id="rId5"/>
    <p:sldId id="360" r:id="rId6"/>
    <p:sldId id="362" r:id="rId7"/>
    <p:sldId id="380" r:id="rId8"/>
    <p:sldId id="393" r:id="rId9"/>
    <p:sldId id="391" r:id="rId10"/>
    <p:sldId id="361" r:id="rId11"/>
    <p:sldId id="370" r:id="rId12"/>
    <p:sldId id="363" r:id="rId13"/>
    <p:sldId id="421" r:id="rId14"/>
    <p:sldId id="423" r:id="rId15"/>
    <p:sldId id="425" r:id="rId16"/>
    <p:sldId id="424" r:id="rId17"/>
    <p:sldId id="377" r:id="rId1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5pPr>
    <a:lvl6pPr marL="22860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6pPr>
    <a:lvl7pPr marL="27432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7pPr>
    <a:lvl8pPr marL="32004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8pPr>
    <a:lvl9pPr marL="36576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CK" lastIdx="10" clrIdx="0">
    <p:extLst>
      <p:ext uri="{19B8F6BF-5375-455C-9EA6-DF929625EA0E}">
        <p15:presenceInfo xmlns:p15="http://schemas.microsoft.com/office/powerpoint/2012/main" userId="S::ckoller@milbank.org::41e05d18-0aa6-403d-b287-9625d4a58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1DD"/>
    <a:srgbClr val="441223"/>
    <a:srgbClr val="9DCC51"/>
    <a:srgbClr val="7158A6"/>
    <a:srgbClr val="F47221"/>
    <a:srgbClr val="31BCDB"/>
    <a:srgbClr val="DEAE26"/>
    <a:srgbClr val="1F497D"/>
    <a:srgbClr val="033455"/>
    <a:srgbClr val="155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1B2CD-88E9-4E25-A7B2-7336052CE525}" v="1" dt="2021-08-10T09:59:04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0" autoAdjust="0"/>
    <p:restoredTop sz="88640" autoAdjust="0"/>
  </p:normalViewPr>
  <p:slideViewPr>
    <p:cSldViewPr snapToGrid="0">
      <p:cViewPr varScale="1">
        <p:scale>
          <a:sx n="94" d="100"/>
          <a:sy n="94" d="100"/>
        </p:scale>
        <p:origin x="27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4637625577786E-2"/>
          <c:y val="3.7343750000000002E-2"/>
          <c:w val="0.69421502003148605"/>
          <c:h val="0.68739223785655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of those who seek medical care</c:v>
                </c:pt>
              </c:strCache>
            </c:strRef>
          </c:tx>
          <c:spPr>
            <a:solidFill>
              <a:srgbClr val="DDAE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Primary
Care</c:v>
                </c:pt>
                <c:pt idx="1">
                  <c:v>Specialty
Care</c:v>
                </c:pt>
                <c:pt idx="2">
                  <c:v>Hospital
(inpatient)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C-470C-A902-AC230AF784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rgbClr val="207B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Primary
Care</c:v>
                </c:pt>
                <c:pt idx="1">
                  <c:v>Specialty
Care</c:v>
                </c:pt>
                <c:pt idx="2">
                  <c:v>Hospital
(inpatient)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0.17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C-470C-A902-AC230AF784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445872"/>
        <c:axId val="2090441712"/>
      </c:barChart>
      <c:catAx>
        <c:axId val="20904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090441712"/>
        <c:crosses val="autoZero"/>
        <c:auto val="1"/>
        <c:lblAlgn val="ctr"/>
        <c:lblOffset val="100"/>
        <c:noMultiLvlLbl val="0"/>
      </c:catAx>
      <c:valAx>
        <c:axId val="2090441712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44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14193540273171"/>
          <c:y val="0.21838133483220479"/>
          <c:w val="0.21422299044192677"/>
          <c:h val="0.53987766129653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935A3AC-F3CD-714E-83A8-B6D683630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82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B44ADC1-BC10-9F44-BF98-A50AD96B7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50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2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Tw Cen MT" panose="020B0602020104020603" pitchFamily="34" charset="0"/>
              </a:rPr>
              <a:t>This definition reflects key societal</a:t>
            </a:r>
            <a:r>
              <a:rPr lang="en-US" sz="1200" baseline="0" dirty="0">
                <a:latin typeface="Tw Cen MT" panose="020B0602020104020603" pitchFamily="34" charset="0"/>
              </a:rPr>
              <a:t> and sector shifts from 1996 to now:</a:t>
            </a:r>
            <a:endParaRPr lang="en-US" sz="12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shift from provision of services to integrated, whole-person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foundational, sustained relationships at the 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importance of communities and their roles in the provision of high-quality primary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need for primary care to be equitable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Tw Cen MT" panose="020B0602020104020603" pitchFamily="34" charset="0"/>
              </a:rPr>
              <a:t>interprofessional</a:t>
            </a:r>
            <a:r>
              <a:rPr lang="en-US" sz="1200" dirty="0">
                <a:latin typeface="Tw Cen MT" panose="020B0602020104020603" pitchFamily="34" charset="0"/>
              </a:rPr>
              <a:t> care teams that deliver primary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diversity of settings and modalities used to deliver primary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91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A common good is: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latin typeface="Tw Cen MT" panose="020B0602020104020603" pitchFamily="34" charset="0"/>
              </a:rPr>
              <a:t>rivalrous</a:t>
            </a:r>
            <a:r>
              <a:rPr lang="en-US" sz="1200" dirty="0">
                <a:latin typeface="Tw Cen MT" panose="020B0602020104020603" pitchFamily="34" charset="0"/>
              </a:rPr>
              <a:t> (limited, so more for one person means less for another)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non-excludable (users cannot be prevented from accessing it, regardless of whether they have paid)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The</a:t>
            </a:r>
            <a:r>
              <a:rPr lang="en-US" sz="1200" baseline="0" dirty="0">
                <a:latin typeface="Tw Cen MT" panose="020B0602020104020603" pitchFamily="34" charset="0"/>
              </a:rPr>
              <a:t> committee strongly believes that because of its societal value and that it is designed for everyone to use throughout their lives, primary care deserves to be treated as a common good. The committee believes its implementation plan will elevate primary care to the common good status it deserves and that the country needs.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Patient choice is important but we are not going to compete our way to a stronger role for primary care in our delivery system any more than we compete our way to a stronger elementary and secondary education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7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The committee’s implementation plan builds on a three-element implementation strategy: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An implementation framework, with three levels of change that accounts for the complexity of the U.S. health care system and its public and private sector actors.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Times New Roman" pitchFamily="18" charset="0"/>
              </a:rPr>
              <a:t>Levels: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18" charset="0"/>
              </a:rPr>
              <a:t> Macro (government / policy); 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Meso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18" charset="0"/>
              </a:rPr>
              <a:t> (health systems); Micro (practice / delivery level)</a:t>
            </a:r>
            <a:endParaRPr lang="en-US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An accountability framework that establishes a structure and process for assessing the adequacy and completeness of implementation activities.</a:t>
            </a:r>
            <a:endParaRPr lang="en-US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 public policy framework that prioritizes developing government policy to implement high-quality primary care, consistent with its status as a common good.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1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200" b="1" dirty="0">
              <a:latin typeface="Tw Cen MT" panose="020B0602020104020603" pitchFamily="34" charset="0"/>
            </a:endParaRPr>
          </a:p>
          <a:p>
            <a:pPr marL="0" indent="0">
              <a:buFont typeface="+mj-lt"/>
              <a:buNone/>
            </a:pPr>
            <a:r>
              <a:rPr lang="en-US" sz="1200" b="0" dirty="0">
                <a:latin typeface="Tw Cen MT" panose="020B0602020104020603" pitchFamily="34" charset="0"/>
              </a:rPr>
              <a:t>Implementation phases: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b="0" dirty="0">
                <a:latin typeface="Tw Cen MT" panose="020B0602020104020603" pitchFamily="34" charset="0"/>
              </a:rPr>
              <a:t>Planning: recommendations are formally considered and tailored. Designated actors identify and develop the steps and resource capacity, and leadership sets the vision, mission, and “social message.”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b="0" dirty="0">
                <a:latin typeface="Tw Cen MT" panose="020B0602020104020603" pitchFamily="34" charset="0"/>
              </a:rPr>
              <a:t>Adoption: recommendations are implemented in an accountable environment. Based on experience and evaluation, steps are adjusted and resources identified.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b="0" dirty="0">
                <a:latin typeface="Tw Cen MT" panose="020B0602020104020603" pitchFamily="34" charset="0"/>
              </a:rPr>
              <a:t>Scaling: </a:t>
            </a:r>
            <a:r>
              <a:rPr lang="en-US" sz="1200" dirty="0">
                <a:latin typeface="Tw Cen MT" panose="020B0602020104020603" pitchFamily="34" charset="0"/>
              </a:rPr>
              <a:t>recommendations and facilitating elements replicated during the adoption period are implemented in more and progressively broader settings to reach the population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30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committee’s recommended actions</a:t>
            </a:r>
            <a:r>
              <a:rPr lang="en-US" baseline="0" dirty="0"/>
              <a:t> that make up its implementation plan seek to achieve 5 major objectives to achieve high-quality primary care. </a:t>
            </a:r>
          </a:p>
          <a:p>
            <a:endParaRPr lang="en-US" baseline="0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Pay for primary care teams to care for people, not doctors to deliver services.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The nation gets what it pays for, and payment reform that supports and encourages high-quality primary care, rather than actively discouraging it, is fundamental to the committee’s vision of high-quality primary care.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Ensure that high-quality primary care is available to every individual and family in every community.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Everyone in the country should have easy access to high-quality primary care that is person-centered, relationship-oriented, and responsive to the needs of its community.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Train primary care teams where people live and work.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When primary care training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interprofessional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 and located in community settings, it is more effective at developing the skills that will keep people connected and healthy.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Design information technology that serves the patient, family,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interprofessional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care team.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New health information technology standards should prioritize and facilitate integrated care that is person-centered, supports relationships, and is responsive to the needs of its community.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Ensure that high-quality primary care is implemented in the United States.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Implementing high-quality primary care requires clear and meaningful measures of whole-person care, ongoing research, and leadership in the federal government to assure federal policies support its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5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1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1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Broad coalition of professional societies, federal agencies, and private foundations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58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8" lv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prstClr val="black"/>
                </a:solidFill>
                <a:latin typeface="Tw Cen MT" panose="020B0602020104020603" pitchFamily="34" charset="0"/>
              </a:rPr>
              <a:t>The</a:t>
            </a:r>
            <a:r>
              <a:rPr lang="en-US" sz="1200" b="0" baseline="0" dirty="0">
                <a:solidFill>
                  <a:prstClr val="black"/>
                </a:solidFill>
                <a:latin typeface="Tw Cen MT" panose="020B0602020104020603" pitchFamily="34" charset="0"/>
              </a:rPr>
              <a:t> implementation plan considers the following:</a:t>
            </a:r>
            <a:endParaRPr lang="en-US" sz="1200" b="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Barriers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to and enablers of innovation 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to achieve high-quality primary care;</a:t>
            </a: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Comprehensive integration to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address the needs 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of individuals, families, and communities; </a:t>
            </a:r>
          </a:p>
          <a:p>
            <a:pPr marL="398463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Primary care’s role in achieving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 population health outcomes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 and equity goals;</a:t>
            </a: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Team-based </a:t>
            </a:r>
            <a:r>
              <a:rPr lang="en-US" sz="12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interprofessional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 practice 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and the range of primary care providers;</a:t>
            </a: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The evolving role of </a:t>
            </a: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technological and other innovations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; </a:t>
            </a:r>
          </a:p>
          <a:p>
            <a:pPr marL="398463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Education and training needs for the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changing workforce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The evolution and sustainability of a variety of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care delivery and payment models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 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Approaches to meaningful measurement and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improvement of care quality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The primary care needs of different populations, including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rural and other underserved communities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Behavioral and social determinants of health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, and community-oriented, whole person care; and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The infrastructure needed for </a:t>
            </a: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evaluation and data-informed decision-making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8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1</a:t>
            </a:r>
            <a:r>
              <a:rPr lang="en-US" sz="1200" b="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st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meeting was January 2020 and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was in person; rest were virtual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Public sessions included sponsors, patient advocacy groups, and subject matter experts.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Commissioned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papers:</a:t>
            </a:r>
            <a:endParaRPr lang="en-US" sz="1200" b="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The Story of General Practice and Primary Medical Care Transformation in the United States since 1981,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by William Miller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Lehigh Valley Health Network)</a:t>
            </a:r>
            <a:endParaRPr lang="en-US" sz="1200" b="0" kern="1200" baseline="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What a Pandemic Reveals about the Implementation of High Quality Primary Care, by Kurt Stange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Case Western Reserve University)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Strengthening Primary Care Delivery through Payment Reform, by Robert Berenson,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Adele Shartzer (both Urban Institute), and Roslyn Murray (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Phd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candidate 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University of Michigan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The committee’s recommendations are its implementation plan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7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Tw Cen MT" panose="020B0602020104020603" pitchFamily="34" charset="0"/>
              </a:rPr>
              <a:t>The</a:t>
            </a:r>
            <a:r>
              <a:rPr lang="en-US" sz="1200" baseline="0" dirty="0">
                <a:latin typeface="Tw Cen MT" panose="020B0602020104020603" pitchFamily="34" charset="0"/>
              </a:rPr>
              <a:t> COVID-19 pandemic and longstanding health inequity demonstrate how important primary care is in the U.S.</a:t>
            </a:r>
          </a:p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200" dirty="0">
              <a:latin typeface="Tw Cen MT" panose="020B0602020104020603" pitchFamily="34" charset="0"/>
            </a:endParaRP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Primary care provides comprehensive, person-centered, health care for individuals, families, and communities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Countries with high-quality primary care experience better health outcomes and greater health equity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Primary care in the U.S. is financially under-resourced and lacks a unified voice within HHS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Primary care is inaccessible for large portions of the population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Visits to primary care are in decline and the workforce is shrinking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Primary care workforce shortages can be linked to reduced life expectancy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3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Figure details: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Visit volume data comes from the 2012 MEPS, expenditures come from 2016 MEPS data.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Expenditures include direct payments for care (insurance payments or out of pocket payments).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Primary care and specialty care include office-based and outpatient clinics.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Primary care data include physicians in family medicine, general practice, geriatrics, general internal medicine, and general pediatrics only.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Nurse practitioner, physician assistant, and midwife data were not broken down by setting and are not represented in this figure.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Home health includes both formal (i.e. paid) and informal (i.e. unpaid) care. Informal care includes only individuals who live outside the house.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All categories are not included in the figure and thus do not add up to 100%.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9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Underinvestment leads to health inequity, financial pressures on practices, clinician burnout, and suboptimal care including erosion of life expectancy gains of the last 100 years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OECD countries devote 14% of health care spending to primary care on average compared to about 5% in the 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Tw Cen MT" panose="020B06020201040206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Primary care neglected so far as distributer of vaccines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0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767 PPT 2017_16x9_orbits title_3840x216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6286"/>
            <a:ext cx="8229600" cy="1830452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67861"/>
            <a:ext cx="9144000" cy="36924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44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8" y="1130400"/>
            <a:ext cx="8459369" cy="317181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71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130400"/>
            <a:ext cx="4118142" cy="317181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4400" y="1130400"/>
            <a:ext cx="4110827" cy="317181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8" y="330080"/>
            <a:ext cx="8459369" cy="39721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4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767 PPT 2017_16x9_basic secondary_3840px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7212"/>
            <a:ext cx="9144000" cy="776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4" r:id="rId4"/>
    <p:sldLayoutId id="214748383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rimarycare@nas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92" y="1297509"/>
            <a:ext cx="5310908" cy="2285674"/>
          </a:xfrm>
        </p:spPr>
        <p:txBody>
          <a:bodyPr/>
          <a:lstStyle/>
          <a:p>
            <a:r>
              <a:rPr lang="en-US" sz="3600" dirty="0"/>
              <a:t>Implementing High-Quality Primary Care:</a:t>
            </a:r>
            <a:br>
              <a:rPr lang="en-US" sz="3600" dirty="0"/>
            </a:br>
            <a:r>
              <a:rPr lang="en-US" sz="1400" dirty="0"/>
              <a:t> </a:t>
            </a:r>
            <a:br>
              <a:rPr lang="en-US" sz="3200" dirty="0"/>
            </a:br>
            <a:r>
              <a:rPr lang="en-US" sz="2800" dirty="0"/>
              <a:t>Rebuilding the Foundation of Health Care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996985" y="4626025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</a:rPr>
              <a:t>Nationalacademies.org/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primarycare</a:t>
            </a: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</a:rPr>
              <a:t>primarycare@nas.edu</a:t>
            </a:r>
          </a:p>
        </p:txBody>
      </p:sp>
      <p:pic>
        <p:nvPicPr>
          <p:cNvPr id="8" name="Picture 13" descr="C:\Users\njoy\AppData\Local\Microsoft\Windows\Temporary Internet Files\Content.IE5\K30TR9K2\free-hand-cursor-transparent-120x15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33244" y="4652400"/>
            <a:ext cx="221898" cy="2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2" y="1104853"/>
            <a:ext cx="2619778" cy="382890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4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4442" y="1209675"/>
            <a:ext cx="8615216" cy="2925003"/>
          </a:xfrm>
          <a:ln w="19050">
            <a:solidFill>
              <a:srgbClr val="DDAE27"/>
            </a:solidFill>
          </a:ln>
        </p:spPr>
        <p:txBody>
          <a:bodyPr anchor="ctr"/>
          <a:lstStyle/>
          <a:p>
            <a:pPr marL="23018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800" dirty="0">
                <a:latin typeface="Tw Cen MT" panose="020B0602020104020603" pitchFamily="34" charset="0"/>
              </a:rPr>
              <a:t>High-quality primary care is the provision of whole-person, integrated, accessible, and equitable health care by </a:t>
            </a:r>
            <a:r>
              <a:rPr lang="en-US" sz="2800" dirty="0" err="1">
                <a:latin typeface="Tw Cen MT" panose="020B0602020104020603" pitchFamily="34" charset="0"/>
              </a:rPr>
              <a:t>interprofessional</a:t>
            </a:r>
            <a:r>
              <a:rPr lang="en-US" sz="2800" dirty="0">
                <a:latin typeface="Tw Cen MT" panose="020B0602020104020603" pitchFamily="34" charset="0"/>
              </a:rPr>
              <a:t> teams that are accountable for addressing the majority of an individual’s health and wellness needs across settings and through sustained relationships with patients, families, and communities.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4669" y="69085"/>
            <a:ext cx="8229600" cy="5594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4000" dirty="0">
                <a:latin typeface="Tw Cen MT" panose="020B0602020104020603" pitchFamily="34" charset="0"/>
              </a:rPr>
              <a:t>An Updated Definition of Primary Care</a:t>
            </a:r>
          </a:p>
        </p:txBody>
      </p:sp>
    </p:spTree>
    <p:extLst>
      <p:ext uri="{BB962C8B-B14F-4D97-AF65-F5344CB8AC3E}">
        <p14:creationId xmlns:p14="http://schemas.microsoft.com/office/powerpoint/2010/main" val="247679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4669" y="69085"/>
            <a:ext cx="8229600" cy="5594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4000" dirty="0">
                <a:latin typeface="Tw Cen MT" panose="020B0602020104020603" pitchFamily="34" charset="0"/>
              </a:rPr>
              <a:t>Primary Care as a Common Good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9270" y="1095555"/>
            <a:ext cx="9056535" cy="3138045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7013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Tw Cen MT" panose="020B0602020104020603" pitchFamily="34" charset="0"/>
              </a:rPr>
              <a:t>Primary care has high societal value among health care services yet is in a precarious status</a:t>
            </a: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endParaRPr lang="en-US" sz="1000" dirty="0">
              <a:latin typeface="Tw Cen MT" panose="020B0602020104020603" pitchFamily="34" charset="0"/>
            </a:endParaRP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Tw Cen MT" panose="020B0602020104020603" pitchFamily="34" charset="0"/>
              </a:rPr>
              <a:t>Requires public policy for oversight and monitoring</a:t>
            </a: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endParaRPr lang="en-US" sz="1000" dirty="0">
              <a:latin typeface="Tw Cen MT" panose="020B0602020104020603" pitchFamily="34" charset="0"/>
            </a:endParaRP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Tw Cen MT" panose="020B0602020104020603" pitchFamily="34" charset="0"/>
              </a:rPr>
              <a:t>Needs strong advocacy, organized leadership, and public awareness</a:t>
            </a:r>
          </a:p>
        </p:txBody>
      </p:sp>
    </p:spTree>
    <p:extLst>
      <p:ext uri="{BB962C8B-B14F-4D97-AF65-F5344CB8AC3E}">
        <p14:creationId xmlns:p14="http://schemas.microsoft.com/office/powerpoint/2010/main" val="336902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4669" y="69085"/>
            <a:ext cx="8229600" cy="5594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latin typeface="Tw Cen MT" panose="020B0602020104020603" pitchFamily="34" charset="0"/>
              </a:rPr>
              <a:t>The Committee’s Implementation Plan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705" y="1128249"/>
            <a:ext cx="2750574" cy="3075038"/>
          </a:xfrm>
          <a:prstGeom prst="rect">
            <a:avLst/>
          </a:prstGeom>
          <a:noFill/>
          <a:ln>
            <a:solidFill>
              <a:srgbClr val="207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1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Target recommended actions to 3 levels of U.S. health care</a:t>
            </a:r>
          </a:p>
          <a:p>
            <a:pPr marL="230188" indent="-17462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301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Need for strong federal function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201434" y="1128249"/>
            <a:ext cx="2750574" cy="3075039"/>
          </a:xfrm>
          <a:prstGeom prst="rect">
            <a:avLst/>
          </a:prstGeom>
          <a:noFill/>
          <a:ln>
            <a:solidFill>
              <a:srgbClr val="DDA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1313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Establish unified body for oversight and assessment</a:t>
            </a:r>
          </a:p>
          <a:p>
            <a:pPr marL="341313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public scorecard to track progress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00350" y="903328"/>
            <a:ext cx="2144176" cy="494071"/>
          </a:xfrm>
          <a:prstGeom prst="rect">
            <a:avLst/>
          </a:prstGeom>
          <a:solidFill>
            <a:srgbClr val="207B5B"/>
          </a:solidFill>
          <a:ln>
            <a:solidFill>
              <a:srgbClr val="207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System View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4633" y="903328"/>
            <a:ext cx="2144176" cy="494071"/>
          </a:xfrm>
          <a:prstGeom prst="rect">
            <a:avLst/>
          </a:prstGeom>
          <a:solidFill>
            <a:srgbClr val="DDAE27"/>
          </a:solidFill>
          <a:ln>
            <a:solidFill>
              <a:srgbClr val="DDA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Accountability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9163" y="1128248"/>
            <a:ext cx="2750574" cy="3075041"/>
          </a:xfrm>
          <a:prstGeom prst="rect">
            <a:avLst/>
          </a:prstGeom>
          <a:noFill/>
          <a:ln>
            <a:solidFill>
              <a:srgbClr val="065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Health Equity</a:t>
            </a:r>
          </a:p>
          <a:p>
            <a:pPr marL="28575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Behavioral Health/opioids</a:t>
            </a:r>
          </a:p>
          <a:p>
            <a:pPr marL="28575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COVID-19 pandemic 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2362" y="903328"/>
            <a:ext cx="2144176" cy="494071"/>
          </a:xfrm>
          <a:prstGeom prst="rect">
            <a:avLst/>
          </a:prstGeom>
          <a:solidFill>
            <a:srgbClr val="065892"/>
          </a:solidFill>
          <a:ln>
            <a:solidFill>
              <a:srgbClr val="065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Policy Window</a:t>
            </a:r>
          </a:p>
        </p:txBody>
      </p:sp>
    </p:spTree>
    <p:extLst>
      <p:ext uri="{BB962C8B-B14F-4D97-AF65-F5344CB8AC3E}">
        <p14:creationId xmlns:p14="http://schemas.microsoft.com/office/powerpoint/2010/main" val="103357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98"/>
            <a:ext cx="9144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99"/>
            <a:ext cx="9144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E8070-F63C-431F-BAF8-70A7D4A5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Since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02833-9599-42D1-9DFD-15D5EBC289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115" y="835200"/>
            <a:ext cx="8556885" cy="3171818"/>
          </a:xfrm>
        </p:spPr>
        <p:txBody>
          <a:bodyPr/>
          <a:lstStyle/>
          <a:p>
            <a:r>
              <a:rPr lang="en-US" sz="2800" dirty="0"/>
              <a:t>Five workshops on each report objective (all recorded on website), 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/>
              <a:t>in October</a:t>
            </a:r>
            <a:endParaRPr lang="en-US" sz="2800" dirty="0"/>
          </a:p>
          <a:p>
            <a:pPr lvl="1"/>
            <a:r>
              <a:rPr lang="en-US" sz="2000" dirty="0"/>
              <a:t>Featured key stakeholders including former HHS Secretary</a:t>
            </a:r>
          </a:p>
          <a:p>
            <a:r>
              <a:rPr lang="en-US" sz="2800" dirty="0"/>
              <a:t>Independent presentations</a:t>
            </a:r>
          </a:p>
          <a:p>
            <a:pPr lvl="1"/>
            <a:r>
              <a:rPr lang="en-US" sz="2000" dirty="0"/>
              <a:t>CMS, CMMI (6 overall), AHRQ, HRSA, ASPE</a:t>
            </a:r>
          </a:p>
          <a:p>
            <a:pPr lvl="1"/>
            <a:r>
              <a:rPr lang="en-US" sz="2000" dirty="0"/>
              <a:t>House and Senate committee staff</a:t>
            </a:r>
          </a:p>
          <a:p>
            <a:pPr lvl="1"/>
            <a:r>
              <a:rPr lang="en-US" sz="2000" dirty="0"/>
              <a:t>Gates Foundation, PCC, Harvard Primary Care Consortium</a:t>
            </a:r>
          </a:p>
          <a:p>
            <a:pPr lvl="1"/>
            <a:r>
              <a:rPr lang="en-US" sz="2000" dirty="0"/>
              <a:t>AAFP, ADFM, STFM, NAPCRG</a:t>
            </a:r>
          </a:p>
          <a:p>
            <a:pPr lvl="1"/>
            <a:r>
              <a:rPr lang="en-US" sz="2000" dirty="0"/>
              <a:t>Several payer groups</a:t>
            </a:r>
          </a:p>
        </p:txBody>
      </p:sp>
    </p:spTree>
    <p:extLst>
      <p:ext uri="{BB962C8B-B14F-4D97-AF65-F5344CB8AC3E}">
        <p14:creationId xmlns:p14="http://schemas.microsoft.com/office/powerpoint/2010/main" val="423171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E8070-F63C-431F-BAF8-70A7D4A5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Since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02833-9599-42D1-9DFD-15D5EBC289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315" y="921600"/>
            <a:ext cx="8556885" cy="3171818"/>
          </a:xfrm>
        </p:spPr>
        <p:txBody>
          <a:bodyPr/>
          <a:lstStyle/>
          <a:p>
            <a:r>
              <a:rPr lang="en-US" sz="2800" dirty="0"/>
              <a:t>Working with OASH, HHS Agencies, Philanthropy to establish a Secretary’s Council for Primary Care and creation of up to 3 staff to support</a:t>
            </a:r>
          </a:p>
          <a:p>
            <a:r>
              <a:rPr lang="en-US" sz="2800" dirty="0"/>
              <a:t>Payment reform discussions: federal, payers, health systems; </a:t>
            </a:r>
          </a:p>
          <a:p>
            <a:pPr lvl="1"/>
            <a:r>
              <a:rPr lang="en-US" sz="2400" dirty="0"/>
              <a:t>Koller, Pham, Berenson leading discussions</a:t>
            </a:r>
          </a:p>
          <a:p>
            <a:pPr lvl="1"/>
            <a:r>
              <a:rPr lang="en-US" sz="2400" dirty="0"/>
              <a:t>Last NASEM workshop to focus on funds reaching primary care</a:t>
            </a:r>
          </a:p>
        </p:txBody>
      </p:sp>
    </p:spTree>
    <p:extLst>
      <p:ext uri="{BB962C8B-B14F-4D97-AF65-F5344CB8AC3E}">
        <p14:creationId xmlns:p14="http://schemas.microsoft.com/office/powerpoint/2010/main" val="8699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265" y="792751"/>
            <a:ext cx="8459369" cy="2850789"/>
          </a:xfrm>
          <a:ln w="28575">
            <a:solidFill>
              <a:srgbClr val="207B5B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0"/>
              </a:rPr>
              <a:t>Download the report and view more resources at: </a:t>
            </a:r>
            <a:r>
              <a:rPr lang="en-US" u="sng" dirty="0">
                <a:solidFill>
                  <a:srgbClr val="0000FF"/>
                </a:solidFill>
                <a:latin typeface="Tw Cen MT" panose="020B0602020104020603" pitchFamily="34" charset="0"/>
              </a:rPr>
              <a:t>Nationalacademies.org/</a:t>
            </a:r>
            <a:r>
              <a:rPr lang="en-US" u="sng" dirty="0" err="1">
                <a:solidFill>
                  <a:srgbClr val="0000FF"/>
                </a:solidFill>
                <a:latin typeface="Tw Cen MT" panose="020B0602020104020603" pitchFamily="34" charset="0"/>
              </a:rPr>
              <a:t>primarycare</a:t>
            </a:r>
            <a:endParaRPr lang="en-US" u="sng" dirty="0">
              <a:solidFill>
                <a:srgbClr val="0000FF"/>
              </a:solidFill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0"/>
              </a:rPr>
              <a:t>Questions? E-mail </a:t>
            </a:r>
            <a:r>
              <a:rPr lang="en-US" dirty="0">
                <a:latin typeface="Tw Cen MT" panose="020B0602020104020603" pitchFamily="34" charset="0"/>
                <a:hlinkClick r:id="rId2"/>
              </a:rPr>
              <a:t>primarycare@nas.edu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8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4726" y="569294"/>
            <a:ext cx="4180241" cy="3639703"/>
          </a:xfrm>
        </p:spPr>
        <p:txBody>
          <a:bodyPr/>
          <a:lstStyle/>
          <a:p>
            <a:pPr marL="114300" indent="-114300">
              <a:spcBef>
                <a:spcPts val="250"/>
              </a:spcBef>
            </a:pPr>
            <a:r>
              <a:rPr lang="en-US" sz="1600" b="1" dirty="0"/>
              <a:t>Linda McCauley</a:t>
            </a:r>
            <a:r>
              <a:rPr lang="en-US" sz="1600" dirty="0"/>
              <a:t>, </a:t>
            </a:r>
            <a:r>
              <a:rPr lang="en-US" sz="1400" dirty="0"/>
              <a:t>Emory University </a:t>
            </a:r>
            <a:r>
              <a:rPr lang="en-US" sz="1400" i="1" dirty="0"/>
              <a:t>(Co-Chair)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 err="1"/>
              <a:t>Asaf</a:t>
            </a:r>
            <a:r>
              <a:rPr lang="en-US" sz="1600" b="1" dirty="0"/>
              <a:t> Bitton</a:t>
            </a:r>
            <a:r>
              <a:rPr lang="en-US" sz="1600" dirty="0"/>
              <a:t>, </a:t>
            </a:r>
            <a:r>
              <a:rPr lang="en-US" sz="1400" dirty="0"/>
              <a:t>Ariadne Labs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Tumaini Coker</a:t>
            </a:r>
            <a:r>
              <a:rPr lang="en-US" sz="1600" dirty="0"/>
              <a:t>, </a:t>
            </a:r>
            <a:r>
              <a:rPr lang="en-US" sz="1400" dirty="0"/>
              <a:t>University of Washington School of Medicine and Seattle Children’s 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Carrie </a:t>
            </a:r>
            <a:r>
              <a:rPr lang="en-US" sz="1600" b="1" dirty="0" err="1"/>
              <a:t>Colla</a:t>
            </a:r>
            <a:r>
              <a:rPr lang="en-US" sz="1600" dirty="0"/>
              <a:t>, </a:t>
            </a:r>
            <a:r>
              <a:rPr lang="en-US" sz="1400" dirty="0"/>
              <a:t>Geisel School of Medicine at Dartmouth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Molly Cooke</a:t>
            </a:r>
            <a:r>
              <a:rPr lang="en-US" sz="1600" dirty="0"/>
              <a:t>, </a:t>
            </a:r>
            <a:r>
              <a:rPr lang="en-US" sz="1400" dirty="0"/>
              <a:t>University of California, San Francisco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Jennifer </a:t>
            </a:r>
            <a:r>
              <a:rPr lang="en-US" sz="1600" b="1" dirty="0" err="1"/>
              <a:t>DeVoe</a:t>
            </a:r>
            <a:r>
              <a:rPr lang="en-US" sz="1600" dirty="0"/>
              <a:t>, </a:t>
            </a:r>
            <a:r>
              <a:rPr lang="en-US" sz="1400" dirty="0"/>
              <a:t>Oregon Health &amp; Science University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Rebecca </a:t>
            </a:r>
            <a:r>
              <a:rPr lang="en-US" sz="1600" b="1" dirty="0" err="1"/>
              <a:t>Etz</a:t>
            </a:r>
            <a:r>
              <a:rPr lang="en-US" sz="1600" dirty="0"/>
              <a:t>, </a:t>
            </a:r>
            <a:r>
              <a:rPr lang="en-US" sz="1400" dirty="0"/>
              <a:t>Virginia Commonwealth University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Susan Fisher-Owens, </a:t>
            </a:r>
            <a:r>
              <a:rPr lang="en-US" sz="1400" dirty="0"/>
              <a:t>University of California, San Francisco School of Dentistry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Jackson Griggs</a:t>
            </a:r>
            <a:r>
              <a:rPr lang="en-US" sz="1600" dirty="0"/>
              <a:t>, </a:t>
            </a:r>
            <a:r>
              <a:rPr lang="en-US" sz="1400" dirty="0"/>
              <a:t>Heart of Texas Community Health Center, Inc.</a:t>
            </a:r>
            <a:r>
              <a:rPr lang="en-US" sz="1400" b="1" dirty="0"/>
              <a:t> </a:t>
            </a:r>
            <a:endParaRPr lang="en-US" sz="1400" dirty="0"/>
          </a:p>
          <a:p>
            <a:pPr marL="114300" indent="-114300">
              <a:spcBef>
                <a:spcPts val="100"/>
              </a:spcBef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364967" y="570774"/>
            <a:ext cx="4744744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Tw Cen MT" panose="020B0602020104020603" pitchFamily="34" charset="0"/>
              </a:rPr>
              <a:t>Robert Phillips, Jr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</a:rPr>
              <a:t>., </a:t>
            </a:r>
            <a:r>
              <a:rPr lang="en-US" sz="1400" dirty="0">
                <a:solidFill>
                  <a:prstClr val="black"/>
                </a:solidFill>
                <a:latin typeface="Tw Cen MT" panose="020B0602020104020603" pitchFamily="34" charset="0"/>
              </a:rPr>
              <a:t>American Board of Family Medicine </a:t>
            </a:r>
            <a:r>
              <a:rPr lang="en-US" sz="1400" i="1" dirty="0">
                <a:solidFill>
                  <a:prstClr val="black"/>
                </a:solidFill>
                <a:latin typeface="Tw Cen MT" panose="020B0602020104020603" pitchFamily="34" charset="0"/>
              </a:rPr>
              <a:t>(Co-Chair)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Shawna Hudson,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Rutgers University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Shreya Kangovi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Pennsylvania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Christopher </a:t>
            </a:r>
            <a:r>
              <a:rPr lang="en-US" sz="16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Koller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Milbank Memorial Fund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Alex Krist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Virginia Commonwealth University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Luci Leykum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Texas at Austin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Mary McClurg, </a:t>
            </a:r>
            <a:r>
              <a:rPr lang="en-US" sz="1400" dirty="0" err="1">
                <a:solidFill>
                  <a:schemeClr val="tx1"/>
                </a:solidFill>
                <a:latin typeface="Tw Cen MT" panose="020B0602020104020603" pitchFamily="34" charset="0"/>
              </a:rPr>
              <a:t>Eshelman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School of Pharmacy at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North Carolina at Chapel Hill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Benjamin </a:t>
            </a:r>
            <a:r>
              <a:rPr lang="en-US" sz="16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Olmedo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Dignity Health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Brenda Reiss-Brennan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Intermountain Healthcare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Hector Rodriguez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California, Berkeley</a:t>
            </a:r>
            <a:endParaRPr 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Robert </a:t>
            </a:r>
            <a:r>
              <a:rPr lang="en-US" sz="16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Weyant</a:t>
            </a: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School of Dental Medicine at University of Pittsburgh</a:t>
            </a:r>
            <a:endParaRPr 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342" y="4199140"/>
            <a:ext cx="5238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"/>
              </a:spcBef>
            </a:pP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Staff: 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Marc Meisnere, Sharyl Nass, Tracy Lustig, Sarah Robinson, Samira Abbas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61118"/>
            <a:ext cx="8229600" cy="857250"/>
          </a:xfrm>
        </p:spPr>
        <p:txBody>
          <a:bodyPr/>
          <a:lstStyle/>
          <a:p>
            <a:r>
              <a:rPr lang="en-US" sz="4000" dirty="0"/>
              <a:t>Committee Members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3928" y="4199140"/>
            <a:ext cx="4207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NAM Fellows: 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Kameron Matthews, Lars Peterson, Dima Qato</a:t>
            </a:r>
          </a:p>
        </p:txBody>
      </p:sp>
    </p:spTree>
    <p:extLst>
      <p:ext uri="{BB962C8B-B14F-4D97-AF65-F5344CB8AC3E}">
        <p14:creationId xmlns:p14="http://schemas.microsoft.com/office/powerpoint/2010/main" val="69745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436" y="930992"/>
            <a:ext cx="8229600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Clinicians including physicians (family medicine, internal medicine, pediatrics), nurses, dentist, pharmacist, physician assistant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Community health worker program Executive Director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Health center CEO</a:t>
            </a:r>
          </a:p>
          <a:p>
            <a:pPr marL="39846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State and federal health policy experts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Economist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Medical and cultural anthropologists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Sociologist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>
                <a:latin typeface="Tw Cen MT" panose="020B0602020104020603" pitchFamily="34" charset="0"/>
              </a:rPr>
              <a:t>Committee Expertise</a:t>
            </a:r>
          </a:p>
        </p:txBody>
      </p:sp>
    </p:spTree>
    <p:extLst>
      <p:ext uri="{BB962C8B-B14F-4D97-AF65-F5344CB8AC3E}">
        <p14:creationId xmlns:p14="http://schemas.microsoft.com/office/powerpoint/2010/main" val="195303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4896" y="684953"/>
            <a:ext cx="4356340" cy="3662138"/>
          </a:xfrm>
        </p:spPr>
        <p:txBody>
          <a:bodyPr/>
          <a:lstStyle/>
          <a:p>
            <a:pPr marL="171450" indent="-171450"/>
            <a:r>
              <a:rPr lang="en-US" sz="2000" dirty="0"/>
              <a:t>Agency for Health Research and Quality</a:t>
            </a:r>
          </a:p>
          <a:p>
            <a:pPr marL="171450" indent="-171450"/>
            <a:r>
              <a:rPr lang="en-US" sz="2000" dirty="0"/>
              <a:t>American Academy of Family Physicians</a:t>
            </a:r>
          </a:p>
          <a:p>
            <a:pPr marL="171450" indent="-171450"/>
            <a:r>
              <a:rPr lang="en-US" sz="2000" dirty="0"/>
              <a:t>American Academy of Pediatrics</a:t>
            </a:r>
          </a:p>
          <a:p>
            <a:pPr marL="171450" indent="-171450"/>
            <a:r>
              <a:rPr lang="en-US" sz="2000" dirty="0"/>
              <a:t>American Board of Pediatrics</a:t>
            </a:r>
          </a:p>
          <a:p>
            <a:pPr marL="171450" indent="-171450"/>
            <a:r>
              <a:rPr lang="en-US" sz="2000" dirty="0"/>
              <a:t>American College of Physicians</a:t>
            </a:r>
          </a:p>
          <a:p>
            <a:pPr marL="171450" indent="-171450"/>
            <a:r>
              <a:rPr lang="en-US" sz="2000" dirty="0"/>
              <a:t>American Geriatrics Society</a:t>
            </a:r>
          </a:p>
          <a:p>
            <a:pPr marL="171450" indent="-171450"/>
            <a:r>
              <a:rPr lang="en-US" sz="2000" dirty="0"/>
              <a:t>Academic Pediatric Association</a:t>
            </a:r>
          </a:p>
          <a:p>
            <a:pPr marL="171450" indent="-171450"/>
            <a:r>
              <a:rPr lang="en-US" sz="2000" dirty="0"/>
              <a:t>Alliance for Academic Internal Medicine</a:t>
            </a:r>
          </a:p>
          <a:p>
            <a:pPr marL="171450" indent="-171450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158237" y="684953"/>
            <a:ext cx="495156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Blue Shield of California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The Commonwealth Fund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Department of Veterans Affairs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FMA Health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Health Resources and Services Administration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New York State Health Foundation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Patient-Centered Outcomes Research Institute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Samueli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 Foundation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Society of General Internal Medicine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436" y="0"/>
            <a:ext cx="8229600" cy="857250"/>
          </a:xfrm>
        </p:spPr>
        <p:txBody>
          <a:bodyPr/>
          <a:lstStyle/>
          <a:p>
            <a:r>
              <a:rPr lang="en-US" dirty="0"/>
              <a:t>Study Sponsors</a:t>
            </a:r>
          </a:p>
        </p:txBody>
      </p:sp>
    </p:spTree>
    <p:extLst>
      <p:ext uri="{BB962C8B-B14F-4D97-AF65-F5344CB8AC3E}">
        <p14:creationId xmlns:p14="http://schemas.microsoft.com/office/powerpoint/2010/main" val="35539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1551" y="1074171"/>
            <a:ext cx="8459369" cy="3174177"/>
          </a:xfrm>
        </p:spPr>
        <p:txBody>
          <a:bodyPr/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NASEM committee will examine the current state of primary care in the United States and </a:t>
            </a:r>
            <a:r>
              <a:rPr lang="en-US" sz="2500" b="1" dirty="0">
                <a:solidFill>
                  <a:prstClr val="black"/>
                </a:solidFill>
                <a:latin typeface="Tw Cen MT" panose="020B0602020104020603" pitchFamily="34" charset="0"/>
              </a:rPr>
              <a:t>develop an implementation plan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to build upon the recommendations from the 1996 IOM report, </a:t>
            </a:r>
            <a:r>
              <a:rPr lang="en-US" sz="2400" i="1" dirty="0">
                <a:solidFill>
                  <a:prstClr val="black"/>
                </a:solidFill>
                <a:latin typeface="Tw Cen MT" panose="020B0602020104020603" pitchFamily="34" charset="0"/>
              </a:rPr>
              <a:t>Primary Care: America's Health in a New Era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, </a:t>
            </a:r>
            <a:r>
              <a:rPr lang="en-US" sz="2500" b="1" dirty="0">
                <a:solidFill>
                  <a:prstClr val="black"/>
                </a:solidFill>
                <a:latin typeface="Tw Cen MT" panose="020B0602020104020603" pitchFamily="34" charset="0"/>
              </a:rPr>
              <a:t>to strengthen primary care services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in the United States, especially for underserved populations, and </a:t>
            </a:r>
            <a:r>
              <a:rPr lang="en-US" sz="2500" b="1" dirty="0">
                <a:solidFill>
                  <a:prstClr val="black"/>
                </a:solidFill>
                <a:latin typeface="Tw Cen MT" panose="020B0602020104020603" pitchFamily="34" charset="0"/>
              </a:rPr>
              <a:t>to inform primary care systems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around the world.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Statement of Task</a:t>
            </a:r>
          </a:p>
        </p:txBody>
      </p:sp>
    </p:spTree>
    <p:extLst>
      <p:ext uri="{BB962C8B-B14F-4D97-AF65-F5344CB8AC3E}">
        <p14:creationId xmlns:p14="http://schemas.microsoft.com/office/powerpoint/2010/main" val="361785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66436" y="857249"/>
            <a:ext cx="8229600" cy="3518807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w Cen MT" panose="020B0602020104020603" pitchFamily="34" charset="0"/>
              </a:rPr>
              <a:t>5 meetings, a webinar, and many conference calls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3 public information-gathering sessions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3 commissioned papers: the historical evolution of primary care; the effects of the pandemic; and payment reform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Literature review (~6,000 articles) and synthesis of findings and conclusions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Recommendations driven by consensus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External peer-review by</a:t>
            </a:r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latin typeface="Tw Cen MT" panose="020B0602020104020603" pitchFamily="34" charset="0"/>
              </a:rPr>
              <a:t>16</a:t>
            </a:r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latin typeface="Tw Cen MT" panose="020B0602020104020603" pitchFamily="34" charset="0"/>
              </a:rPr>
              <a:t>experts in variety of disciplines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The Committee’s Process</a:t>
            </a:r>
          </a:p>
        </p:txBody>
      </p:sp>
    </p:spTree>
    <p:extLst>
      <p:ext uri="{BB962C8B-B14F-4D97-AF65-F5344CB8AC3E}">
        <p14:creationId xmlns:p14="http://schemas.microsoft.com/office/powerpoint/2010/main" val="109759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51551" y="948906"/>
            <a:ext cx="8619921" cy="3269526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dirty="0">
                <a:latin typeface="Tw Cen MT" panose="020B0602020104020603" pitchFamily="34" charset="0"/>
              </a:rPr>
              <a:t>Primary care is only part of health care system that results in longer lives and more equity.</a:t>
            </a:r>
          </a:p>
          <a:p>
            <a:pPr>
              <a:spcBef>
                <a:spcPts val="100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latin typeface="Tw Cen MT" panose="020B0602020104020603" pitchFamily="34" charset="0"/>
              </a:rPr>
              <a:t>It is weakening in the U.S. when it is needed most.</a:t>
            </a:r>
          </a:p>
          <a:p>
            <a:pPr>
              <a:spcBef>
                <a:spcPts val="100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latin typeface="Tw Cen MT" panose="020B0602020104020603" pitchFamily="34" charset="0"/>
              </a:rPr>
              <a:t>Systems, localities, and states have had success implementing high-quality primary care. </a:t>
            </a:r>
            <a:endParaRPr lang="en-US" sz="1000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Study Context</a:t>
            </a:r>
          </a:p>
        </p:txBody>
      </p:sp>
    </p:spTree>
    <p:extLst>
      <p:ext uri="{BB962C8B-B14F-4D97-AF65-F5344CB8AC3E}">
        <p14:creationId xmlns:p14="http://schemas.microsoft.com/office/powerpoint/2010/main" val="259511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2380" y="4559430"/>
            <a:ext cx="2912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SOURCES: Johansen et al., 2016; Martin et al., 2020</a:t>
            </a:r>
          </a:p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All categories are not included in the figure and thus do not add up to 100 percent.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600" dirty="0"/>
              <a:t>Visits vs Expenditures in Medical Care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04239993"/>
              </p:ext>
            </p:extLst>
          </p:nvPr>
        </p:nvGraphicFramePr>
        <p:xfrm>
          <a:off x="855158" y="766354"/>
          <a:ext cx="7633233" cy="37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865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Study Context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345859" y="857249"/>
            <a:ext cx="8350177" cy="35094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Share of total health care spending on primary care is decreasing in majority of states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COVID-19 pandemic amplified economic, mental health, and social health inequities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Exacerbated access to care problems and financial pressures on practices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Some meaningful policy changes, including relaxation of telehealth 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94473" y="4559430"/>
            <a:ext cx="29403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SOURCES: Johansen et al., 2016; Martin et al., 2020</a:t>
            </a:r>
          </a:p>
        </p:txBody>
      </p:sp>
    </p:spTree>
    <p:extLst>
      <p:ext uri="{BB962C8B-B14F-4D97-AF65-F5344CB8AC3E}">
        <p14:creationId xmlns:p14="http://schemas.microsoft.com/office/powerpoint/2010/main" val="3108050513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ynet_17898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academynet_178987</Template>
  <TotalTime>11027</TotalTime>
  <Words>2102</Words>
  <Application>Microsoft Office PowerPoint</Application>
  <PresentationFormat>On-screen Show (16:9)</PresentationFormat>
  <Paragraphs>210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News Gothic MT</vt:lpstr>
      <vt:lpstr>Times New Roman</vt:lpstr>
      <vt:lpstr>Trebuchet MS</vt:lpstr>
      <vt:lpstr>Tw Cen MT</vt:lpstr>
      <vt:lpstr>Verdana</vt:lpstr>
      <vt:lpstr>academynet_178987</vt:lpstr>
      <vt:lpstr>Implementing High-Quality Primary Care:   Rebuilding the Foundation of Health Care</vt:lpstr>
      <vt:lpstr>Committee Members</vt:lpstr>
      <vt:lpstr>PowerPoint Presentation</vt:lpstr>
      <vt:lpstr>Study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Actions Since</vt:lpstr>
      <vt:lpstr>Actions Since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HMD Social Medial PowerPoint Slide</dc:title>
  <dc:creator>Health and Medicine Division - Executive Office</dc:creator>
  <cp:lastModifiedBy>STFM_Staff2</cp:lastModifiedBy>
  <cp:revision>239</cp:revision>
  <cp:lastPrinted>2017-04-19T20:24:41Z</cp:lastPrinted>
  <dcterms:created xsi:type="dcterms:W3CDTF">2017-05-22T17:51:30Z</dcterms:created>
  <dcterms:modified xsi:type="dcterms:W3CDTF">2021-09-03T00:56:36Z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General Information</vt:lpwstr>
  </property>
  <property fmtid="{D5CDD505-2E9C-101B-9397-08002B2CF9AE}" pid="3" name="Major Unit">
    <vt:lpwstr>HMD</vt:lpwstr>
  </property>
</Properties>
</file>