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56" r:id="rId2"/>
    <p:sldId id="300" r:id="rId3"/>
    <p:sldId id="297" r:id="rId4"/>
    <p:sldId id="298" r:id="rId5"/>
    <p:sldId id="332" r:id="rId6"/>
    <p:sldId id="293" r:id="rId7"/>
    <p:sldId id="270" r:id="rId8"/>
    <p:sldId id="280" r:id="rId9"/>
    <p:sldId id="271" r:id="rId10"/>
    <p:sldId id="299" r:id="rId11"/>
    <p:sldId id="296" r:id="rId12"/>
    <p:sldId id="295" r:id="rId13"/>
    <p:sldId id="272" r:id="rId14"/>
    <p:sldId id="333" r:id="rId15"/>
    <p:sldId id="334" r:id="rId16"/>
    <p:sldId id="324" r:id="rId17"/>
    <p:sldId id="274" r:id="rId18"/>
    <p:sldId id="343" r:id="rId19"/>
    <p:sldId id="327" r:id="rId20"/>
    <p:sldId id="348" r:id="rId21"/>
    <p:sldId id="314" r:id="rId22"/>
    <p:sldId id="338" r:id="rId23"/>
    <p:sldId id="340" r:id="rId24"/>
    <p:sldId id="347" r:id="rId25"/>
    <p:sldId id="276" r:id="rId26"/>
    <p:sldId id="336" r:id="rId27"/>
    <p:sldId id="337" r:id="rId28"/>
    <p:sldId id="339" r:id="rId29"/>
    <p:sldId id="316" r:id="rId30"/>
    <p:sldId id="341" r:id="rId31"/>
    <p:sldId id="350" r:id="rId32"/>
    <p:sldId id="349" r:id="rId33"/>
    <p:sldId id="342" r:id="rId34"/>
    <p:sldId id="351" r:id="rId35"/>
    <p:sldId id="329" r:id="rId36"/>
    <p:sldId id="258" r:id="rId37"/>
    <p:sldId id="301" r:id="rId38"/>
    <p:sldId id="302" r:id="rId39"/>
    <p:sldId id="303" r:id="rId40"/>
    <p:sldId id="304" r:id="rId41"/>
    <p:sldId id="305" r:id="rId42"/>
    <p:sldId id="319" r:id="rId43"/>
    <p:sldId id="344" r:id="rId44"/>
    <p:sldId id="273" r:id="rId45"/>
    <p:sldId id="275" r:id="rId46"/>
    <p:sldId id="306" r:id="rId47"/>
    <p:sldId id="307" r:id="rId48"/>
    <p:sldId id="308" r:id="rId49"/>
    <p:sldId id="315" r:id="rId50"/>
    <p:sldId id="311" r:id="rId51"/>
    <p:sldId id="323" r:id="rId52"/>
    <p:sldId id="312" r:id="rId53"/>
    <p:sldId id="281" r:id="rId54"/>
    <p:sldId id="285" r:id="rId55"/>
    <p:sldId id="286" r:id="rId56"/>
    <p:sldId id="322" r:id="rId57"/>
    <p:sldId id="269" r:id="rId58"/>
    <p:sldId id="277" r:id="rId59"/>
    <p:sldId id="345" r:id="rId60"/>
    <p:sldId id="346" r:id="rId61"/>
    <p:sldId id="353" r:id="rId62"/>
    <p:sldId id="330" r:id="rId63"/>
    <p:sldId id="310" r:id="rId64"/>
    <p:sldId id="294" r:id="rId65"/>
    <p:sldId id="328" r:id="rId66"/>
    <p:sldId id="352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5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0-03-16T20:18:09.200"/>
    </inkml:context>
    <inkml:brush xml:id="br0">
      <inkml:brushProperty name="width" value="0.15875" units="cm"/>
      <inkml:brushProperty name="height" value="0.15875" units="cm"/>
      <inkml:brushProperty name="color" value="#FFFF00"/>
      <inkml:brushProperty name="fitToCurve" value="1"/>
    </inkml:brush>
  </inkml:definitions>
  <inkml:trace contextRef="#ctx0" brushRef="#br0">2023 50 0,'-40'0'203,"0"0"-187,-1 0-16,1 0 16,0 0-1,-41 0-15,41 0 16,0 0-16,-1 0 16,1 0-16,0 0 15,-1-40-15,-39 40 16,39 0-16,1 0 15,0 0-15,-41 0 16,41 0 0,-1 0-16,1 0 15,0 0-15,-41 0 16,41 0 0,-1 0-1,1 0-15,0 0 16,0 0-16,-1 0 15,41 40-15,-40-40 16,0 0-16,-1 0 16,1 0-1,0 40 1,-1 0 0,41 1-1,-40-41-15,40 40 16,-40-40-1,-1 40 1,1-40-16,0 81 16,40-41-16,-41 1 15,41 39-15,0-39 16,0-1 0,-40 0-16,40 1 15,-40 39-15,40 1 16,-41-41-16,41 41 15,0-41 1,0 0-16,0 1 16,0-1-16,0 0 31,0 1-15,-40-41-16,40 40 15,0 0 1,0 1-16,0-1 0,0 0 15,-40 1 1,40-1 0,0 0-16,0 1 15,0-1 1,0 0 0,0 1-1,-40-1-15,40 0 16,0 0-16,0 1 15,0-1 1,0 0 0,0 1-1,0-1 1,0 0-16,0 1 16,0 39-1,0-39-15,0-1 16,0 41-16,40-41 15,-40 0 1,0 1-16,0-1 16,0 0-16,0 1 15,40-41 1,-40 40-16,40-40 16,1 0-1,-41 40 1,0 0-1,40-40-15,0 0 16,-40 41 0,41-1-16,-1-40 15,0 0-15,1 40 16,-1 1 0,0-41-16,1 0 15,39 0-15,-80 40 16,41-40-16,-1 40 15,0-40 1,1 41-16,-1-1 16,-40 0-1,40-40-15,0 0 16,1 0 0,-1 0-16,0 0 15,1 0-15,-1 0 16,0 0-16,41 0 15,-41 0 1,41 0-16,-41 0 16,1 0-16,-1 0 15,0 0 1,41 0-16,0 0 16,-41 0-1,40 0-15,-39 0 16,39 0-1,-39 0 1,-1 0-16,0 0 0,-40-40 31,41 40-31,-1-40 32,-40-1-17,40 41-15,1 0 16,-1-40-16,0 0 15,1 40 1,-41-41-16,0 1 0,40 40 16,0-40-16,1-1 15,-41 1 1,40 40 0,0 0-16,-40-40 31,41 40-31,-1-40 31,-40-1-31,40 41 16,-40-40-16,40 40 15,-40-40 1,41 40 15,-1-41-31,-40 1 31,40 40 1,-40-40-32,41-1 15,-1 41 1,-40-40-16,40 40 16,-40-40-1,41-1-15,-1 41 16,0 0-1,-40-40 1,0 0 0,41 40-16,-1 0 15,-40-41 1,40 41-16,-40-40 16,41 40-16,-41-81 31,40 81-31,-40-40 15,0 0 1,40 40 0,-40-41-1,0 1-15,0 0 32,0 0-17,0-1 1,0 1-16,0 0 31,0-1-15,0 1 15,0 0-31,0-1 31,0 1-31,0 0 16,0-1-16,0 1 15,0 0 1,0-1 0,0 1 15,0 0-31,0-1 16,0 1-16,0 0 15,0-1 1,0 1-1,0 0 1,0 0 15,-40 40-31,40-41 16,0 1-16,-40 40 31,-1 0-31,41-40 0,-40-1 16,0 1 15,40 0-31,-41-1 16,41 1 15,-40 40-15,40-40-16,-40 40 15,40-41-15,-41 41 16,1-40-1,0 0 1,-1 40-16,41-41 16,-40 41-16,0 0 15,40-40 17,-41 40-32,1 0 15,0-40-15,0 40 16,-1 0 15,1 0-15,0-41-1,-1 41 17,1 0-32,0 0 15,40-40 1,-41 40-16,1 0 31,0 0-15,-1 0-1,1 0 1,0 0 31,-1 0 0,1 0-32,0 0-15,-1 0 16,1 0-16,0 0 47,-1 0-32,1 0 1,0 0 15,0 0 1,-1 0-32,1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9199F-DDC6-4EBB-83FE-87B64E305C0A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D6203-242F-41D6-8B65-B1D300520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61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6203-242F-41D6-8B65-B1D3005203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Published 39 years ago.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D6203-242F-41D6-8B65-B1D3005203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1CD45-4209-4200-A300-5817CA4F3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6716F8-A6D0-46E4-926D-AB48AA29F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ECB89-FA78-4EFA-84CC-6826ACB36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E59-A246-4136-8BB3-7756A19066C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C939FF-0B1D-42C7-816B-D49122DD2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5C402-E2E7-41AE-B208-DD1EE53C6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738-1199-4515-8682-0F8AA0358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1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9F656-A5DE-4AA5-A170-B6C3F53ED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11797-9910-40C7-873A-B5EF9E7A6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E4DAE-ABA1-4426-B2D4-5F228FFA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E59-A246-4136-8BB3-7756A19066C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9E05D-6390-428E-85D9-18B3028D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3ECCF-3627-4DDB-9241-C7B50AFBF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738-1199-4515-8682-0F8AA0358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42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3FA6E3-09CD-4164-B43F-3E3423A7EA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7D20B6-D60D-42B7-96B9-E8D76FFB1D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3B24EB-351C-427B-89C6-0EE0C36B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E59-A246-4136-8BB3-7756A19066C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5993F-F42F-4FF9-B7B9-30FEB8DC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20D6E-86DD-4798-AC72-8524688A4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738-1199-4515-8682-0F8AA0358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1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A9D25-E14F-4FD0-993E-429CCD694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578C4-4D09-445E-8792-608AB54A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A47CE9-449F-4373-8547-A741D0D8E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E59-A246-4136-8BB3-7756A19066C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08654-F829-429F-B736-32973A4B2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CD902-4EC7-4ECB-963E-BCE15240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738-1199-4515-8682-0F8AA0358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1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5DEF8-9E65-42B6-8581-A9B789100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8FFFE-23AD-462A-83CF-975AF975F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FD3B3-8F62-4803-8357-FBAE8095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E59-A246-4136-8BB3-7756A19066C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2E8B5-8F29-4560-8068-81F656A4B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E474A-41E4-4048-B564-7750BFD6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738-1199-4515-8682-0F8AA0358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14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4CE2A-0881-41BF-9BC6-DB9D60651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2CE2F-0A54-42A1-A351-C1453E5731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96BB28-BE4F-4015-A3BE-8F3743ABF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76762-0F4D-41DB-A066-CC0691FCF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E59-A246-4136-8BB3-7756A19066C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59F89-10D8-4DA8-834F-A062FE95F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12C002-DC0E-498E-8EE6-9DC3CBADC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738-1199-4515-8682-0F8AA0358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44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C554-C8E2-46FB-9CEA-AF5989BC7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C6228-B432-4C8A-923E-6AD1B3D75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B4D5B5-E8CD-495D-8C5D-D9A2EC383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DC5471-A516-4161-93D1-6279BEB7F4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E65EF0-8638-42A4-9743-612F64A65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49C9F3-896A-406A-855C-B90C71344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E59-A246-4136-8BB3-7756A19066C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C84F5A-5407-461F-90A8-497193B6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253E0-E4BB-44D9-BC3C-C9044F3A2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738-1199-4515-8682-0F8AA0358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98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6EBE0-A0BD-4B7F-B582-3F3CA14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698560-D377-4CC8-8D96-18B86B215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E59-A246-4136-8BB3-7756A19066C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92A1E-207E-41B3-9C75-C54E3E8B7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94D7C8-48D0-4562-A36D-00DBF803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738-1199-4515-8682-0F8AA0358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1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5BAE4-E3CF-4A6F-BA6F-608427DA2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E59-A246-4136-8BB3-7756A19066C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09F33-74BE-40B0-9F64-8F2DDEF80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491876-0FCD-4445-B2F5-13AEBFDEB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738-1199-4515-8682-0F8AA0358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52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EDEF-429C-42E5-B3E5-5F95FE9DF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6FA90-65EE-4AE1-832F-AE9B991A6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0B90BF-5215-41CF-966F-FAF77DBBE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2B3D2-3910-4BEC-8FDD-2ADCF4488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E59-A246-4136-8BB3-7756A19066C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0A993-37F0-454C-B5B6-311D1D3C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D1261-597E-4120-A970-80C9D588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738-1199-4515-8682-0F8AA0358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8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5EF1-6849-4A9A-B086-B68A8283A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799BBF-BA33-4C79-B1A7-8D2AC8C595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EC5316-E7B8-4B40-98DA-800EFB424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1014B-0F00-4796-9063-BC1F0149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E59-A246-4136-8BB3-7756A19066C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F7E7C-FAE9-46FF-B260-750415BF4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00592-8635-4329-AC9F-0CD815DD0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6738-1199-4515-8682-0F8AA0358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22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C9E5B-B833-49E1-90EB-22AF271C6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C9CD85-0C8D-4FAF-8840-6CB46666E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6D6DD-8576-493F-BFD4-FA8B27729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EBE59-A246-4136-8BB3-7756A19066C9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3C081-D0A6-4698-9884-B2BCCC022E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8C920-5B0D-4E1C-B302-DE15E1FDC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36738-1199-4515-8682-0F8AA0358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9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docs/default-source/coronaviruse/who-china-joint-mission-on-covid-19-final-report.pdf" TargetMode="External"/><Relationship Id="rId2" Type="http://schemas.openxmlformats.org/officeDocument/2006/relationships/hyperlink" Target="https://cmmid.github.io/topics/covid19/control-measures/pre-symptomatic-transmiss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medrxiv.org/content/10.1101/2020.03.09.20033217v1.full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icjournal.org/article/S0196-6553(16)30531-4/pdf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extstrain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vatorl.org/covid-19/?page=ClinicalData1099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dc.gov/coronavirus/2019-ncov/travelers/index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YWYEAURUl8" TargetMode="External"/><Relationship Id="rId2" Type="http://schemas.openxmlformats.org/officeDocument/2006/relationships/hyperlink" Target="https://www.youtube.com/watch?v=DVJNWefmHjE#action=shar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cdc.gov/urdo/downloads/SpecCollectionGuidelines.pdf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mcrit.org/ibcc/COVID19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nsri.nebraska.edu/" TargetMode="External"/><Relationship Id="rId2" Type="http://schemas.openxmlformats.org/officeDocument/2006/relationships/hyperlink" Target="https://www.unmc.edu/publicrelations/media/press-kits/national-center-for-health-security-and-biopreparednes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bsnews.com/news/coronavirus-infection-outbreak-worldwide-virus-expert-warning-today-2020-03-02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cm.org/Communications/Critical-Care-Statistics" TargetMode="External"/><Relationship Id="rId2" Type="http://schemas.openxmlformats.org/officeDocument/2006/relationships/hyperlink" Target="https://www.ncbi.nlm.nih.gov/pubmed/2114921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heks.gov/flu/surveillance.htm" TargetMode="External"/><Relationship Id="rId2" Type="http://schemas.openxmlformats.org/officeDocument/2006/relationships/hyperlink" Target="https://www.kha-net.org/DataProductsandServices/STAT/HospitalUtiliz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eh054-Hx1U" TargetMode="External"/><Relationship Id="rId2" Type="http://schemas.openxmlformats.org/officeDocument/2006/relationships/hyperlink" Target="https://www.ncbi.nlm.nih.gov/pmc/articles/PMC436938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dc.gov/coronavirus/2019-ncov/hcp/guidance-prevent-spread.htm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ectioncontrol.ucsfmedicalcenter.org/covid/donning-and-doffing-novel-coronavirus-covid-19-videos" TargetMode="External"/><Relationship Id="rId4" Type="http://schemas.openxmlformats.org/officeDocument/2006/relationships/hyperlink" Target="https://www.cdc.gov/coronavirus/2019-ncov/hcp/healthcare-supply-ppe-index.html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2.jfif"/><Relationship Id="rId7" Type="http://schemas.openxmlformats.org/officeDocument/2006/relationships/hyperlink" Target="https://candid.technology/n95-vs-n99-vs-p95-comparison/" TargetMode="External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manetwork.com/journals/jama/fullarticle/2762694" TargetMode="External"/><Relationship Id="rId5" Type="http://schemas.openxmlformats.org/officeDocument/2006/relationships/image" Target="../media/image24.jfif"/><Relationship Id="rId4" Type="http://schemas.openxmlformats.org/officeDocument/2006/relationships/image" Target="../media/image23.jfif"/><Relationship Id="rId9" Type="http://schemas.openxmlformats.org/officeDocument/2006/relationships/image" Target="../media/image26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index.html" TargetMode="External"/><Relationship Id="rId7" Type="http://schemas.openxmlformats.org/officeDocument/2006/relationships/hyperlink" Target="https://coronavirus.1point3acres.com/en?fbclid=IwAR3A3clE1Ztxi-fNBgTWtVOobWuUBGFJ1S3NBPFlAaYVruBcAtzeOcqpIjQ" TargetMode="External"/><Relationship Id="rId2" Type="http://schemas.openxmlformats.org/officeDocument/2006/relationships/hyperlink" Target="https://emcrit.org/ibcc/COVID19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orldometers.info/coronavirus/" TargetMode="External"/><Relationship Id="rId5" Type="http://schemas.openxmlformats.org/officeDocument/2006/relationships/hyperlink" Target="https://openwho.org/" TargetMode="External"/><Relationship Id="rId4" Type="http://schemas.openxmlformats.org/officeDocument/2006/relationships/hyperlink" Target="https://www.who.int/health-topics/coronavirus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jvi.asm.org/content/94/5/e02015-19" TargetMode="External"/><Relationship Id="rId2" Type="http://schemas.openxmlformats.org/officeDocument/2006/relationships/hyperlink" Target="https://www.nature.com/articles/s41368-020-0074-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9451-AC17-4B59-8A8B-DCD6F17A9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354" y="3564379"/>
            <a:ext cx="4744398" cy="2845848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COVID-19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SARS-CoV-2</a:t>
            </a:r>
            <a:br>
              <a:rPr lang="en-US" b="1" dirty="0"/>
            </a:br>
            <a:br>
              <a:rPr lang="en-US" b="1" dirty="0"/>
            </a:br>
            <a:r>
              <a:rPr lang="en-US" sz="3600" b="1" dirty="0"/>
              <a:t>Lisa Gilbert, MD, FAAFP, </a:t>
            </a:r>
            <a:r>
              <a:rPr lang="en-US" sz="3600" b="1" dirty="0" err="1"/>
              <a:t>CTropMed</a:t>
            </a:r>
            <a:br>
              <a:rPr lang="en-US" sz="3600" b="1" dirty="0"/>
            </a:br>
            <a:r>
              <a:rPr lang="en-US" sz="3600" b="1" dirty="0"/>
              <a:t>3/17/20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1ED9D-564D-416C-B464-9278ACE04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52" y="-84841"/>
            <a:ext cx="6850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03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9C51D-D5D0-4953-97FB-B0C0BA56A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2: Only Asian Men Get Coronavirus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A4AE29-5FE1-4FC0-A1F1-87E988E1B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498" y="2982633"/>
            <a:ext cx="7517398" cy="33452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66927A-95DA-452E-8197-EA64B24FC7A6}"/>
              </a:ext>
            </a:extLst>
          </p:cNvPr>
          <p:cNvSpPr txBox="1"/>
          <p:nvPr/>
        </p:nvSpPr>
        <p:spPr>
          <a:xfrm>
            <a:off x="838200" y="2126972"/>
            <a:ext cx="344887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False. </a:t>
            </a:r>
          </a:p>
          <a:p>
            <a:endParaRPr lang="en-US" dirty="0"/>
          </a:p>
          <a:p>
            <a:r>
              <a:rPr lang="en-US" dirty="0"/>
              <a:t>Asian men MAY have higher numbers of ACE2 Receptors on Type 2 Alveolar Cells, but other studies refute this.</a:t>
            </a:r>
          </a:p>
          <a:p>
            <a:endParaRPr lang="en-US" dirty="0"/>
          </a:p>
          <a:p>
            <a:r>
              <a:rPr lang="en-US" dirty="0"/>
              <a:t>In any case, clearly everyone with ACE2 receptors is susceptible and you don’t have to be male or Asian to be infected.   </a:t>
            </a:r>
          </a:p>
        </p:txBody>
      </p:sp>
    </p:spTree>
    <p:extLst>
      <p:ext uri="{BB962C8B-B14F-4D97-AF65-F5344CB8AC3E}">
        <p14:creationId xmlns:p14="http://schemas.microsoft.com/office/powerpoint/2010/main" val="4179061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F397-F9EB-430D-90A5-944D62431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SARS-Cov-2 origin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4206-C18B-451F-828F-B6BF1EB7B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Bat to a mammal (pangolin?) to human in Nov/Dec 2019</a:t>
            </a:r>
          </a:p>
          <a:p>
            <a:r>
              <a:rPr lang="en-US" dirty="0"/>
              <a:t>Pangolins used in Chinese medicine</a:t>
            </a:r>
          </a:p>
          <a:p>
            <a:r>
              <a:rPr lang="en-US" dirty="0"/>
              <a:t>Probable link to seafood/exotic animal market</a:t>
            </a:r>
          </a:p>
          <a:p>
            <a:r>
              <a:rPr lang="en-US" dirty="0"/>
              <a:t>Other plausible theory:	</a:t>
            </a:r>
          </a:p>
          <a:p>
            <a:pPr lvl="1"/>
            <a:r>
              <a:rPr lang="en-US" dirty="0"/>
              <a:t>Wuhan Level 4 Biohazard lab experimental</a:t>
            </a:r>
          </a:p>
          <a:p>
            <a:pPr marL="457200" lvl="1" indent="0">
              <a:buNone/>
            </a:pPr>
            <a:r>
              <a:rPr lang="en-US" dirty="0"/>
              <a:t>animals sold for human consumption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9234D-8313-42BC-A81E-C9F23270D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B01DDA-5472-4CDE-A824-16136E4202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424" y="3792609"/>
            <a:ext cx="4819753" cy="296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01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69EB-78D7-4DEF-ACD9-6992913EC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3: COVID-19 was predicted in 1981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74D20E-2447-4450-8B2F-9ADF6B0E9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39" y="2146899"/>
            <a:ext cx="8825948" cy="463362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28EC351-AB41-4D78-A9DC-F370568768CB}"/>
              </a:ext>
            </a:extLst>
          </p:cNvPr>
          <p:cNvSpPr txBox="1"/>
          <p:nvPr/>
        </p:nvSpPr>
        <p:spPr>
          <a:xfrm>
            <a:off x="248478" y="2782957"/>
            <a:ext cx="293048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False</a:t>
            </a:r>
            <a:endParaRPr lang="en-US" dirty="0"/>
          </a:p>
          <a:p>
            <a:endParaRPr lang="en-US" dirty="0"/>
          </a:p>
          <a:p>
            <a:r>
              <a:rPr lang="en-US" dirty="0"/>
              <a:t>…but really eerie coincidence</a:t>
            </a:r>
          </a:p>
        </p:txBody>
      </p:sp>
    </p:spTree>
    <p:extLst>
      <p:ext uri="{BB962C8B-B14F-4D97-AF65-F5344CB8AC3E}">
        <p14:creationId xmlns:p14="http://schemas.microsoft.com/office/powerpoint/2010/main" val="270324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7FA6F-07A0-4B9F-9332-EDA12323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SARS-Cov-2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13A4-423F-437E-B2EC-F78DBB466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049000" cy="503237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Novel: No herd immunity, No antibodies cross-reacting</a:t>
            </a:r>
          </a:p>
          <a:p>
            <a:r>
              <a:rPr lang="en-US" dirty="0"/>
              <a:t>Incubation 2-14 days  (outlier 27 days)  </a:t>
            </a:r>
          </a:p>
          <a:p>
            <a:pPr lvl="1"/>
            <a:r>
              <a:rPr lang="en-US" dirty="0"/>
              <a:t>Symptom onset median: Day 5-6 from exposure </a:t>
            </a:r>
          </a:p>
          <a:p>
            <a:r>
              <a:rPr lang="en-US" dirty="0"/>
              <a:t>Doubling time: 6-7 days</a:t>
            </a:r>
          </a:p>
          <a:p>
            <a:r>
              <a:rPr lang="en-US" dirty="0"/>
              <a:t>High viral shedding occurs early in disease course, even those with mild symptoms</a:t>
            </a:r>
          </a:p>
          <a:p>
            <a:r>
              <a:rPr lang="en-US" dirty="0"/>
              <a:t>Prolonged shedding noted (unlikely reinfection)</a:t>
            </a:r>
          </a:p>
          <a:p>
            <a:r>
              <a:rPr lang="en-US" dirty="0"/>
              <a:t>? Up to 23% of transmissions due to pre-symptomatic cases in </a:t>
            </a:r>
            <a:r>
              <a:rPr lang="en-US" dirty="0" err="1"/>
              <a:t>Shenzen</a:t>
            </a:r>
            <a:endParaRPr lang="en-US" dirty="0"/>
          </a:p>
          <a:p>
            <a:r>
              <a:rPr lang="en-US" dirty="0"/>
              <a:t>True asymptotic cases apparently only 1% per WHO? </a:t>
            </a:r>
          </a:p>
          <a:p>
            <a:pPr lvl="1"/>
            <a:r>
              <a:rPr lang="en-US" dirty="0"/>
              <a:t>Viral load apparently still high</a:t>
            </a:r>
          </a:p>
          <a:p>
            <a:pPr lvl="1"/>
            <a:r>
              <a:rPr lang="en-US" dirty="0"/>
              <a:t>Apparently infectious?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dirty="0">
                <a:hlinkClick r:id="rId2"/>
              </a:rPr>
              <a:t>https://cmmid.github.io/topics/covid19/control-measures/pre-symptomatic-transmission.html</a:t>
            </a:r>
            <a:endParaRPr lang="en-US" sz="2600" dirty="0"/>
          </a:p>
          <a:p>
            <a:pPr marL="0" indent="0">
              <a:buNone/>
            </a:pPr>
            <a:r>
              <a:rPr lang="en-US" sz="2600" dirty="0">
                <a:hlinkClick r:id="rId3"/>
              </a:rPr>
              <a:t>https://www.who.int/docs/default-source/coronaviruse/who-china-joint-mission-on-covid-19-final-report.pdf</a:t>
            </a:r>
            <a:endParaRPr lang="en-US" sz="2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53FEA-001B-41A9-A7E8-F204CF3EFF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7" y="82300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78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7FA6F-07A0-4B9F-9332-EDA12323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SARS-Cov-2 Transmission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13A4-423F-437E-B2EC-F78DBB466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49000" cy="4873126"/>
          </a:xfrm>
        </p:spPr>
        <p:txBody>
          <a:bodyPr>
            <a:normAutofit fontScale="92500"/>
          </a:bodyPr>
          <a:lstStyle/>
          <a:p>
            <a:r>
              <a:rPr lang="en-US" dirty="0"/>
              <a:t>Respiratory droplets (large - 3 ft, medium - 6 ft)</a:t>
            </a:r>
          </a:p>
          <a:p>
            <a:r>
              <a:rPr lang="en-US" dirty="0"/>
              <a:t>Hand-to-mucus-membrane contact – sticks to skin easily! </a:t>
            </a:r>
          </a:p>
          <a:p>
            <a:pPr lvl="1"/>
            <a:r>
              <a:rPr lang="en-US" dirty="0"/>
              <a:t>T-zone: eyes, nose, mouth vulnerable</a:t>
            </a:r>
          </a:p>
          <a:p>
            <a:r>
              <a:rPr lang="en-US" dirty="0"/>
              <a:t>Viable for 3 days on solids (plastics, porcelain, steel); ~24 hours cardboard, dependent also on temperature/humidity; 3 hours if aerosolized</a:t>
            </a:r>
          </a:p>
          <a:p>
            <a:r>
              <a:rPr lang="en-US" dirty="0"/>
              <a:t>Airborne – likely not airborne with cough? But certainly possible with intubation, non-invasive positive pressure ventilation, high flow O2, nebulizer, suctioning</a:t>
            </a:r>
          </a:p>
          <a:p>
            <a:r>
              <a:rPr lang="en-US" dirty="0"/>
              <a:t>?Fecal/oral? – viral shedding present in stool and diarrhea is common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https://www.medrxiv.org/content/10.1101/2020.03.09.20033217v1.full.pdf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753FEA-001B-41A9-A7E8-F204CF3EF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7" y="82300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9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6BD20-9B2A-40CF-B9E4-E06D642E2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912FBE-7172-4955-9B83-847F37301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2658"/>
            <a:ext cx="10515600" cy="602699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9EDADB-3A02-459C-A896-91819C181530}"/>
              </a:ext>
            </a:extLst>
          </p:cNvPr>
          <p:cNvSpPr txBox="1"/>
          <p:nvPr/>
        </p:nvSpPr>
        <p:spPr>
          <a:xfrm>
            <a:off x="1058238" y="6392122"/>
            <a:ext cx="11507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https://www.ajicjournal.org/article/S0196-6553(16)30531-4/pdf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84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911D-22DA-4795-8F35-113218858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Seasonality and Mutation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D1CD8-66CC-448E-926F-A764979CC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637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don’t know.</a:t>
            </a:r>
          </a:p>
          <a:p>
            <a:r>
              <a:rPr lang="en-US" dirty="0"/>
              <a:t>Some </a:t>
            </a:r>
            <a:r>
              <a:rPr lang="en-US" dirty="0" err="1"/>
              <a:t>CoV</a:t>
            </a:r>
            <a:r>
              <a:rPr lang="en-US" dirty="0"/>
              <a:t> are seasonal in northern hemisphere; MERS is not.</a:t>
            </a:r>
          </a:p>
          <a:p>
            <a:r>
              <a:rPr lang="en-US" dirty="0"/>
              <a:t>High disease burden and outbreaks obscure seasonality.</a:t>
            </a:r>
          </a:p>
          <a:p>
            <a:endParaRPr lang="en-US" dirty="0"/>
          </a:p>
          <a:p>
            <a:r>
              <a:rPr lang="en-US" dirty="0"/>
              <a:t>Typical viral mutation rate; see </a:t>
            </a:r>
            <a:r>
              <a:rPr lang="en-US" dirty="0" err="1"/>
              <a:t>NextStrain</a:t>
            </a:r>
            <a:r>
              <a:rPr lang="en-US" dirty="0"/>
              <a:t> for real time gene sequencing: </a:t>
            </a:r>
            <a:r>
              <a:rPr lang="en-US" dirty="0">
                <a:hlinkClick r:id="rId2"/>
              </a:rPr>
              <a:t>https://nextstrain.org/</a:t>
            </a:r>
            <a:endParaRPr lang="en-US" dirty="0"/>
          </a:p>
          <a:p>
            <a:pPr lvl="1"/>
            <a:r>
              <a:rPr lang="en-US" dirty="0"/>
              <a:t>Major strain development: </a:t>
            </a:r>
            <a:r>
              <a:rPr lang="en-US" b="1" dirty="0"/>
              <a:t>L type </a:t>
            </a:r>
            <a:r>
              <a:rPr lang="en-US" dirty="0"/>
              <a:t>(more virulent) and </a:t>
            </a:r>
            <a:r>
              <a:rPr lang="en-US" b="1" dirty="0"/>
              <a:t>S type </a:t>
            </a:r>
            <a:r>
              <a:rPr lang="en-US" dirty="0"/>
              <a:t>(wild type/apparent first strain). Lethality difference unclear.</a:t>
            </a:r>
          </a:p>
          <a:p>
            <a:r>
              <a:rPr lang="en-US" dirty="0"/>
              <a:t>Normally viruses become more benign over time. However, delayed symptom onset, delayed time to death, poor access to diagnosis with isolation, contact tracing and quarantine makes deadly strains persist.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DEE17-2119-4121-8542-5AD324CF7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037" y="82300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80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C16-A33F-4F48-84AB-025A5542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and Disease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865B-CA72-4318-86E3-7AD1EE00F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Week 1: Fever (77-98%) (intermittent or persistent), Fatigue/Malaise (11-52%), Dry cough (46-82%), dyspnea (3-31%);  </a:t>
            </a:r>
          </a:p>
          <a:p>
            <a:pPr lvl="1"/>
            <a:r>
              <a:rPr lang="en-US" dirty="0"/>
              <a:t>Less common: Sputum (33%), Myalgia (15%), Headache (13%), Sore throat (14%), Diarrhea (4%), Nausea/Vomiting (5%), Nasal congestion (4%), Hemoptysis (1%)</a:t>
            </a:r>
          </a:p>
          <a:p>
            <a:r>
              <a:rPr lang="en-US" dirty="0"/>
              <a:t>Week 2 (~ day 6-9 of symptoms): ~ 15-20% develop severe dyspnea due to viral pneumonia</a:t>
            </a:r>
          </a:p>
          <a:p>
            <a:pPr lvl="1"/>
            <a:r>
              <a:rPr lang="en-US" dirty="0"/>
              <a:t>Hospitalization, supportive care, oxygen </a:t>
            </a:r>
          </a:p>
          <a:p>
            <a:r>
              <a:rPr lang="en-US" dirty="0"/>
              <a:t>Week 2-3: Of hospitalized patients, 1/3 ultimately need ICU care, with up to half needing intubation (i.e. ~5% of total diagnosed cases need ICU)</a:t>
            </a:r>
          </a:p>
          <a:p>
            <a:pPr lvl="1"/>
            <a:r>
              <a:rPr lang="en-US" dirty="0"/>
              <a:t>Can rapidly decline (over 12-24 </a:t>
            </a:r>
            <a:r>
              <a:rPr lang="en-US" dirty="0" err="1"/>
              <a:t>hrs</a:t>
            </a:r>
            <a:r>
              <a:rPr lang="en-US" dirty="0"/>
              <a:t>) from mild hypoxia to frank ARDS </a:t>
            </a:r>
          </a:p>
          <a:p>
            <a:pPr lvl="1"/>
            <a:r>
              <a:rPr lang="en-US" dirty="0"/>
              <a:t>Cytokine Storm, Multi-organ failure</a:t>
            </a:r>
          </a:p>
          <a:p>
            <a:pPr lvl="1"/>
            <a:r>
              <a:rPr lang="en-US" dirty="0"/>
              <a:t>Late stage sudden cardiomyopathy/viral myocarditis, cardiac shock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4ED04-B536-4EEB-860D-A03D966FA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48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C16-A33F-4F48-84AB-025A5542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Cormorbidities</a:t>
            </a:r>
            <a:r>
              <a:rPr lang="en-US" dirty="0"/>
              <a:t> and Risk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865B-CA72-4318-86E3-7AD1EE00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256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Age</a:t>
            </a:r>
          </a:p>
          <a:p>
            <a:r>
              <a:rPr lang="en-US" dirty="0"/>
              <a:t>HTN</a:t>
            </a:r>
          </a:p>
          <a:p>
            <a:r>
              <a:rPr lang="en-US" dirty="0"/>
              <a:t>Diabetes</a:t>
            </a:r>
          </a:p>
          <a:p>
            <a:r>
              <a:rPr lang="en-US" dirty="0"/>
              <a:t>Coronary Heart Disease</a:t>
            </a:r>
          </a:p>
          <a:p>
            <a:r>
              <a:rPr lang="en-US" dirty="0"/>
              <a:t>Hep B</a:t>
            </a:r>
          </a:p>
          <a:p>
            <a:r>
              <a:rPr lang="en-US" dirty="0"/>
              <a:t>Cerebrovascular Disease</a:t>
            </a:r>
          </a:p>
          <a:p>
            <a:r>
              <a:rPr lang="en-US" dirty="0"/>
              <a:t>COPD</a:t>
            </a:r>
          </a:p>
          <a:p>
            <a:r>
              <a:rPr lang="en-US" dirty="0"/>
              <a:t>Cancer</a:t>
            </a:r>
          </a:p>
          <a:p>
            <a:endParaRPr lang="en-US" dirty="0"/>
          </a:p>
          <a:p>
            <a:r>
              <a:rPr lang="en-US" dirty="0"/>
              <a:t>Children and pregnant women seem to do okay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4ED04-B536-4EEB-860D-A03D966FA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49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710246-F1AD-4A2C-8D59-BC30358DF2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" r="754" b="43025"/>
          <a:stretch/>
        </p:blipFill>
        <p:spPr>
          <a:xfrm>
            <a:off x="0" y="876692"/>
            <a:ext cx="12075736" cy="46568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DA340F-FAE3-4B2E-9A7F-68A72822BC18}"/>
              </a:ext>
            </a:extLst>
          </p:cNvPr>
          <p:cNvSpPr txBox="1"/>
          <p:nvPr/>
        </p:nvSpPr>
        <p:spPr>
          <a:xfrm>
            <a:off x="3214541" y="6393430"/>
            <a:ext cx="5143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https://avatorl.org/covid-19/?page=ClinicalData1099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1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59451-AC17-4B59-8A8B-DCD6F17A9C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660" y="2649980"/>
            <a:ext cx="3707876" cy="23876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COVID-19</a:t>
            </a:r>
            <a:br>
              <a:rPr lang="en-US" b="1" dirty="0"/>
            </a:br>
            <a:br>
              <a:rPr lang="en-US" b="1" dirty="0"/>
            </a:br>
            <a:r>
              <a:rPr lang="en-US" b="1" dirty="0"/>
              <a:t>SARS-CoV-2</a:t>
            </a:r>
            <a:br>
              <a:rPr lang="en-US" b="1" dirty="0"/>
            </a:br>
            <a:r>
              <a:rPr lang="en-US" sz="5300" dirty="0"/>
              <a:t>2019-nCov</a:t>
            </a:r>
            <a:br>
              <a:rPr lang="en-US" sz="5300" dirty="0"/>
            </a:br>
            <a:r>
              <a:rPr lang="en-US" sz="5300" dirty="0"/>
              <a:t>HCoV-19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E1ED9D-564D-416C-B464-9278ACE04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752" y="-84841"/>
            <a:ext cx="6850995" cy="6858000"/>
          </a:xfrm>
          <a:prstGeom prst="rect">
            <a:avLst/>
          </a:prstGeom>
        </p:spPr>
      </p:pic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20964B04-00FF-41A7-A4E3-8E5DEE118741}"/>
              </a:ext>
            </a:extLst>
          </p:cNvPr>
          <p:cNvSpPr/>
          <p:nvPr/>
        </p:nvSpPr>
        <p:spPr>
          <a:xfrm>
            <a:off x="1952749" y="120653"/>
            <a:ext cx="1530626" cy="893417"/>
          </a:xfrm>
          <a:prstGeom prst="down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Disease</a:t>
            </a:r>
          </a:p>
        </p:txBody>
      </p:sp>
      <p:sp>
        <p:nvSpPr>
          <p:cNvPr id="4" name="Callout: Up Arrow 3">
            <a:extLst>
              <a:ext uri="{FF2B5EF4-FFF2-40B4-BE49-F238E27FC236}">
                <a16:creationId xmlns:a16="http://schemas.microsoft.com/office/drawing/2014/main" id="{8799C23B-FF0E-4D2C-BB5F-7EF1AFA910C0}"/>
              </a:ext>
            </a:extLst>
          </p:cNvPr>
          <p:cNvSpPr/>
          <p:nvPr/>
        </p:nvSpPr>
        <p:spPr>
          <a:xfrm>
            <a:off x="2059733" y="5256968"/>
            <a:ext cx="1530626" cy="1033670"/>
          </a:xfrm>
          <a:prstGeom prst="upArrowCallou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Virus Name</a:t>
            </a:r>
          </a:p>
        </p:txBody>
      </p:sp>
    </p:spTree>
    <p:extLst>
      <p:ext uri="{BB962C8B-B14F-4D97-AF65-F5344CB8AC3E}">
        <p14:creationId xmlns:p14="http://schemas.microsoft.com/office/powerpoint/2010/main" val="2478126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829E4-AE36-4945-B802-7818B4CDB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923B1-BE16-4F24-AAA8-1AC73FBEA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Travel History, Exposure and Symptoms most important </a:t>
            </a:r>
          </a:p>
          <a:p>
            <a:r>
              <a:rPr lang="en-US" dirty="0"/>
              <a:t>Person Under Investigation Criteria</a:t>
            </a:r>
          </a:p>
          <a:p>
            <a:r>
              <a:rPr lang="en-US" dirty="0"/>
              <a:t>No specific physical exam findings.  Lungs may have rales or rhonchi.</a:t>
            </a:r>
          </a:p>
          <a:p>
            <a:r>
              <a:rPr lang="en-US" dirty="0"/>
              <a:t>Hypoxia, even silent hypoxia, may be present, </a:t>
            </a:r>
            <a:r>
              <a:rPr lang="en-US" dirty="0" err="1"/>
              <a:t>esp</a:t>
            </a:r>
            <a:r>
              <a:rPr lang="en-US" dirty="0"/>
              <a:t> elders.</a:t>
            </a:r>
          </a:p>
          <a:p>
            <a:r>
              <a:rPr lang="en-US" dirty="0"/>
              <a:t>Tachycardia and tachypnea. </a:t>
            </a:r>
          </a:p>
          <a:p>
            <a:r>
              <a:rPr lang="en-US" dirty="0"/>
              <a:t>May present as severe asthma or COPD exacerbation.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5414C0-788F-4899-A8A5-13A1797AD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94269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9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C16-A33F-4F48-84AB-025A5542D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5698"/>
            <a:ext cx="10515600" cy="1325563"/>
          </a:xfrm>
        </p:spPr>
        <p:txBody>
          <a:bodyPr/>
          <a:lstStyle/>
          <a:p>
            <a:r>
              <a:rPr lang="en-US" dirty="0"/>
              <a:t>Ancillary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865B-CA72-4318-86E3-7AD1EE00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Most Common: </a:t>
            </a:r>
          </a:p>
          <a:p>
            <a:pPr lvl="1"/>
            <a:r>
              <a:rPr lang="en-US" dirty="0"/>
              <a:t>WBC usually normal, Lymphopenia in 80%, Mild thrombocytopenia</a:t>
            </a:r>
          </a:p>
          <a:p>
            <a:pPr lvl="1"/>
            <a:r>
              <a:rPr lang="en-US" dirty="0"/>
              <a:t>Low </a:t>
            </a:r>
            <a:r>
              <a:rPr lang="en-US" dirty="0" err="1"/>
              <a:t>Procal</a:t>
            </a:r>
            <a:r>
              <a:rPr lang="en-US" dirty="0"/>
              <a:t>; Bacterial coinfection rare </a:t>
            </a:r>
          </a:p>
          <a:p>
            <a:pPr lvl="1"/>
            <a:r>
              <a:rPr lang="en-US" dirty="0"/>
              <a:t>CRP and D-Dimer elevated proportionate to severity (marker of poor prognosis); DIC over time</a:t>
            </a:r>
          </a:p>
          <a:p>
            <a:pPr lvl="1"/>
            <a:r>
              <a:rPr lang="en-US" dirty="0"/>
              <a:t>Increased ALT/AST to 70-100 range; Occasional increased </a:t>
            </a:r>
            <a:r>
              <a:rPr lang="en-US" dirty="0" err="1"/>
              <a:t>alk</a:t>
            </a:r>
            <a:r>
              <a:rPr lang="en-US" dirty="0"/>
              <a:t> </a:t>
            </a:r>
            <a:r>
              <a:rPr lang="en-US" dirty="0" err="1"/>
              <a:t>phos</a:t>
            </a:r>
            <a:endParaRPr lang="en-US" dirty="0"/>
          </a:p>
          <a:p>
            <a:pPr lvl="1"/>
            <a:r>
              <a:rPr lang="en-US" dirty="0"/>
              <a:t>Mild elevation of creatinine</a:t>
            </a:r>
          </a:p>
          <a:p>
            <a:pPr lvl="1"/>
            <a:r>
              <a:rPr lang="en-US" dirty="0"/>
              <a:t>Generally normal troponin</a:t>
            </a:r>
          </a:p>
          <a:p>
            <a:r>
              <a:rPr lang="en-US" dirty="0"/>
              <a:t>CXR (sensitivity 59%):</a:t>
            </a:r>
          </a:p>
          <a:p>
            <a:pPr lvl="1"/>
            <a:r>
              <a:rPr lang="en-US" dirty="0"/>
              <a:t>Bilateral patchy or reticular infiltrates, perihilar infiltrates occasionally</a:t>
            </a:r>
          </a:p>
          <a:p>
            <a:r>
              <a:rPr lang="en-US" dirty="0"/>
              <a:t>CT scan (sensitivity 86%; much better than RT-PCR!)</a:t>
            </a:r>
          </a:p>
          <a:p>
            <a:pPr lvl="1"/>
            <a:r>
              <a:rPr lang="en-US" b="1" dirty="0"/>
              <a:t>Bilateral diffuse ground glass opacities</a:t>
            </a:r>
            <a:r>
              <a:rPr lang="en-US" dirty="0"/>
              <a:t>, </a:t>
            </a:r>
            <a:r>
              <a:rPr lang="en-US" b="1" dirty="0"/>
              <a:t>multifocal patchy consolidation</a:t>
            </a:r>
            <a:r>
              <a:rPr lang="en-US" dirty="0"/>
              <a:t>, interstitial changes</a:t>
            </a:r>
          </a:p>
          <a:p>
            <a:pPr lvl="1"/>
            <a:r>
              <a:rPr lang="en-US" dirty="0"/>
              <a:t>Changes prior to severe symptom onset!</a:t>
            </a:r>
          </a:p>
          <a:p>
            <a:r>
              <a:rPr lang="en-US" dirty="0"/>
              <a:t>ECHO:</a:t>
            </a:r>
          </a:p>
          <a:p>
            <a:pPr lvl="1"/>
            <a:r>
              <a:rPr lang="en-US" dirty="0"/>
              <a:t>Normal EF prior to late-onset sudden cardiogenic shock with dropping to EF &lt;10%</a:t>
            </a:r>
          </a:p>
          <a:p>
            <a:pPr lvl="1"/>
            <a:endParaRPr lang="en-US" dirty="0"/>
          </a:p>
          <a:p>
            <a:r>
              <a:rPr lang="en-US" dirty="0"/>
              <a:t>Co-infection rare but possible (5%)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4ED04-B536-4EEB-860D-A03D966FA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9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82BEF-A79F-4F04-95B5-8D91E384E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 Under Investigation (PUI)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29ACAF-0A1D-4C5B-9E08-34FF940F2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492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Clinicians should use their judgment. Most patients with COVID-19 have fever and/or cough or difficulty breathing. </a:t>
            </a:r>
          </a:p>
          <a:p>
            <a:pPr marL="0" indent="0">
              <a:buNone/>
            </a:pPr>
            <a:r>
              <a:rPr lang="en-US" dirty="0"/>
              <a:t>Priority may be given to:</a:t>
            </a:r>
          </a:p>
          <a:p>
            <a:r>
              <a:rPr lang="en-US" b="1" dirty="0"/>
              <a:t>Hospitalized patients who have signs and symptoms </a:t>
            </a:r>
            <a:r>
              <a:rPr lang="en-US" dirty="0"/>
              <a:t>compatible with COVID-19 in order to inform decisions related to infection control precautions.</a:t>
            </a:r>
          </a:p>
          <a:p>
            <a:r>
              <a:rPr lang="en-US" b="1" dirty="0"/>
              <a:t>Symptomatic patients </a:t>
            </a:r>
            <a:r>
              <a:rPr lang="en-US" dirty="0"/>
              <a:t>such as, </a:t>
            </a:r>
            <a:r>
              <a:rPr lang="en-US" b="1" dirty="0"/>
              <a:t>older adults and individuals with chronic medical conditions </a:t>
            </a:r>
            <a:r>
              <a:rPr lang="en-US" dirty="0"/>
              <a:t>and/or an </a:t>
            </a:r>
            <a:r>
              <a:rPr lang="en-US" b="1" dirty="0"/>
              <a:t>immunocompromised state </a:t>
            </a:r>
            <a:r>
              <a:rPr lang="en-US" dirty="0"/>
              <a:t>(e.g., diabetes, heart disease, receiving immunosuppressive medications, chronic lung disease, chronic kidney disease).</a:t>
            </a:r>
          </a:p>
          <a:p>
            <a:r>
              <a:rPr lang="en-US" dirty="0"/>
              <a:t>Any persons including </a:t>
            </a:r>
            <a:r>
              <a:rPr lang="en-US" b="1" dirty="0"/>
              <a:t>healthcare personnel</a:t>
            </a:r>
            <a:r>
              <a:rPr lang="en-US" dirty="0"/>
              <a:t>, who within 14 days of </a:t>
            </a:r>
            <a:r>
              <a:rPr lang="en-US" b="1" dirty="0"/>
              <a:t>symptom onset </a:t>
            </a:r>
            <a:r>
              <a:rPr lang="en-US" dirty="0"/>
              <a:t>had </a:t>
            </a:r>
            <a:r>
              <a:rPr lang="en-US" b="1" dirty="0"/>
              <a:t>close contact</a:t>
            </a:r>
            <a:r>
              <a:rPr lang="en-US" dirty="0"/>
              <a:t> with a suspect or laboratory-confirmed COVID-19 patient, or who have a history of </a:t>
            </a:r>
            <a:r>
              <a:rPr lang="en-US" u="sng" dirty="0">
                <a:hlinkClick r:id="rId2"/>
              </a:rPr>
              <a:t>travel from affected geographic areas</a:t>
            </a:r>
            <a:r>
              <a:rPr lang="en-US" dirty="0"/>
              <a:t> within 14 days of their symptom onset.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07D206-4960-4A48-B851-FFC695D07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20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5E0-53CF-4CBA-833C-453D684C9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 Under Investigation (PUI)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49264-C800-4770-BB85-DA93595DF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Close contact</a:t>
            </a:r>
            <a:r>
              <a:rPr lang="en-US" dirty="0"/>
              <a:t> is defined as—</a:t>
            </a:r>
          </a:p>
          <a:p>
            <a:pPr marL="457200" lvl="1" indent="0">
              <a:buNone/>
            </a:pPr>
            <a:r>
              <a:rPr lang="en-US" dirty="0"/>
              <a:t>a) being within approximately 6 feet (2 meters) of a COVID-19 case for a prolonged period of time; close contact can occur while caring for, living with, visiting, or sharing a healthcare waiting area or room with a COVID-19 case</a:t>
            </a:r>
          </a:p>
          <a:p>
            <a:pPr marL="0" indent="0">
              <a:buNone/>
            </a:pPr>
            <a:r>
              <a:rPr lang="en-US" i="1" dirty="0"/>
              <a:t>– or –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b) having direct contact with infectious secretions of a COVID-19 case (e.g., being coughed on)</a:t>
            </a:r>
          </a:p>
          <a:p>
            <a:pPr marL="0" indent="0">
              <a:buNone/>
            </a:pPr>
            <a:r>
              <a:rPr lang="en-US" dirty="0"/>
              <a:t>If such contact occurs while not wearing recommended personal protective equipment or PPE (e.g., gowns, gloves, NIOSH-certified disposable N95 respirator, eye protection), </a:t>
            </a:r>
            <a:r>
              <a:rPr lang="en-US" b="1" dirty="0"/>
              <a:t>criteria for PUI consideration are met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B03AE-E32D-41C3-9402-0A1F65BF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41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D04EC-6FE4-47C1-B757-19452336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4: Respiratory Viral Panel tests for this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AAEDD-AE27-456C-BB58-F844A3193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Generally, RVP tests for: Adenovirus, </a:t>
            </a:r>
            <a:r>
              <a:rPr lang="en-US" b="1" dirty="0"/>
              <a:t>Coronavirus 229E, Coronavirus HKU1, Coronavirus NL63, Coronavirus OC43</a:t>
            </a:r>
            <a:r>
              <a:rPr lang="en-US" dirty="0"/>
              <a:t>, Human metapneumovirus, Human rhinovirus/enterovirus, Influenza A, subtypes 2009H1N1, H1, H3, Influenza B, Parainfluenza virus types 1, 2, 3 and 4, Respiratory Syncytial Virus. </a:t>
            </a:r>
          </a:p>
          <a:p>
            <a:r>
              <a:rPr lang="en-US" dirty="0"/>
              <a:t>Chlamydophila pneumoniae, Mycoplasma pneumoniae, Bordetella Pertussis in some labs.  </a:t>
            </a:r>
          </a:p>
          <a:p>
            <a:endParaRPr lang="en-US" dirty="0"/>
          </a:p>
          <a:p>
            <a:r>
              <a:rPr lang="en-US" dirty="0"/>
              <a:t>It does NOT test for COVID-19 (or SARS or MERS)</a:t>
            </a:r>
          </a:p>
        </p:txBody>
      </p:sp>
    </p:spTree>
    <p:extLst>
      <p:ext uri="{BB962C8B-B14F-4D97-AF65-F5344CB8AC3E}">
        <p14:creationId xmlns:p14="http://schemas.microsoft.com/office/powerpoint/2010/main" val="3038522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C16-A33F-4F48-84AB-025A5542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865B-CA72-4318-86E3-7AD1EE00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252"/>
          </a:xfrm>
        </p:spPr>
        <p:txBody>
          <a:bodyPr>
            <a:normAutofit fontScale="92500"/>
          </a:bodyPr>
          <a:lstStyle/>
          <a:p>
            <a:r>
              <a:rPr lang="en-US" dirty="0"/>
              <a:t>RT-PCR:</a:t>
            </a:r>
          </a:p>
          <a:p>
            <a:pPr lvl="1"/>
            <a:r>
              <a:rPr lang="en-US" dirty="0"/>
              <a:t>Real-time Polymerase Chain Reaction of RNA</a:t>
            </a:r>
          </a:p>
          <a:p>
            <a:pPr lvl="2"/>
            <a:r>
              <a:rPr lang="en-US" dirty="0"/>
              <a:t>Nasal </a:t>
            </a:r>
            <a:r>
              <a:rPr lang="en-US" u="sng" dirty="0"/>
              <a:t>AND </a:t>
            </a:r>
            <a:r>
              <a:rPr lang="en-US" dirty="0" err="1"/>
              <a:t>Orophangeal</a:t>
            </a:r>
            <a:r>
              <a:rPr lang="en-US" dirty="0"/>
              <a:t> Swabs (Collect 2 swabs)</a:t>
            </a:r>
          </a:p>
          <a:p>
            <a:pPr lvl="2"/>
            <a:r>
              <a:rPr lang="en-US" dirty="0"/>
              <a:t>Sputum better (but more dangerous to collect?)</a:t>
            </a:r>
          </a:p>
          <a:p>
            <a:pPr lvl="2"/>
            <a:r>
              <a:rPr lang="en-US" dirty="0"/>
              <a:t>Stool – not generally used for testing</a:t>
            </a:r>
          </a:p>
          <a:p>
            <a:pPr lvl="2"/>
            <a:r>
              <a:rPr lang="en-US" dirty="0"/>
              <a:t>Blood or urine – virus not detected; blood could be tested for IgM, IgG later.  DO get (bacterial) blood cultures for any sick patient.</a:t>
            </a:r>
          </a:p>
          <a:p>
            <a:r>
              <a:rPr lang="en-US" dirty="0"/>
              <a:t>PCR ~ </a:t>
            </a:r>
            <a:r>
              <a:rPr lang="en-US" b="1" dirty="0"/>
              <a:t>60-80% sensitive</a:t>
            </a:r>
          </a:p>
          <a:p>
            <a:pPr lvl="1"/>
            <a:r>
              <a:rPr lang="en-US" dirty="0"/>
              <a:t>A single negative RT-PCR </a:t>
            </a:r>
            <a:r>
              <a:rPr lang="en-US" i="1" dirty="0"/>
              <a:t>doesn't</a:t>
            </a:r>
            <a:r>
              <a:rPr lang="en-US" dirty="0"/>
              <a:t> exclude COVID-19 (</a:t>
            </a:r>
            <a:r>
              <a:rPr lang="en-US" i="1" dirty="0"/>
              <a:t>especially</a:t>
            </a:r>
            <a:r>
              <a:rPr lang="en-US" dirty="0"/>
              <a:t> if obtained from a nasopharyngeal source or relatively early in the disease course).</a:t>
            </a:r>
          </a:p>
          <a:p>
            <a:pPr lvl="1"/>
            <a:r>
              <a:rPr lang="en-US" dirty="0"/>
              <a:t>If RT-PCR is negative but suspicion remains, consider ongoing isolation and re-sampling several days later.</a:t>
            </a:r>
          </a:p>
          <a:p>
            <a:pPr lvl="1"/>
            <a:r>
              <a:rPr lang="en-US" dirty="0"/>
              <a:t>Sensitivity from private labs may vary; no data yet. Also dependent on collection technique and timing – early test on asymptomatic may not be accurate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4ED04-B536-4EEB-860D-A03D966FA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114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C16-A33F-4F48-84AB-025A5542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“Kits”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865B-CA72-4318-86E3-7AD1EE00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1 Cold shipper w/ Refrigerate and Category B labels</a:t>
            </a:r>
          </a:p>
          <a:p>
            <a:r>
              <a:rPr lang="en-US" dirty="0"/>
              <a:t>2 Ice packs</a:t>
            </a:r>
          </a:p>
          <a:p>
            <a:r>
              <a:rPr lang="en-US" dirty="0"/>
              <a:t>2 – 3 mL Vials of </a:t>
            </a:r>
            <a:r>
              <a:rPr lang="en-US" b="1" dirty="0"/>
              <a:t>viral transport media (VTM)</a:t>
            </a:r>
          </a:p>
          <a:p>
            <a:r>
              <a:rPr lang="en-US" b="1" dirty="0"/>
              <a:t>2 Nasopharyngeal Swabs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The swabs CANNOT be of cotton or wooden shaft</a:t>
            </a:r>
          </a:p>
          <a:p>
            <a:pPr lvl="1"/>
            <a:r>
              <a:rPr lang="en-US" dirty="0"/>
              <a:t>Only synthetic fiber swabs with plastic/aluminum shafts</a:t>
            </a:r>
          </a:p>
          <a:p>
            <a:r>
              <a:rPr lang="en-US" dirty="0"/>
              <a:t>1 Zip-close biohazard bag</a:t>
            </a:r>
          </a:p>
          <a:p>
            <a:r>
              <a:rPr lang="en-US" dirty="0"/>
              <a:t>1 95 kPa bags</a:t>
            </a:r>
          </a:p>
          <a:p>
            <a:r>
              <a:rPr lang="en-US" dirty="0"/>
              <a:t>2 Coronavirus Disease 2019 (COVID-19) Testing Approval Forms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086D75-C5D3-4A13-B2D4-20FC1276B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4635" y="131974"/>
            <a:ext cx="3387365" cy="250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394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C16-A33F-4F48-84AB-025A5542D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Outpatient Testing Supplies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842005-15CA-45D7-8794-64A53139F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76791" y="2065099"/>
            <a:ext cx="5284010" cy="3963007"/>
          </a:xfr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CE0BCC8-7E70-4EFA-91F7-95CA36E35543}"/>
                  </a:ext>
                </a:extLst>
              </p14:cNvPr>
              <p14:cNvContentPartPr/>
              <p14:nvPr/>
            </p14:nvContentPartPr>
            <p14:xfrm>
              <a:off x="9721869" y="2362406"/>
              <a:ext cx="1184400" cy="1105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CE0BCC8-7E70-4EFA-91F7-95CA36E3554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93429" y="2333966"/>
                <a:ext cx="1241280" cy="1162440"/>
              </a:xfrm>
              <a:prstGeom prst="rect">
                <a:avLst/>
              </a:prstGeom>
            </p:spPr>
          </p:pic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75921771-DAA9-45C0-8FF5-C8EA59D55D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89735" y="2144164"/>
            <a:ext cx="5193648" cy="38952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DCA3C9-28AB-44ED-B2DE-62F5A7BA1FDF}"/>
              </a:ext>
            </a:extLst>
          </p:cNvPr>
          <p:cNvSpPr txBox="1"/>
          <p:nvPr/>
        </p:nvSpPr>
        <p:spPr>
          <a:xfrm>
            <a:off x="4391709" y="1322736"/>
            <a:ext cx="36210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Triage by phone or at door to Ascension urgent care. Try to keep patients in car or outside.  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If patient seen in clinic and needs unexpected testing, put mask on patient, wash hands, leave room.</a:t>
            </a:r>
          </a:p>
          <a:p>
            <a:pPr marL="342900" indent="-342900">
              <a:buAutoNum type="arabicPeriod"/>
            </a:pPr>
            <a:r>
              <a:rPr lang="en-US" dirty="0"/>
              <a:t>Confirm with preceptor.</a:t>
            </a:r>
          </a:p>
          <a:p>
            <a:pPr marL="342900" indent="-342900">
              <a:buAutoNum type="arabicPeriod"/>
            </a:pPr>
            <a:r>
              <a:rPr lang="en-US" dirty="0"/>
              <a:t>Go to lab for 2 swabs and biohazard bag. </a:t>
            </a:r>
          </a:p>
          <a:p>
            <a:pPr marL="342900" indent="-342900">
              <a:buAutoNum type="arabicPeriod"/>
            </a:pPr>
            <a:r>
              <a:rPr lang="en-US" dirty="0"/>
              <a:t>Don PPE: gown, gloves, surgical mask or n95, </a:t>
            </a:r>
            <a:r>
              <a:rPr lang="en-US" dirty="0" err="1"/>
              <a:t>faceshield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Test outside or in car (respect patient privacy).</a:t>
            </a:r>
          </a:p>
          <a:p>
            <a:pPr marL="342900" indent="-342900">
              <a:buAutoNum type="arabicPeriod"/>
            </a:pPr>
            <a:r>
              <a:rPr lang="en-US" dirty="0"/>
              <a:t>Place in biohazard lab.</a:t>
            </a:r>
          </a:p>
          <a:p>
            <a:pPr marL="342900" indent="-342900">
              <a:buAutoNum type="arabicPeriod"/>
            </a:pPr>
            <a:r>
              <a:rPr lang="en-US" dirty="0"/>
              <a:t>Lab will place on ice and call St Francis for STAT pick-up.</a:t>
            </a:r>
          </a:p>
          <a:p>
            <a:pPr marL="342900" indent="-342900">
              <a:buAutoNum type="arabicPeriod"/>
            </a:pPr>
            <a:r>
              <a:rPr lang="en-US" dirty="0"/>
              <a:t>Patient home on isolation (see CDC guidelines).</a:t>
            </a:r>
          </a:p>
          <a:p>
            <a:pPr marL="342900" indent="-342900">
              <a:buAutoNum type="arabicPeriod"/>
            </a:pPr>
            <a:r>
              <a:rPr lang="en-US" dirty="0"/>
              <a:t>Clean stethoscope, room, etc.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5934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314A3-B657-4D15-AC44-260CC5D9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collect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52215-9132-4DDC-9478-039AB11CF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 to collect a nasopharyngeal swab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https://www.youtube.com/watch?v=DVJNWefmHjE#action=share</a:t>
            </a:r>
            <a:endParaRPr lang="en-US" dirty="0"/>
          </a:p>
          <a:p>
            <a:r>
              <a:rPr lang="en-US" dirty="0"/>
              <a:t>How to collect an oropharyngeal swab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 https://www.youtube.com/watch?v=sYWYEAURUl8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Nasopharyngeal AND Oropharyngeal swabs, as separate swabs.</a:t>
            </a:r>
          </a:p>
          <a:p>
            <a:r>
              <a:rPr lang="en-US" dirty="0"/>
              <a:t>If you don’t collect a good sample, it’s a waste of an expensive test and falsely negative! </a:t>
            </a:r>
          </a:p>
          <a:p>
            <a:r>
              <a:rPr lang="en-US" dirty="0"/>
              <a:t>Collect sputum only if patient has productive cough (do not induce cough)</a:t>
            </a:r>
          </a:p>
          <a:p>
            <a:r>
              <a:rPr lang="en-US" dirty="0"/>
              <a:t>Bronchoalveolar lavage is also high risk to healthcare workers.</a:t>
            </a:r>
          </a:p>
          <a:p>
            <a:r>
              <a:rPr lang="en-US" dirty="0"/>
              <a:t>If intubated, collect tracheal aspirate.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https://www.cdc.gov/urdo/downloads/SpecCollectionGuidelines.pdf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F045B-4EEF-4535-8D7C-CE06526AE8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4799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C16-A33F-4F48-84AB-025A5542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865B-CA72-4318-86E3-7AD1EE00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252"/>
          </a:xfrm>
        </p:spPr>
        <p:txBody>
          <a:bodyPr>
            <a:normAutofit/>
          </a:bodyPr>
          <a:lstStyle/>
          <a:p>
            <a:r>
              <a:rPr lang="en-US" dirty="0"/>
              <a:t>Mild/moderate symptoms (80%)</a:t>
            </a:r>
          </a:p>
          <a:p>
            <a:pPr lvl="1"/>
            <a:r>
              <a:rPr lang="en-US" dirty="0"/>
              <a:t>Outpatient management of symptoms and </a:t>
            </a:r>
            <a:r>
              <a:rPr lang="en-US" b="1" dirty="0"/>
              <a:t>isolation</a:t>
            </a:r>
          </a:p>
          <a:p>
            <a:pPr lvl="1"/>
            <a:r>
              <a:rPr lang="en-US" dirty="0"/>
              <a:t>OTC Tylenol, cough and cold medications</a:t>
            </a:r>
          </a:p>
          <a:p>
            <a:pPr lvl="1"/>
            <a:r>
              <a:rPr lang="en-US" dirty="0"/>
              <a:t>Avoid steroids (ICS or oral/IM) unless compelling need (COPD or Asthma </a:t>
            </a:r>
            <a:r>
              <a:rPr lang="en-US" dirty="0" err="1"/>
              <a:t>Exac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Possibly avoid ACEI or Ibuprofen – data unclear! </a:t>
            </a:r>
          </a:p>
          <a:p>
            <a:pPr lvl="1"/>
            <a:r>
              <a:rPr lang="en-US" dirty="0"/>
              <a:t>Need to protect family members! (Check CDC guidelines)</a:t>
            </a:r>
          </a:p>
          <a:p>
            <a:pPr lvl="1"/>
            <a:r>
              <a:rPr lang="en-US" dirty="0"/>
              <a:t>At least 2 weeks isolation?  </a:t>
            </a:r>
          </a:p>
          <a:p>
            <a:pPr lvl="2"/>
            <a:r>
              <a:rPr lang="en-US" dirty="0"/>
              <a:t>Unclear when viral shedding no longer present. </a:t>
            </a:r>
          </a:p>
          <a:p>
            <a:pPr lvl="2"/>
            <a:r>
              <a:rPr lang="en-US" dirty="0"/>
              <a:t>Unclear if we will require two negative tests and/or begin testing IgM IgG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4ED04-B536-4EEB-860D-A03D966FA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41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E7D19-7C7B-4AFF-BDEA-551259657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7 Human Coronaviruses:</a:t>
            </a:r>
            <a:br>
              <a:rPr lang="en-US" dirty="0"/>
            </a:br>
            <a:r>
              <a:rPr lang="en-US" dirty="0"/>
              <a:t>4 normal; 3 “novel”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BEB36C-53DC-4DFE-9769-E3027E359B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6246"/>
            <a:ext cx="10515600" cy="33754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FA0C65-D949-40E3-B01F-DE59495F752A}"/>
              </a:ext>
            </a:extLst>
          </p:cNvPr>
          <p:cNvSpPr txBox="1"/>
          <p:nvPr/>
        </p:nvSpPr>
        <p:spPr>
          <a:xfrm>
            <a:off x="79513" y="6288331"/>
            <a:ext cx="11102009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Alpha:  </a:t>
            </a:r>
            <a:r>
              <a:rPr lang="en-US" b="1" dirty="0"/>
              <a:t>HCoV-229E</a:t>
            </a:r>
            <a:r>
              <a:rPr lang="en-US" dirty="0"/>
              <a:t>, </a:t>
            </a:r>
            <a:r>
              <a:rPr lang="en-US" b="1" dirty="0"/>
              <a:t>HCoV-NL63       </a:t>
            </a:r>
            <a:r>
              <a:rPr lang="en-US" dirty="0"/>
              <a:t>Beta: </a:t>
            </a:r>
            <a:r>
              <a:rPr lang="en-US" b="1" dirty="0"/>
              <a:t>HCoV-HKU1</a:t>
            </a:r>
            <a:r>
              <a:rPr lang="en-US" dirty="0"/>
              <a:t>, </a:t>
            </a:r>
            <a:r>
              <a:rPr lang="en-US" b="1" dirty="0"/>
              <a:t>HCoV-OC43</a:t>
            </a:r>
            <a:r>
              <a:rPr lang="en-US" dirty="0"/>
              <a:t>, </a:t>
            </a:r>
            <a:r>
              <a:rPr lang="en-US" b="1" dirty="0"/>
              <a:t>MERS-</a:t>
            </a:r>
            <a:r>
              <a:rPr lang="en-US" b="1" dirty="0" err="1"/>
              <a:t>CoV</a:t>
            </a:r>
            <a:r>
              <a:rPr lang="en-US" dirty="0"/>
              <a:t>, </a:t>
            </a:r>
            <a:r>
              <a:rPr lang="en-US" b="1" dirty="0"/>
              <a:t>SARS-</a:t>
            </a:r>
            <a:r>
              <a:rPr lang="en-US" b="1" dirty="0" err="1"/>
              <a:t>CoV</a:t>
            </a:r>
            <a:r>
              <a:rPr lang="en-US" dirty="0"/>
              <a:t>,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SARS-CoV-2</a:t>
            </a:r>
            <a:r>
              <a:rPr lang="en-US" b="1" dirty="0"/>
              <a:t> </a:t>
            </a: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251C047C-6916-461E-B12B-6B22C6C1807E}"/>
              </a:ext>
            </a:extLst>
          </p:cNvPr>
          <p:cNvSpPr/>
          <p:nvPr/>
        </p:nvSpPr>
        <p:spPr>
          <a:xfrm>
            <a:off x="2146853" y="5679627"/>
            <a:ext cx="447260" cy="497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9648A07F-D59C-417A-980C-12F3C77116FC}"/>
              </a:ext>
            </a:extLst>
          </p:cNvPr>
          <p:cNvSpPr/>
          <p:nvPr/>
        </p:nvSpPr>
        <p:spPr>
          <a:xfrm>
            <a:off x="3342861" y="5679628"/>
            <a:ext cx="447260" cy="4976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3B6EE4-F688-4F4F-8C78-FB890902FA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03184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872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C16-A33F-4F48-84AB-025A5542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865B-CA72-4318-86E3-7AD1EE00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Moderate with risks/severe/critical symptoms (15-20%)</a:t>
            </a:r>
          </a:p>
          <a:p>
            <a:pPr lvl="1"/>
            <a:r>
              <a:rPr lang="en-US" dirty="0"/>
              <a:t>Inpatient management and supportive care  </a:t>
            </a:r>
          </a:p>
          <a:p>
            <a:pPr lvl="1"/>
            <a:r>
              <a:rPr lang="en-US" dirty="0"/>
              <a:t>Obtain Advanced Directives!  Offer Chaplain Support for high risk patients.</a:t>
            </a:r>
          </a:p>
          <a:p>
            <a:pPr lvl="1"/>
            <a:r>
              <a:rPr lang="en-US" dirty="0"/>
              <a:t>Oxygen by NC (place surgical face mask over NC to reduce aerosolization?)</a:t>
            </a:r>
          </a:p>
          <a:p>
            <a:pPr lvl="1"/>
            <a:r>
              <a:rPr lang="en-US" dirty="0"/>
              <a:t>Anticipate rapid progression to High Flow/NRB</a:t>
            </a:r>
          </a:p>
          <a:p>
            <a:pPr lvl="1"/>
            <a:r>
              <a:rPr lang="en-US" dirty="0"/>
              <a:t>Avoid NIV/BiPAP/Bronchoscopy if possible (increased aerosolization -&gt; risk to others!)</a:t>
            </a:r>
          </a:p>
          <a:p>
            <a:pPr lvl="1"/>
            <a:r>
              <a:rPr lang="en-US" dirty="0"/>
              <a:t>ARDS: </a:t>
            </a:r>
            <a:r>
              <a:rPr lang="en-US" b="1" dirty="0"/>
              <a:t>Controlled early intubation </a:t>
            </a:r>
            <a:r>
              <a:rPr lang="en-US" dirty="0"/>
              <a:t>with airway pressure release ventilation (APRV), Paralysis, Prone positioning, </a:t>
            </a:r>
            <a:r>
              <a:rPr lang="en-US" dirty="0" err="1"/>
              <a:t>Flolan</a:t>
            </a:r>
            <a:r>
              <a:rPr lang="en-US" dirty="0"/>
              <a:t>. Tight connections of ETT and tubing. </a:t>
            </a:r>
          </a:p>
          <a:p>
            <a:pPr lvl="1"/>
            <a:r>
              <a:rPr lang="en-US" dirty="0"/>
              <a:t>Avoid fluid blousing, sepsis protocol </a:t>
            </a:r>
            <a:r>
              <a:rPr lang="en-US" dirty="0" err="1"/>
              <a:t>bolusing</a:t>
            </a:r>
            <a:r>
              <a:rPr lang="en-US" dirty="0"/>
              <a:t>.  NG tube for feeds (ARDS takes time to resolve)</a:t>
            </a:r>
          </a:p>
          <a:p>
            <a:pPr lvl="1"/>
            <a:r>
              <a:rPr lang="en-US" dirty="0"/>
              <a:t>Daily labs: Renal, Mag, CBC with diff, DIC labs, ?LFTs, ?ABG (permissive hypercapnia if needed)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4ED04-B536-4EEB-860D-A03D966FA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6721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C16-A33F-4F48-84AB-025A5542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865B-CA72-4318-86E3-7AD1EE00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Moderate with risks/severe/critical symptoms (15-20%)</a:t>
            </a:r>
          </a:p>
          <a:p>
            <a:pPr lvl="1"/>
            <a:r>
              <a:rPr lang="en-US" dirty="0"/>
              <a:t>BiPAP increases risk of areolation due to positive pressure (as would CPAP), AND generally patients needing BiPAP end up needing intubation. </a:t>
            </a:r>
          </a:p>
          <a:p>
            <a:pPr lvl="1"/>
            <a:r>
              <a:rPr lang="en-US" dirty="0"/>
              <a:t>Patients do worse on BiPAP compared to HFNC/NRB.</a:t>
            </a:r>
          </a:p>
          <a:p>
            <a:pPr lvl="1"/>
            <a:r>
              <a:rPr lang="en-US" dirty="0"/>
              <a:t>If BiPAP is the ONLY option (no vents) or is needed due to COPD, negative pressure room, air filtration, helmet interface.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4ED04-B536-4EEB-860D-A03D966FA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02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C16-A33F-4F48-84AB-025A5542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865B-CA72-4318-86E3-7AD1EE00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US" dirty="0"/>
              <a:t>Moderate with risks/severe/critical symptoms (15-20%)</a:t>
            </a:r>
          </a:p>
          <a:p>
            <a:pPr lvl="1"/>
            <a:r>
              <a:rPr lang="en-US" dirty="0"/>
              <a:t>Antibiotics, Antifungal probably not helpful (RARE secondary infections)</a:t>
            </a:r>
          </a:p>
          <a:p>
            <a:pPr lvl="2"/>
            <a:r>
              <a:rPr lang="en-US" dirty="0" err="1"/>
              <a:t>Procal</a:t>
            </a:r>
            <a:r>
              <a:rPr lang="en-US" dirty="0"/>
              <a:t> and cultures can guide – discontinue at 48 hours</a:t>
            </a:r>
          </a:p>
          <a:p>
            <a:pPr lvl="2"/>
            <a:r>
              <a:rPr lang="en-US" dirty="0"/>
              <a:t>Watch for HAP/VAP</a:t>
            </a:r>
          </a:p>
          <a:p>
            <a:pPr lvl="1"/>
            <a:r>
              <a:rPr lang="en-US" dirty="0"/>
              <a:t>Steroid could:</a:t>
            </a:r>
            <a:br>
              <a:rPr lang="en-US" dirty="0"/>
            </a:br>
            <a:r>
              <a:rPr lang="en-US" dirty="0"/>
              <a:t>	1. increase viral levels, shedding time, lung damage -&gt; ? increase mortality</a:t>
            </a:r>
            <a:br>
              <a:rPr lang="en-US" dirty="0"/>
            </a:br>
            <a:r>
              <a:rPr lang="en-US" dirty="0"/>
              <a:t>	2. reduce pathological hyper-immune response (beneficial for ARDS)</a:t>
            </a:r>
          </a:p>
          <a:p>
            <a:pPr lvl="2"/>
            <a:r>
              <a:rPr lang="en-US" dirty="0"/>
              <a:t>At least NOT high dose pulsed steroids (not Solumedrol or Hydrocortisone)</a:t>
            </a:r>
          </a:p>
          <a:p>
            <a:pPr lvl="1"/>
            <a:r>
              <a:rPr lang="en-US" dirty="0"/>
              <a:t>Cardiac: Watch for late onset cardiomyopathy (? Viral myocarditis) with sudden EF &lt;10% leading to cardiogenic shock</a:t>
            </a:r>
          </a:p>
          <a:p>
            <a:pPr lvl="1"/>
            <a:r>
              <a:rPr lang="en-US" dirty="0"/>
              <a:t>Be careful if coding patients – high risk to you, low chance of survival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/>
              </a:rPr>
              <a:t>https://emcrit.org/ibcc/COVID19/</a:t>
            </a:r>
            <a:r>
              <a:rPr lang="en-US" dirty="0"/>
              <a:t>  for more critical care management!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4ED04-B536-4EEB-860D-A03D966FA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654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C16-A33F-4F48-84AB-025A5542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Treatment &amp; Vaccine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865B-CA72-4318-86E3-7AD1EE00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252"/>
          </a:xfrm>
        </p:spPr>
        <p:txBody>
          <a:bodyPr>
            <a:normAutofit/>
          </a:bodyPr>
          <a:lstStyle/>
          <a:p>
            <a:r>
              <a:rPr lang="en-US" dirty="0"/>
              <a:t>Experimental: </a:t>
            </a:r>
          </a:p>
          <a:p>
            <a:pPr lvl="1"/>
            <a:r>
              <a:rPr lang="en-US" dirty="0"/>
              <a:t>Lopinavir/Ritonavir (</a:t>
            </a:r>
            <a:r>
              <a:rPr lang="en-US" dirty="0" err="1"/>
              <a:t>Kaletra</a:t>
            </a:r>
            <a:r>
              <a:rPr lang="en-US" dirty="0"/>
              <a:t> – protease inhibitors)</a:t>
            </a:r>
          </a:p>
          <a:p>
            <a:pPr lvl="1"/>
            <a:r>
              <a:rPr lang="en-US" dirty="0"/>
              <a:t>Ribavirin </a:t>
            </a:r>
          </a:p>
          <a:p>
            <a:pPr lvl="1"/>
            <a:r>
              <a:rPr lang="en-US" dirty="0" err="1"/>
              <a:t>Remdesivir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Chloroquine/hydroxychloroquine</a:t>
            </a:r>
          </a:p>
          <a:p>
            <a:pPr lvl="1"/>
            <a:r>
              <a:rPr lang="en-US" dirty="0"/>
              <a:t>High dose IV Vitamin C  </a:t>
            </a:r>
          </a:p>
          <a:p>
            <a:pPr lvl="1"/>
            <a:r>
              <a:rPr lang="en-US" dirty="0"/>
              <a:t>IVIG </a:t>
            </a:r>
          </a:p>
          <a:p>
            <a:pPr lvl="1"/>
            <a:r>
              <a:rPr lang="en-US" dirty="0"/>
              <a:t>Serum antibodies of recovered patients</a:t>
            </a:r>
          </a:p>
          <a:p>
            <a:r>
              <a:rPr lang="en-US" dirty="0"/>
              <a:t>Some Vaccine trials in Phase 1 Clinical Trials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4ED04-B536-4EEB-860D-A03D966FA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4816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E294E-0E0C-4E44-A3E9-C016677E8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A455C-BFB3-4317-A99D-488B43D49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“EVERYTHING WE DO BEFORE A PANDEMIC WILL SEEM ALARMIST. EVERYTHING WE DO AFTER WILL SEEM INADEQUATE”</a:t>
            </a:r>
          </a:p>
          <a:p>
            <a:pPr marL="0" indent="0" algn="ctr">
              <a:buNone/>
            </a:pPr>
            <a:r>
              <a:rPr lang="en-US" sz="4000" dirty="0"/>
              <a:t>~ Michael Leavitt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2AFBF-0FA5-4A6E-B88F-E9189B700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60" y="4911367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486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BE12-9751-40A4-905D-10FAD53B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D310-F192-4C25-B0D8-FB93C6FB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“the branch of medicine which deals with the </a:t>
            </a:r>
            <a:r>
              <a:rPr lang="en-US" b="1" dirty="0"/>
              <a:t>incidence</a:t>
            </a:r>
            <a:r>
              <a:rPr lang="en-US" dirty="0"/>
              <a:t>, </a:t>
            </a:r>
            <a:r>
              <a:rPr lang="en-US" b="1" dirty="0"/>
              <a:t>distribution</a:t>
            </a:r>
            <a:r>
              <a:rPr lang="en-US" dirty="0"/>
              <a:t>, and </a:t>
            </a:r>
            <a:r>
              <a:rPr lang="en-US" b="1" dirty="0"/>
              <a:t>possible control </a:t>
            </a:r>
            <a:r>
              <a:rPr lang="en-US" dirty="0"/>
              <a:t>of diseases and other factors relating to health.”</a:t>
            </a:r>
          </a:p>
          <a:p>
            <a:pPr lvl="1"/>
            <a:r>
              <a:rPr lang="en-US" dirty="0"/>
              <a:t>Incidence </a:t>
            </a:r>
          </a:p>
          <a:p>
            <a:pPr lvl="1"/>
            <a:r>
              <a:rPr lang="en-US" dirty="0"/>
              <a:t>Prevalence</a:t>
            </a:r>
          </a:p>
          <a:p>
            <a:pPr lvl="1"/>
            <a:r>
              <a:rPr lang="en-US" dirty="0"/>
              <a:t>R0 and R</a:t>
            </a:r>
          </a:p>
          <a:p>
            <a:pPr lvl="1"/>
            <a:r>
              <a:rPr lang="en-US" dirty="0"/>
              <a:t>Case Fatality Rate</a:t>
            </a:r>
          </a:p>
          <a:p>
            <a:pPr lvl="1"/>
            <a:r>
              <a:rPr lang="en-US" dirty="0"/>
              <a:t>Mortality Rate</a:t>
            </a:r>
          </a:p>
          <a:p>
            <a:pPr lvl="1"/>
            <a:r>
              <a:rPr lang="en-US" dirty="0"/>
              <a:t>Prevention </a:t>
            </a:r>
          </a:p>
          <a:p>
            <a:pPr lvl="1"/>
            <a:r>
              <a:rPr lang="en-US" dirty="0"/>
              <a:t>Containment</a:t>
            </a:r>
          </a:p>
          <a:p>
            <a:pPr lvl="1"/>
            <a:r>
              <a:rPr lang="en-US" dirty="0"/>
              <a:t>Mitigation</a:t>
            </a:r>
          </a:p>
          <a:p>
            <a:pPr lvl="1"/>
            <a:r>
              <a:rPr lang="en-US" dirty="0"/>
              <a:t>Infection, Prevention and Control (IPC)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EDC04-CB38-4D08-88D7-34BCA7C83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2136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BE12-9751-40A4-905D-10FAD53B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D310-F192-4C25-B0D8-FB93C6FB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2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Outbreak: “more disease than would be expected”</a:t>
            </a:r>
          </a:p>
          <a:p>
            <a:pPr lvl="1"/>
            <a:r>
              <a:rPr lang="en-US" dirty="0"/>
              <a:t>e.g. measles outbreaks</a:t>
            </a:r>
          </a:p>
          <a:p>
            <a:r>
              <a:rPr lang="en-US" dirty="0"/>
              <a:t>Endemic: “diseases that remain in an area naturally” </a:t>
            </a:r>
          </a:p>
          <a:p>
            <a:pPr lvl="1"/>
            <a:r>
              <a:rPr lang="en-US" dirty="0"/>
              <a:t>Outbreaks can also occur in endemic areas</a:t>
            </a:r>
          </a:p>
          <a:p>
            <a:pPr lvl="1"/>
            <a:r>
              <a:rPr lang="en-US" dirty="0"/>
              <a:t>Endemic diseases can be exported to other places, causing outbreaks</a:t>
            </a:r>
          </a:p>
          <a:p>
            <a:r>
              <a:rPr lang="en-US" dirty="0"/>
              <a:t>Public Health Emergency of International Concern (PHEIC): </a:t>
            </a:r>
          </a:p>
          <a:p>
            <a:pPr lvl="1"/>
            <a:r>
              <a:rPr lang="en-US" dirty="0"/>
              <a:t>WHO declares if it 1. constitutes a public health risk to other States 2. potentially requires a coordinated international response  </a:t>
            </a:r>
          </a:p>
          <a:p>
            <a:pPr lvl="1"/>
            <a:r>
              <a:rPr lang="en-US" dirty="0"/>
              <a:t>Emergency Committee established, unlocks funding, supplies and international response</a:t>
            </a:r>
          </a:p>
          <a:p>
            <a:pPr lvl="1"/>
            <a:r>
              <a:rPr lang="en-US" dirty="0"/>
              <a:t>Can also increase stigma, xenophobia, economic harm (tourism) to affected country</a:t>
            </a:r>
          </a:p>
          <a:p>
            <a:r>
              <a:rPr lang="en-US" dirty="0"/>
              <a:t>Epidemic: “regional outbreak of a disease that spreads suddenly and unexpectedly”</a:t>
            </a:r>
          </a:p>
          <a:p>
            <a:r>
              <a:rPr lang="en-US" dirty="0"/>
              <a:t>Pandemic: “worldwide, often rapid, spread of a disease”</a:t>
            </a:r>
          </a:p>
          <a:p>
            <a:pPr lvl="1"/>
            <a:r>
              <a:rPr lang="en-US" dirty="0"/>
              <a:t>WHO declares and has implications for activation of worldwide response, national response, World Bank funding, etc.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EDC04-CB38-4D08-88D7-34BCA7C83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63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28474-810C-4342-97B8-0526D9F8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Reproduction Number (</a:t>
            </a:r>
            <a:r>
              <a:rPr lang="en-US" b="1" i="1" dirty="0"/>
              <a:t>R</a:t>
            </a:r>
            <a:r>
              <a:rPr lang="en-US" b="1" baseline="-25000" dirty="0"/>
              <a:t>0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914A1-503F-4A99-975F-570B90757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“Number of cases directly generated by one case in completely susceptible population without interventions”</a:t>
            </a:r>
          </a:p>
          <a:p>
            <a:r>
              <a:rPr lang="en-US" dirty="0"/>
              <a:t>Effective Reproduction Number (R):  “number of cases generated by one case </a:t>
            </a:r>
            <a:r>
              <a:rPr lang="en-US" u="sng" dirty="0"/>
              <a:t>with</a:t>
            </a:r>
            <a:r>
              <a:rPr lang="en-US" dirty="0"/>
              <a:t> interventions/immunity” </a:t>
            </a:r>
          </a:p>
          <a:p>
            <a:pPr lvl="1"/>
            <a:r>
              <a:rPr lang="en-US" dirty="0"/>
              <a:t>Some individuals immunized or already infected/recovered</a:t>
            </a:r>
          </a:p>
          <a:p>
            <a:pPr lvl="1"/>
            <a:r>
              <a:rPr lang="en-US" dirty="0"/>
              <a:t>Nonpharmaceutical Interventions (NPI) implemented (social distancing, quarantines, isolation, treatment)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029EE-3E55-4E15-B597-E8A908458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8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39D67-6CEA-45D2-B42B-201C5487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11AF4C-4302-492D-B664-5136F84159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22" y="151050"/>
            <a:ext cx="4990812" cy="6555899"/>
          </a:xfrm>
          <a:ln>
            <a:solidFill>
              <a:schemeClr val="tx1">
                <a:alpha val="67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17E44E-A376-4108-A162-38000B898433}"/>
              </a:ext>
            </a:extLst>
          </p:cNvPr>
          <p:cNvSpPr txBox="1"/>
          <p:nvPr/>
        </p:nvSpPr>
        <p:spPr>
          <a:xfrm flipH="1">
            <a:off x="5517931" y="2480441"/>
            <a:ext cx="58358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Typically cited as 2-3 but may be as high as 4.9; varies by population density and exposure patterns</a:t>
            </a:r>
          </a:p>
          <a:p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Probably about twice as transmissible as influenza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F05F83-D190-4069-995A-CF107ACFCA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718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01C6-D7C6-4776-8192-45FE18E60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Fatality Rate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26B8B-A5E8-48DC-A7A9-0631BCDD5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 C</a:t>
            </a:r>
            <a:r>
              <a:rPr lang="en-US" b="1" dirty="0"/>
              <a:t>ase fatality rate/risk/ratio</a:t>
            </a:r>
            <a:r>
              <a:rPr lang="en-US" dirty="0"/>
              <a:t> (</a:t>
            </a:r>
            <a:r>
              <a:rPr lang="en-US" b="1" dirty="0"/>
              <a:t>CFR) </a:t>
            </a:r>
            <a:r>
              <a:rPr lang="en-US" dirty="0"/>
              <a:t>is the ratio of deaths from a certain disease to the total number of people diagnosed with this disease for a certain period of time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Deaths/Total Cases = CFR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During epidemics, CFR often initially </a:t>
            </a:r>
            <a:r>
              <a:rPr lang="en-US" u="sng" dirty="0"/>
              <a:t>over-estimated </a:t>
            </a:r>
            <a:r>
              <a:rPr lang="en-US" dirty="0"/>
              <a:t>as predominantly testing cases that are sicker in hospital (numerator); then CFR is </a:t>
            </a:r>
            <a:r>
              <a:rPr lang="en-US" u="sng" dirty="0"/>
              <a:t>under-estimated </a:t>
            </a:r>
            <a:r>
              <a:rPr lang="en-US" dirty="0"/>
              <a:t>as increase testing of mild cases (denominator) that have not yet resolved (recovered or died) </a:t>
            </a:r>
          </a:p>
          <a:p>
            <a:pPr lvl="1"/>
            <a:r>
              <a:rPr lang="en-US" dirty="0"/>
              <a:t>Longer time to resolution or death can make CFR look better than it really is until final outcome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D88017-62C6-4C32-8446-46E856578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1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3DEDA-81E7-4B6B-BADE-ABD1DDB07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Coronavirus Structure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A69E7B-DD39-428F-BF85-FD3AC2663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61" y="1790079"/>
            <a:ext cx="5013062" cy="43513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D53AE3-6565-4260-B65F-0D54997CBFD2}"/>
              </a:ext>
            </a:extLst>
          </p:cNvPr>
          <p:cNvSpPr txBox="1"/>
          <p:nvPr/>
        </p:nvSpPr>
        <p:spPr>
          <a:xfrm flipH="1">
            <a:off x="6461879" y="1790079"/>
            <a:ext cx="550940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Medium-sized virus size, but largest mRNA genome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Enveloped +</a:t>
            </a:r>
            <a:r>
              <a:rPr lang="en-US" sz="2400" dirty="0" err="1"/>
              <a:t>ve</a:t>
            </a:r>
            <a:r>
              <a:rPr lang="en-US" sz="2400" dirty="0"/>
              <a:t> stranded RNA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mRNA encased in nucleocapsid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Lipid Bilayer – Soap works to disrupt this!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Corona = Crowns for Spikes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Glycoprotein Spike (S) Peptomer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Spikes allow it to attach to human cell receptors in upper or lower airway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81E463-4E70-41AA-A321-351A05820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03184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985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954C5-CE8F-4276-9192-0329AE49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Mortality Rate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394A-58DA-4F5A-82F9-C2B283771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7423"/>
          </a:xfrm>
        </p:spPr>
        <p:txBody>
          <a:bodyPr>
            <a:normAutofit/>
          </a:bodyPr>
          <a:lstStyle/>
          <a:p>
            <a:r>
              <a:rPr lang="en-US" dirty="0"/>
              <a:t>Mortality rate (death rate): Number of deaths in general or due to specific cause in particular population per unit of time.</a:t>
            </a:r>
          </a:p>
          <a:p>
            <a:pPr marL="457200" lvl="1" indent="0">
              <a:buNone/>
            </a:pPr>
            <a:r>
              <a:rPr lang="en-US" dirty="0"/>
              <a:t>e.g. mortality rate of influenza per week is total deaths related to influenza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Epidemic threshold: level of incidence (of disease or of death) above which an urgent response is needed; varies by disease.</a:t>
            </a:r>
          </a:p>
          <a:p>
            <a:pPr marL="457200" lvl="1" indent="0">
              <a:buNone/>
            </a:pPr>
            <a:r>
              <a:rPr lang="en-US" dirty="0"/>
              <a:t> e.g. For influenza, if the mortality rate &gt;7.3% that is, by definition, an epidemic. Once it drops below that, it is no longer epidemic. CFR is 0.1% but the mortality rate per week in the hospital will rise and fall.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0AB45-4EF9-4B0F-9615-28A27DFC1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2124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70276-D852-4E67-8CE8-67FB1F3F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Fatality rate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7A6C8-FCD2-4C72-BC90-6884744CA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COVID-19: </a:t>
            </a:r>
            <a:r>
              <a:rPr lang="en-US" b="1" dirty="0"/>
              <a:t>0.7 to 3.4%</a:t>
            </a:r>
            <a:r>
              <a:rPr lang="en-US" dirty="0"/>
              <a:t> (&gt;5% in Wuhan itself during peak) </a:t>
            </a:r>
          </a:p>
          <a:p>
            <a:pPr lvl="1"/>
            <a:r>
              <a:rPr lang="en-US" dirty="0"/>
              <a:t>Will be higher without access to healthcare, oxygen and ventilators</a:t>
            </a:r>
          </a:p>
          <a:p>
            <a:pPr lvl="1"/>
            <a:endParaRPr lang="en-US" dirty="0"/>
          </a:p>
          <a:p>
            <a:r>
              <a:rPr lang="en-US" dirty="0"/>
              <a:t>Spanish Influenza 1918:  </a:t>
            </a:r>
            <a:r>
              <a:rPr lang="en-US" b="1" dirty="0"/>
              <a:t>&gt;2.5%  </a:t>
            </a:r>
            <a:r>
              <a:rPr lang="en-US" dirty="0"/>
              <a:t>Mostly younger people</a:t>
            </a:r>
          </a:p>
          <a:p>
            <a:r>
              <a:rPr lang="en-US" dirty="0"/>
              <a:t>Seasonal Influenza: </a:t>
            </a:r>
            <a:r>
              <a:rPr lang="en-US" b="1" dirty="0"/>
              <a:t>0.1-0.2%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DC7C36-ADF3-4590-BD0B-66570DB4D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516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045CC-5D32-4713-976B-C5FDE80D8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08028"/>
            <a:ext cx="10515600" cy="15870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CFR with Comorbidities: 10.5% cardiovascular disease, 7% diabetes, 6% each for chronic respiratory disease, hypertension, and cancer. Case fatality for patients who developed respiratory failure, septic shock, or multiple organ dysfunction was 49%.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BFDCC6-C45A-4664-8B7C-C9AFF52BB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87" y="252240"/>
            <a:ext cx="5715000" cy="4505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52C834-1680-4822-B355-AF556BA32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65989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5884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240CA-F087-45F3-8871-BBF392272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CFR 3.9 and thoughts about range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46636C-1F1D-4A50-9BB6-4569EC538ABB}"/>
              </a:ext>
            </a:extLst>
          </p:cNvPr>
          <p:cNvSpPr txBox="1"/>
          <p:nvPr/>
        </p:nvSpPr>
        <p:spPr>
          <a:xfrm flipH="1">
            <a:off x="8491077" y="1913756"/>
            <a:ext cx="1233928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CFR</a:t>
            </a:r>
          </a:p>
          <a:p>
            <a:r>
              <a:rPr lang="en-US" sz="2250" dirty="0"/>
              <a:t>4.0</a:t>
            </a:r>
          </a:p>
          <a:p>
            <a:r>
              <a:rPr lang="en-US" sz="2250" dirty="0"/>
              <a:t>7.7</a:t>
            </a:r>
          </a:p>
          <a:p>
            <a:r>
              <a:rPr lang="en-US" sz="2250" dirty="0"/>
              <a:t>5.7</a:t>
            </a:r>
          </a:p>
          <a:p>
            <a:r>
              <a:rPr lang="en-US" sz="2250" dirty="0"/>
              <a:t>3.4</a:t>
            </a:r>
          </a:p>
          <a:p>
            <a:r>
              <a:rPr lang="en-US" sz="2250" dirty="0"/>
              <a:t>0.9</a:t>
            </a:r>
          </a:p>
          <a:p>
            <a:r>
              <a:rPr lang="en-US" sz="2250" dirty="0"/>
              <a:t>0.2</a:t>
            </a:r>
          </a:p>
          <a:p>
            <a:r>
              <a:rPr lang="en-US" sz="2250" dirty="0"/>
              <a:t>3.6</a:t>
            </a:r>
          </a:p>
          <a:p>
            <a:r>
              <a:rPr lang="en-US" sz="2250" dirty="0"/>
              <a:t>1.8</a:t>
            </a:r>
          </a:p>
          <a:p>
            <a:r>
              <a:rPr lang="en-US" sz="2250" dirty="0"/>
              <a:t>1.7</a:t>
            </a:r>
          </a:p>
          <a:p>
            <a:r>
              <a:rPr lang="en-US" sz="2250" dirty="0"/>
              <a:t>3.5</a:t>
            </a:r>
          </a:p>
          <a:p>
            <a:r>
              <a:rPr lang="en-US" sz="2250" dirty="0"/>
              <a:t>1.6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C60A6E-1ABE-4D88-B9DC-BFD9867E8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56562"/>
            <a:ext cx="1506747" cy="150828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A617CD6-DE58-48D0-9ADD-8715069C322B}"/>
              </a:ext>
            </a:extLst>
          </p:cNvPr>
          <p:cNvSpPr txBox="1"/>
          <p:nvPr/>
        </p:nvSpPr>
        <p:spPr>
          <a:xfrm>
            <a:off x="9325436" y="1825625"/>
            <a:ext cx="27224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China</a:t>
            </a:r>
            <a:r>
              <a:rPr lang="en-US" dirty="0"/>
              <a:t>: More recovered than active cases </a:t>
            </a:r>
          </a:p>
          <a:p>
            <a:r>
              <a:rPr lang="en-US" b="1" dirty="0"/>
              <a:t>Iran and Italy</a:t>
            </a:r>
            <a:r>
              <a:rPr lang="en-US" dirty="0"/>
              <a:t>: Overwhelmed with sicker and older patients, Less community testing; </a:t>
            </a:r>
          </a:p>
          <a:p>
            <a:r>
              <a:rPr lang="en-US" b="1" dirty="0"/>
              <a:t>S Korea</a:t>
            </a:r>
            <a:r>
              <a:rPr lang="en-US" dirty="0"/>
              <a:t>:  Rapid population testing of contacts; not enough time for +</a:t>
            </a:r>
            <a:r>
              <a:rPr lang="en-US" dirty="0" err="1"/>
              <a:t>ve</a:t>
            </a:r>
            <a:r>
              <a:rPr lang="en-US" dirty="0"/>
              <a:t> deaths/recovered</a:t>
            </a:r>
          </a:p>
          <a:p>
            <a:r>
              <a:rPr lang="en-US" b="1" dirty="0"/>
              <a:t>Germany</a:t>
            </a:r>
            <a:r>
              <a:rPr lang="en-US" dirty="0"/>
              <a:t>: Young patients diagnosed, aggressive testing</a:t>
            </a:r>
          </a:p>
          <a:p>
            <a:r>
              <a:rPr lang="en-US" dirty="0"/>
              <a:t>But both S Korea, Germany rising slowly.  </a:t>
            </a:r>
          </a:p>
          <a:p>
            <a:r>
              <a:rPr lang="en-US" b="1" dirty="0"/>
              <a:t>US:</a:t>
            </a:r>
            <a:r>
              <a:rPr lang="en-US" dirty="0"/>
              <a:t> Decreasing as more testing, but not at capacity of healthcare system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61E10E7-F9D6-4E21-B3EF-FCE343854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35" y="1816527"/>
            <a:ext cx="7464656" cy="4413031"/>
          </a:xfrm>
        </p:spPr>
      </p:pic>
    </p:spTree>
    <p:extLst>
      <p:ext uri="{BB962C8B-B14F-4D97-AF65-F5344CB8AC3E}">
        <p14:creationId xmlns:p14="http://schemas.microsoft.com/office/powerpoint/2010/main" val="33438110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DCD6C-C4FA-4AC4-8717-87AD700A4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COVID-19 Stats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E52F1-78D2-4BD8-8A27-BBC6C876F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Median age affected - 50</a:t>
            </a:r>
          </a:p>
          <a:p>
            <a:r>
              <a:rPr lang="en-US" dirty="0"/>
              <a:t>Deaths: slightly more Males &gt; Females</a:t>
            </a:r>
          </a:p>
          <a:p>
            <a:r>
              <a:rPr lang="en-US" dirty="0"/>
              <a:t>Kids and pregnant women seem to do okay </a:t>
            </a:r>
          </a:p>
          <a:p>
            <a:r>
              <a:rPr lang="en-US" dirty="0"/>
              <a:t>Of total cases</a:t>
            </a:r>
          </a:p>
          <a:p>
            <a:pPr lvl="1"/>
            <a:r>
              <a:rPr lang="en-US" dirty="0"/>
              <a:t>80% mild/moderate</a:t>
            </a:r>
          </a:p>
          <a:p>
            <a:pPr lvl="1"/>
            <a:r>
              <a:rPr lang="en-US" dirty="0"/>
              <a:t>15-20% are severe/critical</a:t>
            </a:r>
          </a:p>
          <a:p>
            <a:pPr lvl="1"/>
            <a:r>
              <a:rPr lang="en-US" dirty="0"/>
              <a:t>2.5 - 10% require ventilator</a:t>
            </a:r>
          </a:p>
          <a:p>
            <a:r>
              <a:rPr lang="en-US" dirty="0"/>
              <a:t>CFR = 0.7% to 7.7%</a:t>
            </a:r>
          </a:p>
          <a:p>
            <a:r>
              <a:rPr lang="en-US" dirty="0"/>
              <a:t>R0 = 2-5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7EC3F9-D585-47BF-B153-34DE5F0882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65989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853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C16-A33F-4F48-84AB-025A5542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estimates by Dr Lawler </a:t>
            </a:r>
            <a:br>
              <a:rPr lang="en-US" dirty="0"/>
            </a:br>
            <a:r>
              <a:rPr lang="en-US" dirty="0"/>
              <a:t>at American Hospital Association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865B-CA72-4318-86E3-7AD1EE00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25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R0: 2.5; Doubling time 7-10 days  			</a:t>
            </a:r>
            <a:r>
              <a:rPr lang="en-US" dirty="0">
                <a:solidFill>
                  <a:schemeClr val="accent1"/>
                </a:solidFill>
              </a:rPr>
              <a:t>(Influenza: 1.4)</a:t>
            </a:r>
          </a:p>
          <a:p>
            <a:r>
              <a:rPr lang="en-US" dirty="0"/>
              <a:t>Community attack rate 30-40% = 96 million   	</a:t>
            </a:r>
            <a:r>
              <a:rPr lang="en-US" dirty="0">
                <a:solidFill>
                  <a:schemeClr val="accent1"/>
                </a:solidFill>
              </a:rPr>
              <a:t>(5-20%; 45 million)</a:t>
            </a:r>
          </a:p>
          <a:p>
            <a:r>
              <a:rPr lang="en-US" dirty="0"/>
              <a:t>Cases requiring hospitalization 5% = 4.8 million  	</a:t>
            </a:r>
            <a:r>
              <a:rPr lang="en-US" dirty="0">
                <a:solidFill>
                  <a:schemeClr val="accent1"/>
                </a:solidFill>
              </a:rPr>
              <a:t>(810,000)</a:t>
            </a:r>
          </a:p>
          <a:p>
            <a:r>
              <a:rPr lang="en-US" dirty="0"/>
              <a:t>Cases requiring ICU 1-2% = 1.9 million   		</a:t>
            </a:r>
            <a:r>
              <a:rPr lang="en-US" dirty="0">
                <a:solidFill>
                  <a:schemeClr val="accent1"/>
                </a:solidFill>
              </a:rPr>
              <a:t>(96,000)</a:t>
            </a:r>
          </a:p>
          <a:p>
            <a:r>
              <a:rPr lang="en-US" dirty="0"/>
              <a:t>Cases requiring vents 1% = </a:t>
            </a:r>
            <a:r>
              <a:rPr lang="en-US" b="1" dirty="0"/>
              <a:t>1 million</a:t>
            </a:r>
          </a:p>
          <a:p>
            <a:r>
              <a:rPr lang="en-US" dirty="0"/>
              <a:t>CFR 0.5% = US </a:t>
            </a:r>
            <a:r>
              <a:rPr lang="en-US" b="1" dirty="0"/>
              <a:t>488,000 deaths</a:t>
            </a:r>
            <a:r>
              <a:rPr lang="en-US" dirty="0"/>
              <a:t>  			</a:t>
            </a:r>
            <a:r>
              <a:rPr lang="en-US" dirty="0">
                <a:solidFill>
                  <a:schemeClr val="accent1"/>
                </a:solidFill>
              </a:rPr>
              <a:t>(0.1%; 50,000)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“Prepare for 10X seasonal influenza burden”</a:t>
            </a:r>
            <a:endParaRPr lang="en-US" b="1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James Lawler, MD, MPH</a:t>
            </a:r>
          </a:p>
          <a:p>
            <a:pPr marL="0" indent="0" algn="ctr">
              <a:buNone/>
            </a:pPr>
            <a:r>
              <a:rPr lang="en-US" dirty="0"/>
              <a:t>Director, International Programs and Innovation, </a:t>
            </a:r>
            <a:r>
              <a:rPr lang="en-US" dirty="0">
                <a:hlinkClick r:id="rId2"/>
              </a:rPr>
              <a:t>Global Center for Health Security</a:t>
            </a:r>
            <a:br>
              <a:rPr lang="en-US" dirty="0"/>
            </a:br>
            <a:r>
              <a:rPr lang="en-US" dirty="0"/>
              <a:t>Director, Clinical and Biodefense Research, </a:t>
            </a:r>
            <a:r>
              <a:rPr lang="en-US" dirty="0">
                <a:hlinkClick r:id="rId3"/>
              </a:rPr>
              <a:t>National Strategic Research Institute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4ED04-B536-4EEB-860D-A03D966FA1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5824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C16-A33F-4F48-84AB-025A5542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Underestimation?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865B-CA72-4318-86E3-7AD1EE00FB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R0: </a:t>
            </a:r>
            <a:r>
              <a:rPr lang="en-US" dirty="0">
                <a:highlight>
                  <a:srgbClr val="FFFF00"/>
                </a:highlight>
              </a:rPr>
              <a:t>2.5</a:t>
            </a:r>
            <a:r>
              <a:rPr lang="en-US" dirty="0"/>
              <a:t>; doubling time </a:t>
            </a:r>
            <a:r>
              <a:rPr lang="en-US" dirty="0">
                <a:highlight>
                  <a:srgbClr val="FFFF00"/>
                </a:highlight>
              </a:rPr>
              <a:t>7-10 </a:t>
            </a:r>
            <a:r>
              <a:rPr lang="en-US" dirty="0"/>
              <a:t>days</a:t>
            </a:r>
          </a:p>
          <a:p>
            <a:r>
              <a:rPr lang="en-US" dirty="0"/>
              <a:t>Community attack rate </a:t>
            </a:r>
            <a:r>
              <a:rPr lang="en-US" dirty="0">
                <a:highlight>
                  <a:srgbClr val="FFFF00"/>
                </a:highlight>
              </a:rPr>
              <a:t>30-40%</a:t>
            </a:r>
            <a:r>
              <a:rPr lang="en-US" dirty="0"/>
              <a:t> = 96 million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Cases requiring hospitalization </a:t>
            </a:r>
            <a:r>
              <a:rPr lang="en-US" dirty="0">
                <a:highlight>
                  <a:srgbClr val="FFFF00"/>
                </a:highlight>
              </a:rPr>
              <a:t>5%</a:t>
            </a:r>
            <a:r>
              <a:rPr lang="en-US" dirty="0"/>
              <a:t> = 4.8 million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Cases requiring ICU </a:t>
            </a:r>
            <a:r>
              <a:rPr lang="en-US" dirty="0">
                <a:highlight>
                  <a:srgbClr val="FFFF00"/>
                </a:highlight>
              </a:rPr>
              <a:t>1-2%</a:t>
            </a:r>
            <a:r>
              <a:rPr lang="en-US" dirty="0"/>
              <a:t> = 1.9 million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Cases requiring vents </a:t>
            </a:r>
            <a:r>
              <a:rPr lang="en-US" dirty="0">
                <a:highlight>
                  <a:srgbClr val="FFFF00"/>
                </a:highlight>
              </a:rPr>
              <a:t>1%</a:t>
            </a:r>
            <a:r>
              <a:rPr lang="en-US" dirty="0"/>
              <a:t> = 1 million</a:t>
            </a:r>
          </a:p>
          <a:p>
            <a:r>
              <a:rPr lang="en-US" dirty="0"/>
              <a:t>CFR </a:t>
            </a:r>
            <a:r>
              <a:rPr lang="en-US" dirty="0">
                <a:highlight>
                  <a:srgbClr val="FFFF00"/>
                </a:highlight>
              </a:rPr>
              <a:t>0.5%</a:t>
            </a:r>
            <a:r>
              <a:rPr lang="en-US" dirty="0"/>
              <a:t> = US 488,000 deaths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4ED04-B536-4EEB-860D-A03D966FA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204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C16-A33F-4F48-84AB-025A5542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Harvard Epidemiologist (Dr </a:t>
            </a:r>
            <a:r>
              <a:rPr lang="en-US" dirty="0" err="1"/>
              <a:t>Lipsitch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+ current disease ratios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8865B-CA72-4318-86E3-7AD1EE00F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25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R0 = </a:t>
            </a:r>
            <a:r>
              <a:rPr lang="en-US" dirty="0">
                <a:highlight>
                  <a:srgbClr val="FFFF00"/>
                </a:highlight>
              </a:rPr>
              <a:t>2.5</a:t>
            </a:r>
            <a:r>
              <a:rPr lang="en-US" dirty="0"/>
              <a:t>  (R could be lowered with mitigation efforts)	</a:t>
            </a:r>
            <a:r>
              <a:rPr lang="en-US" dirty="0">
                <a:solidFill>
                  <a:schemeClr val="accent1"/>
                </a:solidFill>
              </a:rPr>
              <a:t>(Influenza has vaccine)</a:t>
            </a:r>
            <a:endParaRPr lang="en-US" dirty="0"/>
          </a:p>
          <a:p>
            <a:r>
              <a:rPr lang="en-US" dirty="0"/>
              <a:t>Doubling time =  </a:t>
            </a:r>
            <a:r>
              <a:rPr lang="en-US" dirty="0">
                <a:highlight>
                  <a:srgbClr val="FFFF00"/>
                </a:highlight>
              </a:rPr>
              <a:t>6-7</a:t>
            </a:r>
            <a:r>
              <a:rPr lang="en-US" dirty="0"/>
              <a:t> days (could be extended with mitigation)			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/>
              <a:t>Community attack rate </a:t>
            </a:r>
            <a:r>
              <a:rPr lang="en-US" dirty="0">
                <a:highlight>
                  <a:srgbClr val="FFFF00"/>
                </a:highlight>
              </a:rPr>
              <a:t>40-70%</a:t>
            </a:r>
            <a:r>
              <a:rPr lang="en-US" dirty="0"/>
              <a:t> = 131-229 million  		</a:t>
            </a:r>
            <a:r>
              <a:rPr lang="en-US" dirty="0">
                <a:solidFill>
                  <a:schemeClr val="accent1"/>
                </a:solidFill>
              </a:rPr>
              <a:t>(5-20%; 45 million)</a:t>
            </a:r>
          </a:p>
          <a:p>
            <a:r>
              <a:rPr lang="en-US" dirty="0"/>
              <a:t>Cases requiring hospitalization </a:t>
            </a:r>
            <a:r>
              <a:rPr lang="en-US" dirty="0">
                <a:highlight>
                  <a:srgbClr val="FFFF00"/>
                </a:highlight>
              </a:rPr>
              <a:t>15%</a:t>
            </a:r>
            <a:r>
              <a:rPr lang="en-US" dirty="0"/>
              <a:t> = 20- 34 million  	</a:t>
            </a:r>
            <a:r>
              <a:rPr lang="en-US" dirty="0">
                <a:solidFill>
                  <a:schemeClr val="accent1"/>
                </a:solidFill>
              </a:rPr>
              <a:t>(2% or 810,000)</a:t>
            </a:r>
          </a:p>
          <a:p>
            <a:r>
              <a:rPr lang="en-US" dirty="0"/>
              <a:t>Cases requiring ICU </a:t>
            </a:r>
            <a:r>
              <a:rPr lang="en-US" dirty="0">
                <a:highlight>
                  <a:srgbClr val="FFFF00"/>
                </a:highlight>
              </a:rPr>
              <a:t>5%</a:t>
            </a:r>
            <a:r>
              <a:rPr lang="en-US" dirty="0"/>
              <a:t> = 6.5 – 11.4 million  		</a:t>
            </a:r>
            <a:r>
              <a:rPr lang="en-US" dirty="0">
                <a:solidFill>
                  <a:schemeClr val="accent1"/>
                </a:solidFill>
              </a:rPr>
              <a:t>(96,000)</a:t>
            </a:r>
          </a:p>
          <a:p>
            <a:r>
              <a:rPr lang="en-US" dirty="0"/>
              <a:t>Cases requiring vents </a:t>
            </a:r>
            <a:r>
              <a:rPr lang="en-US" dirty="0">
                <a:highlight>
                  <a:srgbClr val="FFFF00"/>
                </a:highlight>
              </a:rPr>
              <a:t>2.5</a:t>
            </a:r>
            <a:r>
              <a:rPr lang="en-US" dirty="0"/>
              <a:t>% = </a:t>
            </a:r>
            <a:r>
              <a:rPr lang="en-US" b="1" dirty="0"/>
              <a:t>3.25 – 5.7 million</a:t>
            </a:r>
          </a:p>
          <a:p>
            <a:r>
              <a:rPr lang="en-US" dirty="0"/>
              <a:t>CFR </a:t>
            </a:r>
            <a:r>
              <a:rPr lang="en-US" dirty="0">
                <a:highlight>
                  <a:srgbClr val="FFFF00"/>
                </a:highlight>
              </a:rPr>
              <a:t>1-2%</a:t>
            </a:r>
            <a:r>
              <a:rPr lang="en-US" dirty="0"/>
              <a:t> = </a:t>
            </a:r>
            <a:r>
              <a:rPr lang="en-US" b="1" dirty="0"/>
              <a:t>1.3 – 5 million deaths</a:t>
            </a:r>
            <a:r>
              <a:rPr lang="en-US" dirty="0"/>
              <a:t>  				</a:t>
            </a:r>
            <a:r>
              <a:rPr lang="en-US" dirty="0">
                <a:solidFill>
                  <a:schemeClr val="accent1"/>
                </a:solidFill>
              </a:rPr>
              <a:t>(0.1% or 50,000)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https://www.cbsnews.com/news/coronavirus-infection-outbreak-worldwide-virus-expert-warning-today-2020-03-02/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4ED04-B536-4EEB-860D-A03D966FA1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253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E2DE9-ACB2-4E5E-B399-B02847149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Surge Capacity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0F2FA-BF80-4343-92F3-EC74FC9B5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3547"/>
          </a:xfrm>
        </p:spPr>
        <p:txBody>
          <a:bodyPr>
            <a:normAutofit fontScale="47500" lnSpcReduction="20000"/>
          </a:bodyPr>
          <a:lstStyle/>
          <a:p>
            <a:r>
              <a:rPr lang="en-US" sz="5100" dirty="0"/>
              <a:t>Total hospitalizations per year: 34 million (including influenza) </a:t>
            </a:r>
          </a:p>
          <a:p>
            <a:r>
              <a:rPr lang="en-US" sz="5100" dirty="0"/>
              <a:t>Hospital beds (2015): ~ </a:t>
            </a:r>
            <a:r>
              <a:rPr lang="en-US" sz="5100" b="1" dirty="0"/>
              <a:t>540,668 staffed beds</a:t>
            </a:r>
            <a:r>
              <a:rPr lang="en-US" sz="5100" dirty="0"/>
              <a:t>, of which 94,837 ICU beds (of which 4698 dedicated pediatric ICU, 22,330 neonatal ICU);  Per CDC Dr </a:t>
            </a:r>
            <a:r>
              <a:rPr lang="en-US" sz="5100" dirty="0" err="1"/>
              <a:t>Fauci</a:t>
            </a:r>
            <a:r>
              <a:rPr lang="en-US" sz="5100" dirty="0"/>
              <a:t>, </a:t>
            </a:r>
            <a:r>
              <a:rPr lang="en-US" sz="5100" b="1" dirty="0"/>
              <a:t>45,000 available ICU beds</a:t>
            </a:r>
            <a:r>
              <a:rPr lang="en-US" sz="5100" dirty="0"/>
              <a:t>.</a:t>
            </a:r>
          </a:p>
          <a:p>
            <a:pPr lvl="1"/>
            <a:r>
              <a:rPr lang="en-US" sz="4700" dirty="0"/>
              <a:t>Average occupancy: 64-68%</a:t>
            </a:r>
          </a:p>
          <a:p>
            <a:r>
              <a:rPr lang="en-US" sz="5100" dirty="0"/>
              <a:t>Ventilators: ~ </a:t>
            </a:r>
            <a:r>
              <a:rPr lang="en-US" sz="5100" b="1" dirty="0"/>
              <a:t>62,188 </a:t>
            </a:r>
            <a:r>
              <a:rPr lang="en-US" sz="5100" dirty="0"/>
              <a:t>full-feature mechanical ventilators; 98,738 devices other than full-feature ventilators – BiPAP; some in operating rooms too.</a:t>
            </a:r>
          </a:p>
          <a:p>
            <a:pPr lvl="1"/>
            <a:r>
              <a:rPr lang="en-US" sz="4800" dirty="0"/>
              <a:t>20-40% ICU patients typically need vent support</a:t>
            </a:r>
          </a:p>
          <a:p>
            <a:pPr lvl="1"/>
            <a:r>
              <a:rPr lang="en-US" sz="4800" b="1" dirty="0"/>
              <a:t>3.25 – 5.7 million </a:t>
            </a:r>
            <a:r>
              <a:rPr lang="en-US" sz="4800" dirty="0"/>
              <a:t>patients need vents for COVID-19</a:t>
            </a:r>
          </a:p>
          <a:p>
            <a:pPr lvl="1"/>
            <a:r>
              <a:rPr lang="en-US" sz="4800" dirty="0"/>
              <a:t>On vent for 2-4 weeks</a:t>
            </a:r>
          </a:p>
          <a:p>
            <a:pPr lvl="1"/>
            <a:r>
              <a:rPr lang="en-US" sz="4800" dirty="0"/>
              <a:t>Some would be same patients who would otherwise be hospitalized for other comorbidities. </a:t>
            </a:r>
            <a:endParaRPr lang="en-US" sz="4700" dirty="0"/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https://www.ncbi.nlm.nih.gov/pubmed/21149215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https://www.sccm.org/Communications/Critical-Care-Statistics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78ED08-0B64-41A4-A238-64C15888AA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061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E703C-C63F-402A-BAC8-DEA21614F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Kansas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B1A95-9E99-41EF-B682-87DEA2A1D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1209681" cy="50323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11,345 licensed acute care beds of which </a:t>
            </a:r>
            <a:r>
              <a:rPr lang="en-US" b="1" dirty="0"/>
              <a:t>8766 </a:t>
            </a:r>
            <a:r>
              <a:rPr lang="en-US" dirty="0"/>
              <a:t>staffed beds</a:t>
            </a:r>
          </a:p>
          <a:p>
            <a:r>
              <a:rPr lang="en-US" dirty="0"/>
              <a:t>1111 nursing home beds</a:t>
            </a:r>
          </a:p>
          <a:p>
            <a:r>
              <a:rPr lang="en-US" dirty="0"/>
              <a:t>292,953 admissions annually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Predictions for COVID-19, based on Harvard and current data:</a:t>
            </a:r>
          </a:p>
          <a:p>
            <a:r>
              <a:rPr lang="en-US" dirty="0"/>
              <a:t>Population: 2.912 million Kansans</a:t>
            </a:r>
          </a:p>
          <a:p>
            <a:r>
              <a:rPr lang="en-US" dirty="0"/>
              <a:t>Community attack rate (40-70%): 1.164-2.038 million</a:t>
            </a:r>
          </a:p>
          <a:p>
            <a:r>
              <a:rPr lang="en-US" dirty="0"/>
              <a:t>Hospital admission (15%): </a:t>
            </a:r>
            <a:r>
              <a:rPr lang="en-US" b="1" dirty="0"/>
              <a:t>174,600 - 305,700   </a:t>
            </a:r>
          </a:p>
          <a:p>
            <a:r>
              <a:rPr lang="en-US" dirty="0"/>
              <a:t>Potential Deaths (1-2%): </a:t>
            </a:r>
            <a:r>
              <a:rPr lang="en-US" b="1" dirty="0"/>
              <a:t>29,120 – 58,240           </a:t>
            </a:r>
            <a:r>
              <a:rPr lang="en-US" dirty="0">
                <a:solidFill>
                  <a:schemeClr val="accent1"/>
                </a:solidFill>
              </a:rPr>
              <a:t>(Influenza in Kansas annually only 1438)</a:t>
            </a:r>
          </a:p>
          <a:p>
            <a:endParaRPr lang="en-US" b="1" dirty="0"/>
          </a:p>
          <a:p>
            <a:pPr lvl="1"/>
            <a:r>
              <a:rPr lang="en-US" b="1" dirty="0"/>
              <a:t>This assumes </a:t>
            </a:r>
            <a:r>
              <a:rPr lang="en-US" b="1" u="sng" dirty="0"/>
              <a:t>access </a:t>
            </a:r>
            <a:r>
              <a:rPr lang="en-US" b="1" dirty="0"/>
              <a:t>to hospital care/healthcare workers/oxygen/vents</a:t>
            </a:r>
            <a:r>
              <a:rPr lang="en-US" dirty="0"/>
              <a:t>   </a:t>
            </a:r>
            <a:endParaRPr lang="en-US" dirty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https://www.kha-net.org/DataProductsandServices/STAT/HospitalUtilization/</a:t>
            </a:r>
            <a:endParaRPr lang="en-US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http://www.kdheks.gov/flu/surveillance.htm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8D9DD8-49FC-4A8D-9DA3-EE1E51A8D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7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D7BE-3FA8-4D9A-B908-0B3D9381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Coronavirus Genome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21104-FF1A-4C5A-B4B1-5B57D81DB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9191"/>
          </a:xfrm>
        </p:spPr>
        <p:txBody>
          <a:bodyPr>
            <a:normAutofit/>
          </a:bodyPr>
          <a:lstStyle/>
          <a:p>
            <a:r>
              <a:rPr lang="en-US" dirty="0"/>
              <a:t>Encodes four or five structural proteins:</a:t>
            </a:r>
          </a:p>
          <a:p>
            <a:pPr lvl="1"/>
            <a:r>
              <a:rPr lang="en-US" b="1" dirty="0"/>
              <a:t>S</a:t>
            </a:r>
            <a:r>
              <a:rPr lang="en-US" dirty="0"/>
              <a:t> – spikes on the outside; </a:t>
            </a:r>
            <a:r>
              <a:rPr lang="en-US" b="1" dirty="0"/>
              <a:t>mediates receptor binding</a:t>
            </a:r>
          </a:p>
          <a:p>
            <a:pPr lvl="1"/>
            <a:r>
              <a:rPr lang="en-US" b="1" dirty="0"/>
              <a:t>M</a:t>
            </a:r>
            <a:r>
              <a:rPr lang="en-US" dirty="0"/>
              <a:t> – membrane protein; assists viral assembly</a:t>
            </a:r>
          </a:p>
          <a:p>
            <a:pPr lvl="1"/>
            <a:r>
              <a:rPr lang="en-US" b="1" dirty="0"/>
              <a:t>N </a:t>
            </a:r>
            <a:r>
              <a:rPr lang="en-US" dirty="0"/>
              <a:t>– nucleocapsid protein; regulation of viral RNA synthesis, may interact with M protein during virus budding </a:t>
            </a:r>
          </a:p>
          <a:p>
            <a:pPr lvl="1"/>
            <a:r>
              <a:rPr lang="en-US" b="1" dirty="0"/>
              <a:t>E </a:t>
            </a:r>
            <a:r>
              <a:rPr lang="en-US" dirty="0"/>
              <a:t>– small envelope protein; function necessary but not fully understood</a:t>
            </a:r>
          </a:p>
          <a:p>
            <a:pPr lvl="1"/>
            <a:r>
              <a:rPr lang="en-US" b="1" dirty="0"/>
              <a:t>HE </a:t>
            </a:r>
            <a:r>
              <a:rPr lang="en-US" dirty="0"/>
              <a:t>– hemagglutinin-esterase glycoprotein in Beta coronavirus OC43 and HKU1 only; enhances uptake into mucosal cells</a:t>
            </a:r>
          </a:p>
          <a:p>
            <a:pPr marL="457200" lvl="1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/>
              <a:t>Video and article on how coronavirus replication in cells occurs:  </a:t>
            </a:r>
            <a:r>
              <a:rPr lang="en-US" dirty="0">
                <a:hlinkClick r:id="rId3"/>
              </a:rPr>
              <a:t>https://www.youtube.com/watch?v=Eeh054-Hx1U</a:t>
            </a: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https://www.ncbi.nlm.nih.gov/pmc/articles/PMC4369385/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465C3-0A89-49E5-83EB-8F4AB10D46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03184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1719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BE12-9751-40A4-905D-10FAD53B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Epidemic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D310-F192-4C25-B0D8-FB93C6FB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37915" cy="4667250"/>
          </a:xfrm>
        </p:spPr>
        <p:txBody>
          <a:bodyPr>
            <a:normAutofit/>
          </a:bodyPr>
          <a:lstStyle/>
          <a:p>
            <a:r>
              <a:rPr lang="en-US" dirty="0"/>
              <a:t>Prevention! </a:t>
            </a:r>
          </a:p>
          <a:p>
            <a:pPr lvl="1"/>
            <a:r>
              <a:rPr lang="en-US" dirty="0"/>
              <a:t>Safe public health practices – vaccines, WASH (water, sanitation and hygiene) and IPC (Infection Prevention and Control) measures, Universal Precautions</a:t>
            </a:r>
          </a:p>
          <a:p>
            <a:pPr lvl="1"/>
            <a:r>
              <a:rPr lang="en-US" dirty="0"/>
              <a:t>Surveillance systems of WHO, CDC/Ministry of Health, Public/Community Health</a:t>
            </a:r>
          </a:p>
          <a:p>
            <a:r>
              <a:rPr lang="en-US" dirty="0"/>
              <a:t>Containment: </a:t>
            </a:r>
          </a:p>
          <a:p>
            <a:pPr lvl="1"/>
            <a:r>
              <a:rPr lang="en-US" dirty="0"/>
              <a:t>Isolation of sick persons, Contact Tracing, Quarantine of exposed persons</a:t>
            </a:r>
          </a:p>
          <a:p>
            <a:r>
              <a:rPr lang="en-US" dirty="0"/>
              <a:t>Mitigation: Nonpharmaceutical interventions</a:t>
            </a:r>
          </a:p>
          <a:p>
            <a:pPr lvl="1"/>
            <a:r>
              <a:rPr lang="en-US" dirty="0"/>
              <a:t>Personal – Hand hygiene, Cover cough, </a:t>
            </a:r>
            <a:r>
              <a:rPr lang="en-US" dirty="0" err="1"/>
              <a:t>Stayi</a:t>
            </a:r>
            <a:r>
              <a:rPr lang="en-US" dirty="0"/>
              <a:t> away from sick persons, Avoid Face</a:t>
            </a:r>
          </a:p>
          <a:p>
            <a:pPr lvl="1"/>
            <a:r>
              <a:rPr lang="en-US" dirty="0"/>
              <a:t>Social – Social distancing, Canceling mass gatherings/non-essential activities</a:t>
            </a:r>
          </a:p>
          <a:p>
            <a:pPr lvl="1"/>
            <a:r>
              <a:rPr lang="en-US" dirty="0"/>
              <a:t>Environmental – Cleaning measures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EDC04-CB38-4D08-88D7-34BCA7C83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389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6686E-9A39-4EB0-A152-B90B6AD2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83827A-D1C8-46BF-A3BF-F1E904C880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6" y="472611"/>
            <a:ext cx="11169501" cy="6279705"/>
          </a:xfrm>
        </p:spPr>
      </p:pic>
    </p:spTree>
    <p:extLst>
      <p:ext uri="{BB962C8B-B14F-4D97-AF65-F5344CB8AC3E}">
        <p14:creationId xmlns:p14="http://schemas.microsoft.com/office/powerpoint/2010/main" val="11422071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DBE12-9751-40A4-905D-10FAD53BF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3D310-F192-4C25-B0D8-FB93C6FBA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EDC04-CB38-4D08-88D7-34BCA7C83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5C411-5656-4FE6-99F8-6F28B0F3CB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61"/>
          <a:stretch/>
        </p:blipFill>
        <p:spPr>
          <a:xfrm>
            <a:off x="1491606" y="1520577"/>
            <a:ext cx="8355447" cy="50463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93034D-4EC0-44D0-9429-62670488EAED}"/>
              </a:ext>
            </a:extLst>
          </p:cNvPr>
          <p:cNvSpPr txBox="1"/>
          <p:nvPr/>
        </p:nvSpPr>
        <p:spPr>
          <a:xfrm>
            <a:off x="3142945" y="862420"/>
            <a:ext cx="5052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We MUST #</a:t>
            </a:r>
            <a:r>
              <a:rPr lang="en-US" sz="2800" dirty="0" err="1"/>
              <a:t>FlattenTheCurve</a:t>
            </a:r>
            <a:r>
              <a:rPr lang="en-US" sz="28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5974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D0DB-BB76-4D1B-98E4-FE1FFA295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Quarantine vs Isolation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AFC8ED5-79F5-427C-8EB4-8DF74FE543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967568"/>
              </p:ext>
            </p:extLst>
          </p:nvPr>
        </p:nvGraphicFramePr>
        <p:xfrm>
          <a:off x="838200" y="1825624"/>
          <a:ext cx="10515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65834069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947805263"/>
                    </a:ext>
                  </a:extLst>
                </a:gridCol>
              </a:tblGrid>
              <a:tr h="4436027">
                <a:tc>
                  <a:txBody>
                    <a:bodyPr/>
                    <a:lstStyle/>
                    <a:p>
                      <a:r>
                        <a:rPr lang="en-US" sz="4000" dirty="0"/>
                        <a:t>Quarantine: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80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/>
                        <a:t>To separate and restrict movement of </a:t>
                      </a:r>
                      <a:r>
                        <a:rPr lang="en-US" sz="3600" u="sng" dirty="0"/>
                        <a:t>well </a:t>
                      </a:r>
                      <a:r>
                        <a:rPr lang="en-US" sz="3600" dirty="0"/>
                        <a:t>persons who may have been exposed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/>
                        <a:t>Monitor to see if they become ill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/>
                        <a:t>Isolation:</a:t>
                      </a:r>
                    </a:p>
                    <a:p>
                      <a:endParaRPr lang="en-US" sz="4000" dirty="0"/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/>
                        <a:t>To separate </a:t>
                      </a:r>
                      <a:r>
                        <a:rPr lang="en-US" sz="3600" u="sng" dirty="0"/>
                        <a:t>ill </a:t>
                      </a:r>
                      <a:r>
                        <a:rPr lang="en-US" sz="3600" dirty="0"/>
                        <a:t>persons who have a communicable disease</a:t>
                      </a:r>
                    </a:p>
                    <a:p>
                      <a:pPr marL="571500" indent="-571500">
                        <a:buFont typeface="Arial" panose="020B0604020202020204" pitchFamily="34" charset="0"/>
                        <a:buChar char="•"/>
                      </a:pPr>
                      <a:r>
                        <a:rPr lang="en-US" sz="3600" dirty="0"/>
                        <a:t>Restrict movement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57537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A54C5A59-728F-43D6-BFAE-8F3F6B58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745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F041C-6F7E-42C8-98B3-2E3DB7A2D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Quarantine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5F262-A374-4C4B-9300-681A9A637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Authority to “prevent the transmission, introduction, or spread of communicable diseases” </a:t>
            </a:r>
          </a:p>
          <a:p>
            <a:r>
              <a:rPr lang="en-US" dirty="0"/>
              <a:t>Statutory authority for HHS to govern questions of isolation and quarantine, HHS regulations give operational oversight to CDC </a:t>
            </a:r>
          </a:p>
          <a:p>
            <a:r>
              <a:rPr lang="en-US" dirty="0"/>
              <a:t>Covers interstate and foreign quarantine rules </a:t>
            </a:r>
          </a:p>
          <a:p>
            <a:r>
              <a:rPr lang="en-US" dirty="0"/>
              <a:t>List of diseases: Cholera, Diphtheria, Infectious Tuberculosis, Plague, Smallpox, Yellow Fever, Viral Hemorrhagic Fevers, Severe acute respiratory syndromes, Influenza caused by novel or re-emergent influenza viruses that are causing/have potential to cause a pandemic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659DB2-95DB-4B71-9366-28F5A28242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365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4866D-2AF4-42E9-BD5D-D726852BE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Quarantine 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120EF-86DC-4989-8C6D-E9286FD42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frequently utilized </a:t>
            </a:r>
          </a:p>
          <a:p>
            <a:r>
              <a:rPr lang="en-US" dirty="0"/>
              <a:t>Can be voluntary or involuntary</a:t>
            </a:r>
          </a:p>
          <a:p>
            <a:r>
              <a:rPr lang="en-US" dirty="0"/>
              <a:t>Laws and processes differ across states</a:t>
            </a:r>
          </a:p>
          <a:p>
            <a:r>
              <a:rPr lang="en-US" dirty="0"/>
              <a:t>Diseases that may qualify for quarantine/isolation differ across states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11FE3D-0C03-4C87-A24B-774680130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71468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2F629-982A-493A-A058-064245584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 Isolation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850D7-296E-45EA-BCE2-372297E09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702"/>
            <a:ext cx="10515600" cy="52742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patient is stable enough to receive care at home.</a:t>
            </a:r>
          </a:p>
          <a:p>
            <a:r>
              <a:rPr lang="en-US" dirty="0"/>
              <a:t>Separate bedroom (bathroom recommended), access to food and other necessities. Appropriate caregivers.</a:t>
            </a:r>
          </a:p>
          <a:p>
            <a:r>
              <a:rPr lang="en-US" dirty="0"/>
              <a:t>The patient and other household members must have access to PPE (minimum gloves and facemask) and are capable of adhering to precautions (e.g., respiratory hygiene, cough etiquette, hand hygiene);</a:t>
            </a:r>
          </a:p>
          <a:p>
            <a:r>
              <a:rPr lang="en-US" dirty="0"/>
              <a:t>Consider at-risk populations in home (people &gt;65 years old, young children, pregnant women, immunocompromised, chronic heart, lung, or kidney </a:t>
            </a:r>
            <a:r>
              <a:rPr lang="en-US" dirty="0" err="1"/>
              <a:t>Dx</a:t>
            </a:r>
            <a:r>
              <a:rPr lang="en-US" dirty="0"/>
              <a:t>).</a:t>
            </a:r>
          </a:p>
          <a:p>
            <a:r>
              <a:rPr lang="en-US" dirty="0"/>
              <a:t>Provide Guidance for Precautions to Implement during Home Care</a:t>
            </a:r>
          </a:p>
          <a:p>
            <a:pPr lvl="1"/>
            <a:r>
              <a:rPr lang="en-US" dirty="0"/>
              <a:t>A healthcare professional should</a:t>
            </a:r>
          </a:p>
          <a:p>
            <a:pPr lvl="1"/>
            <a:r>
              <a:rPr lang="en-US" dirty="0"/>
              <a:t>Provide CDC’s </a:t>
            </a:r>
            <a:r>
              <a:rPr lang="en-US" u="sng" dirty="0">
                <a:hlinkClick r:id="rId2"/>
              </a:rPr>
              <a:t>Interim Guidance for Preventing Coronavirus Disease 2019 (COVID-19) from Spreading to Others in Homes and Communities </a:t>
            </a:r>
            <a:r>
              <a:rPr lang="en-US" dirty="0"/>
              <a:t>to the patient, caregiver, and household members; and</a:t>
            </a:r>
          </a:p>
          <a:p>
            <a:pPr lvl="1"/>
            <a:r>
              <a:rPr lang="en-US" dirty="0"/>
              <a:t>Contact their state or local health department to discuss criteria for discontinuing any such measures. Check available hours when contacting local health departments.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3B8D99-748B-4F01-9F31-DF25FD1B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65989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118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B96C-F076-4ACF-ACDA-3390835F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E5281A-F239-4528-BECE-5495CDF0AE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9" y="0"/>
            <a:ext cx="9798667" cy="69271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D36CBEF-8A28-4839-8AB5-901972E6E1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179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74C16-A33F-4F48-84AB-025A5542D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CDC recommendations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C4ED04-B536-4EEB-860D-A03D966FA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13123"/>
            <a:ext cx="1506747" cy="1508287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A6567A01-872D-44B1-B2C3-0C65A576E5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08" y="1549838"/>
            <a:ext cx="3853679" cy="494303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C8346A-DA0E-410B-A3EE-9D613D077E88}"/>
              </a:ext>
            </a:extLst>
          </p:cNvPr>
          <p:cNvSpPr txBox="1"/>
          <p:nvPr/>
        </p:nvSpPr>
        <p:spPr>
          <a:xfrm>
            <a:off x="7230359" y="2318994"/>
            <a:ext cx="466627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Doffing technique is even more important than donning!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Info </a:t>
            </a:r>
            <a:r>
              <a:rPr lang="en-US" sz="2400" dirty="0"/>
              <a:t>and Videos available on CDC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Surgical Mask if no N95 and for regular exposure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https://infectioncontrol.ucsfmedicalcenter.org/covid/donning-and-doffing-novel-coronavirus-covid-19-videos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558716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7A1CD-5748-4C9D-9497-BCD69D968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Masks and NIOSH Standard Respirators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702AC-714B-4C00-9FA2-92561DCC5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428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Simple and Surgical masks: </a:t>
            </a:r>
          </a:p>
          <a:p>
            <a:pPr lvl="1"/>
            <a:r>
              <a:rPr lang="en-US" dirty="0"/>
              <a:t>NOT a Filter, but stops DROPLETS</a:t>
            </a:r>
          </a:p>
          <a:p>
            <a:pPr lvl="1"/>
            <a:r>
              <a:rPr lang="en-US" dirty="0"/>
              <a:t>Recommended for PATIENTS who are coughing and/or if YOU are in close proximity to fluids</a:t>
            </a:r>
          </a:p>
          <a:p>
            <a:pPr lvl="1"/>
            <a:r>
              <a:rPr lang="en-US" dirty="0"/>
              <a:t>DON’T touch/adjust it! Stop pulling it down to your neck between patients! Stop putting on countertops! DON’T stick it in your white coat!  (STOP WEARING WHITE COATS!)</a:t>
            </a:r>
          </a:p>
          <a:p>
            <a:r>
              <a:rPr lang="en-US" dirty="0"/>
              <a:t>Respirators:  N95 means &gt;95% of particles/pathogens down to 0.3 microns are filters</a:t>
            </a:r>
          </a:p>
          <a:p>
            <a:pPr lvl="1"/>
            <a:r>
              <a:rPr lang="en-US" dirty="0"/>
              <a:t>N = not oil resistant</a:t>
            </a:r>
          </a:p>
          <a:p>
            <a:pPr lvl="1"/>
            <a:r>
              <a:rPr lang="en-US" dirty="0"/>
              <a:t>R = mildly oil resistant</a:t>
            </a:r>
          </a:p>
          <a:p>
            <a:pPr lvl="1"/>
            <a:r>
              <a:rPr lang="en-US" dirty="0"/>
              <a:t>P = oil resistant (for organic chemical poisoning protection)</a:t>
            </a:r>
          </a:p>
          <a:p>
            <a:pPr lvl="1"/>
            <a:r>
              <a:rPr lang="en-US" dirty="0"/>
              <a:t>There are also N99 and N100 and P99 and P100 masks</a:t>
            </a:r>
          </a:p>
          <a:p>
            <a:pPr lvl="1"/>
            <a:r>
              <a:rPr lang="en-US" dirty="0"/>
              <a:t>Fit is important! </a:t>
            </a:r>
          </a:p>
          <a:p>
            <a:pPr lvl="1"/>
            <a:r>
              <a:rPr lang="en-US" dirty="0"/>
              <a:t>Air valve can help with heat/moisture</a:t>
            </a:r>
          </a:p>
          <a:p>
            <a:pPr lvl="1"/>
            <a:r>
              <a:rPr lang="en-US" dirty="0"/>
              <a:t>PAPRs and CAPRs: Powered Air Purifying Respirators, Controlled Air Purifying Respirators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A432E5-0855-4CA1-8294-DAC4DA45D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65989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76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C77A-CCCA-47E6-82BE-03972137A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1: Donald Trump Named it Coronavirus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6AC91B-A116-46FB-BF05-13B62CDB8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748" y="1709975"/>
            <a:ext cx="7141432" cy="50235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B2EC4A-B1E7-438C-860B-ED8FCAB6A7B9}"/>
              </a:ext>
            </a:extLst>
          </p:cNvPr>
          <p:cNvSpPr txBox="1"/>
          <p:nvPr/>
        </p:nvSpPr>
        <p:spPr>
          <a:xfrm flipH="1">
            <a:off x="1030014" y="2322786"/>
            <a:ext cx="35432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Fake news!</a:t>
            </a:r>
          </a:p>
        </p:txBody>
      </p:sp>
    </p:spTree>
    <p:extLst>
      <p:ext uri="{BB962C8B-B14F-4D97-AF65-F5344CB8AC3E}">
        <p14:creationId xmlns:p14="http://schemas.microsoft.com/office/powerpoint/2010/main" val="176309830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C7B239-9628-4DE3-A166-F951D8D0B0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97" y="317991"/>
            <a:ext cx="2981390" cy="298139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018AB1-8A3B-40B9-A2A5-14C35FC04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97" y="3558620"/>
            <a:ext cx="3595382" cy="2717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DAEAC6-40C4-4DD7-BAAF-A47DF87C49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8" b="15795"/>
          <a:stretch/>
        </p:blipFill>
        <p:spPr>
          <a:xfrm>
            <a:off x="7673605" y="40474"/>
            <a:ext cx="4147794" cy="30542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B0F645-8186-459D-86DC-78DED6F08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020" y="3094758"/>
            <a:ext cx="3527570" cy="352757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B6253E6-B7F1-4533-9F65-5A5B7FCAA486}"/>
              </a:ext>
            </a:extLst>
          </p:cNvPr>
          <p:cNvSpPr txBox="1"/>
          <p:nvPr/>
        </p:nvSpPr>
        <p:spPr>
          <a:xfrm>
            <a:off x="446785" y="6252996"/>
            <a:ext cx="7890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6"/>
              </a:rPr>
              <a:t>https://jamanetwork.com/journals/jama/fullarticle/2762694</a:t>
            </a:r>
            <a:endParaRPr lang="en-US" dirty="0"/>
          </a:p>
          <a:p>
            <a:r>
              <a:rPr lang="en-US" dirty="0">
                <a:hlinkClick r:id="rId7"/>
              </a:rPr>
              <a:t>https://candid.technology/n95-vs-n99-vs-p95-comparison/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066EAE-846C-451C-8FB5-C25E7ABA66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" y="317991"/>
            <a:ext cx="3736746" cy="37367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9585350-64F3-483F-8854-F5C1F0F2560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7" t="4443" r="19907" b="16308"/>
          <a:stretch/>
        </p:blipFill>
        <p:spPr>
          <a:xfrm>
            <a:off x="699733" y="3299381"/>
            <a:ext cx="2139884" cy="271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386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DF872-1D6C-478E-8784-500D4F7B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B78DD5-4BD1-41BF-A7B1-D3B72C0FD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6" t="-185" r="25773"/>
          <a:stretch/>
        </p:blipFill>
        <p:spPr>
          <a:xfrm>
            <a:off x="9008276" y="513842"/>
            <a:ext cx="2804490" cy="583031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711940-5F90-4038-92FB-7FE4B0ADB6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4" r="22873" b="-2018"/>
          <a:stretch/>
        </p:blipFill>
        <p:spPr>
          <a:xfrm>
            <a:off x="556181" y="513842"/>
            <a:ext cx="3073138" cy="5830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469665-6E0E-4959-BEB1-7A2DFBBBA6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476" y="1344595"/>
            <a:ext cx="48768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804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8BA6B-7B90-4BCA-8AF3-D1B9B6D21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Chain of Command &amp; Task Force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9D701-B791-4ED4-8AFD-1798E63E5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Military services: Surgeon General Gerome Adams</a:t>
            </a:r>
          </a:p>
          <a:p>
            <a:r>
              <a:rPr lang="en-US" dirty="0"/>
              <a:t>HHS:  Secretary Alex Azar </a:t>
            </a:r>
          </a:p>
          <a:p>
            <a:pPr lvl="1"/>
            <a:r>
              <a:rPr lang="en-US" dirty="0"/>
              <a:t>CDC (Center for Disease Control): Robert Redfield; Nancy </a:t>
            </a:r>
            <a:r>
              <a:rPr lang="en-US" dirty="0" err="1"/>
              <a:t>Messimore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NIH (National Institute of Allergy and Infectious Diseases): Anthony </a:t>
            </a:r>
            <a:r>
              <a:rPr lang="en-US" dirty="0" err="1"/>
              <a:t>Fauci</a:t>
            </a:r>
            <a:endParaRPr lang="en-US" dirty="0"/>
          </a:p>
          <a:p>
            <a:pPr lvl="1"/>
            <a:r>
              <a:rPr lang="en-US" dirty="0"/>
              <a:t>CMS (Center for Medicare/Medicaid Services): Seema </a:t>
            </a:r>
            <a:r>
              <a:rPr lang="en-US" dirty="0" err="1"/>
              <a:t>Verma</a:t>
            </a:r>
            <a:r>
              <a:rPr lang="en-US" dirty="0"/>
              <a:t> (admin)</a:t>
            </a:r>
          </a:p>
          <a:p>
            <a:pPr lvl="1"/>
            <a:r>
              <a:rPr lang="en-US" dirty="0"/>
              <a:t>FDA (Federal Drug Administration): Stephen Hahn</a:t>
            </a:r>
          </a:p>
          <a:p>
            <a:r>
              <a:rPr lang="en-US" dirty="0"/>
              <a:t>States have Public Health Departments that report data to CDC</a:t>
            </a:r>
          </a:p>
          <a:p>
            <a:r>
              <a:rPr lang="en-US" dirty="0"/>
              <a:t>County Public Health Departments report to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42DAD-1DAD-4A6D-AC4F-F046F71D4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426" y="5147036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097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0B96C-F076-4ACF-ACDA-3390835F3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2D34F9-2BBD-4DCE-9E27-D35D2C18E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9252"/>
          </a:xfrm>
        </p:spPr>
        <p:txBody>
          <a:bodyPr>
            <a:normAutofit/>
          </a:bodyPr>
          <a:lstStyle/>
          <a:p>
            <a:r>
              <a:rPr lang="en-US" dirty="0"/>
              <a:t>Triage protocols, phone scripting, to direct to specific Urgent Care</a:t>
            </a:r>
          </a:p>
          <a:p>
            <a:r>
              <a:rPr lang="en-US" dirty="0"/>
              <a:t>Masks and Hand Sanitizer at front desk</a:t>
            </a:r>
          </a:p>
          <a:p>
            <a:r>
              <a:rPr lang="en-US" dirty="0"/>
              <a:t>Sterilizing doors, counters, rooms, handles after every visit</a:t>
            </a:r>
          </a:p>
          <a:p>
            <a:r>
              <a:rPr lang="en-US" dirty="0"/>
              <a:t>Telemedicine for minor acute care, chronic care</a:t>
            </a:r>
          </a:p>
          <a:p>
            <a:r>
              <a:rPr lang="en-US" dirty="0"/>
              <a:t>Cancelling non-essential surgeries, procedures, visits</a:t>
            </a:r>
          </a:p>
          <a:p>
            <a:pPr lvl="1"/>
            <a:r>
              <a:rPr lang="en-US" dirty="0"/>
              <a:t>Well women; KBHs without need of vaccines; Sports medicine</a:t>
            </a:r>
          </a:p>
          <a:p>
            <a:r>
              <a:rPr lang="en-US" dirty="0"/>
              <a:t>Ethical protocols for triage of resources: </a:t>
            </a:r>
          </a:p>
          <a:p>
            <a:pPr lvl="1"/>
            <a:r>
              <a:rPr lang="en-US" dirty="0"/>
              <a:t>e.g. SOFA/APACHE 2 score + D-Dimer + CRP? Age + </a:t>
            </a:r>
            <a:r>
              <a:rPr lang="en-US" dirty="0" err="1"/>
              <a:t>Comorbities</a:t>
            </a:r>
            <a:r>
              <a:rPr lang="en-US" dirty="0"/>
              <a:t>?  Unclear.</a:t>
            </a:r>
          </a:p>
          <a:p>
            <a:r>
              <a:rPr lang="en-US" dirty="0"/>
              <a:t>Mental Health – please </a:t>
            </a:r>
            <a:r>
              <a:rPr lang="en-US" dirty="0" err="1"/>
              <a:t>please</a:t>
            </a:r>
            <a:r>
              <a:rPr lang="en-US" dirty="0"/>
              <a:t> </a:t>
            </a:r>
            <a:r>
              <a:rPr lang="en-US" dirty="0" err="1"/>
              <a:t>please</a:t>
            </a:r>
            <a:r>
              <a:rPr lang="en-US" dirty="0"/>
              <a:t> reach out if you need help. We are all in this together.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6CBEF-8A28-4839-8AB5-901972E6E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65989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4431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86352-F6A0-4C24-BEED-B230A5366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 5: Coronavirus comes from Beer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7A0FF25-9B98-4244-9742-9A1761078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66" y="1804124"/>
            <a:ext cx="6142384" cy="4850567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56265F-3D35-43E5-834E-D0DC71807040}"/>
              </a:ext>
            </a:extLst>
          </p:cNvPr>
          <p:cNvSpPr txBox="1"/>
          <p:nvPr/>
        </p:nvSpPr>
        <p:spPr>
          <a:xfrm flipH="1">
            <a:off x="1101520" y="2856322"/>
            <a:ext cx="2933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Nope! Enjoy!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133498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603C3-BA2E-4DE5-AC44-E1210B531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(if not otherwise indicated)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86F2C3-8044-4F44-BA6E-7C8C3AF9C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https://emcrit.org/ibcc/COVID19/</a:t>
            </a:r>
            <a:endParaRPr lang="en-US" dirty="0"/>
          </a:p>
          <a:p>
            <a:r>
              <a:rPr lang="en-US" dirty="0"/>
              <a:t>UpToDate on Coronaviruses, SARS, MERS, COVID-19</a:t>
            </a:r>
          </a:p>
          <a:p>
            <a:r>
              <a:rPr lang="en-US" dirty="0"/>
              <a:t>CDC: </a:t>
            </a:r>
            <a:r>
              <a:rPr lang="en-US" dirty="0">
                <a:hlinkClick r:id="rId3"/>
              </a:rPr>
              <a:t>https://www.cdc.gov/coronavirus/2019-ncov/index.html</a:t>
            </a:r>
            <a:r>
              <a:rPr lang="en-US" dirty="0"/>
              <a:t> </a:t>
            </a:r>
          </a:p>
          <a:p>
            <a:r>
              <a:rPr lang="en-US" dirty="0"/>
              <a:t>WHO: </a:t>
            </a:r>
            <a:r>
              <a:rPr lang="en-US" dirty="0">
                <a:hlinkClick r:id="rId4"/>
              </a:rPr>
              <a:t>https://www.who.int/health-topics/coronavirus</a:t>
            </a:r>
            <a:endParaRPr lang="en-US" dirty="0"/>
          </a:p>
          <a:p>
            <a:pPr lvl="1"/>
            <a:r>
              <a:rPr lang="en-US" dirty="0"/>
              <a:t>Online courses at: </a:t>
            </a:r>
            <a:r>
              <a:rPr lang="en-US" dirty="0">
                <a:hlinkClick r:id="rId5"/>
              </a:rPr>
              <a:t>https://openwho.org/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https://www.worldometers.info/coronavirus/</a:t>
            </a:r>
            <a:endParaRPr lang="en-US" dirty="0"/>
          </a:p>
          <a:p>
            <a:r>
              <a:rPr lang="en-US" dirty="0">
                <a:hlinkClick r:id="rId7"/>
              </a:rPr>
              <a:t>https://coronavirus.1point3acres.com/en?fbclid=IwAR3A3clE1Ztxi-fNBgTWtVOobWuUBGFJ1S3NBPFlAaYVruBcAtzeOcqpIjQ</a:t>
            </a:r>
            <a:endParaRPr lang="en-US" dirty="0"/>
          </a:p>
          <a:p>
            <a:r>
              <a:rPr lang="en-US" dirty="0"/>
              <a:t>Dr James Lawler Presentation at American Hospital Association/ National Ebola Training and Education Center</a:t>
            </a:r>
          </a:p>
        </p:txBody>
      </p:sp>
    </p:spTree>
    <p:extLst>
      <p:ext uri="{BB962C8B-B14F-4D97-AF65-F5344CB8AC3E}">
        <p14:creationId xmlns:p14="http://schemas.microsoft.com/office/powerpoint/2010/main" val="6950134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27D13-04E6-4B71-A45D-03BDEA5D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Isenheim</a:t>
            </a:r>
            <a:r>
              <a:rPr lang="en-US" dirty="0"/>
              <a:t> Altarpiece commissioned in 1512 during a plague to comfort sufferers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D49A83-C267-42C5-8A8E-716D95147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660" y="1872758"/>
            <a:ext cx="6431224" cy="4829699"/>
          </a:xfrm>
        </p:spPr>
      </p:pic>
    </p:spTree>
    <p:extLst>
      <p:ext uri="{BB962C8B-B14F-4D97-AF65-F5344CB8AC3E}">
        <p14:creationId xmlns:p14="http://schemas.microsoft.com/office/powerpoint/2010/main" val="1290478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ED7BE-3FA8-4D9A-B908-0B3D9381B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Upper Respiratory Infections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21104-FF1A-4C5A-B4B1-5B57D81DB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2919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Normal human coronaviruses cause 5-10% of common cold/URIs, with outbreaks to 30% of common cold</a:t>
            </a:r>
          </a:p>
          <a:p>
            <a:pPr lvl="1"/>
            <a:r>
              <a:rPr lang="en-US" b="1" dirty="0"/>
              <a:t>229E </a:t>
            </a:r>
            <a:r>
              <a:rPr lang="en-US" dirty="0"/>
              <a:t>and </a:t>
            </a:r>
            <a:r>
              <a:rPr lang="en-US" b="1" dirty="0"/>
              <a:t>NL63 (alpha coronaviruses)</a:t>
            </a:r>
          </a:p>
          <a:p>
            <a:pPr lvl="1"/>
            <a:r>
              <a:rPr lang="en-US" b="1" dirty="0"/>
              <a:t>OC43 </a:t>
            </a:r>
            <a:r>
              <a:rPr lang="en-US" dirty="0"/>
              <a:t>and</a:t>
            </a:r>
            <a:r>
              <a:rPr lang="en-US" b="1" dirty="0"/>
              <a:t> HKU1 (beta coronaviruses)</a:t>
            </a:r>
          </a:p>
          <a:p>
            <a:r>
              <a:rPr lang="en-US" dirty="0"/>
              <a:t>These four predominately attach to receptors in UPPER airway (receptors: </a:t>
            </a:r>
            <a:r>
              <a:rPr lang="pt-BR" dirty="0"/>
              <a:t>aminopeptidase N, dipeptidyl peptidase 4) </a:t>
            </a:r>
            <a:endParaRPr lang="en-US" dirty="0"/>
          </a:p>
          <a:p>
            <a:r>
              <a:rPr lang="en-US" dirty="0"/>
              <a:t>Seasonality unpredictable (generally winter, but persists year round), different pattern in tropics than temperate regions</a:t>
            </a:r>
          </a:p>
          <a:p>
            <a:r>
              <a:rPr lang="en-US" dirty="0"/>
              <a:t>URI symptoms, croupy or dry cough, rarely pneumonia (except sometimes NL63, but usually just causes croup); Mild diarrhea in infants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Don’t forget other URI viruses: Rhinovirus, Influenza A/B, Adenovirus, Parainfluenza, Respiratory syncytial virus, Human metapneumovirus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E465C3-0A89-49E5-83EB-8F4AB10D4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134" y="103184"/>
            <a:ext cx="1506747" cy="150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65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95566-94BF-41D6-BCD8-F3CCC2F3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“Novel” Coronaviruses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ADA82-2EE8-43B9-A718-DA3761CDE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5502"/>
            <a:ext cx="10515600" cy="49093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Novel coronaviruses predominantly in LOWER respiratory tract</a:t>
            </a:r>
          </a:p>
          <a:p>
            <a:pPr lvl="1"/>
            <a:r>
              <a:rPr lang="en-US" b="1" dirty="0"/>
              <a:t>SARS, MERS, SARS-CoV-2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Don’t forget other LRIs: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Viral Pneumonia: Influenza (A/B), Adenovirus, Parainfluenza (Type 1-4), Respiratory syncytial virus, Human metapneumovirus, 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NL63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Typical bacteria CAP: Lobar –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Streptococcus pneumoniae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Staphylococcus aureus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 </a:t>
            </a:r>
            <a:r>
              <a:rPr lang="en-US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Haemophilus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influenzae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 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Moraxella catarrhalis; Gram neg, anaerobic if aspiration</a:t>
            </a:r>
          </a:p>
          <a:p>
            <a:pPr lvl="2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Bacterial bronchitis or atypical CAP:</a:t>
            </a: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Bordetella pertussis, Mycoplasma pneumoniae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 </a:t>
            </a: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Chlamydia pneumoniae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/>
              <a:t>SARS (2002-2003): Contained. CFR 10%. &gt;50% mortality in &gt;60 years. </a:t>
            </a:r>
          </a:p>
          <a:p>
            <a:r>
              <a:rPr lang="en-US" dirty="0"/>
              <a:t>MERS: Not Contained. CFR 35%. Linked to direct camel exposure.</a:t>
            </a:r>
          </a:p>
          <a:p>
            <a:r>
              <a:rPr lang="en-US" dirty="0"/>
              <a:t>High healthcare worker infection and other nosocomial spread</a:t>
            </a:r>
          </a:p>
          <a:p>
            <a:pPr lvl="1"/>
            <a:r>
              <a:rPr lang="en-US" dirty="0"/>
              <a:t>Aerosolization during procedures (intubation, nebs, BiPAP, suctioning)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8A954E-88E2-46D1-AABB-C07606441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322" y="103184"/>
            <a:ext cx="1485559" cy="14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10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F397-F9EB-430D-90A5-944D62431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Novel </a:t>
            </a:r>
            <a:r>
              <a:rPr lang="en-US" dirty="0" err="1"/>
              <a:t>CoV</a:t>
            </a:r>
            <a:r>
              <a:rPr lang="en-US" dirty="0"/>
              <a:t> attachment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4206-C18B-451F-828F-B6BF1EB7B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58717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ACE-2 Receptors</a:t>
            </a:r>
          </a:p>
          <a:p>
            <a:pPr lvl="1"/>
            <a:r>
              <a:rPr lang="en-US" dirty="0"/>
              <a:t>Type 2 alveolar cells - highest</a:t>
            </a:r>
          </a:p>
          <a:p>
            <a:pPr lvl="1"/>
            <a:r>
              <a:rPr lang="en-US" dirty="0"/>
              <a:t>Bronchial epithelia</a:t>
            </a:r>
          </a:p>
          <a:p>
            <a:pPr lvl="1"/>
            <a:r>
              <a:rPr lang="en-US" dirty="0"/>
              <a:t>Tongue &gt; buccal epithelia</a:t>
            </a:r>
          </a:p>
          <a:p>
            <a:pPr lvl="1"/>
            <a:r>
              <a:rPr lang="en-US" dirty="0"/>
              <a:t>Upper Intestinal epithelia</a:t>
            </a:r>
          </a:p>
          <a:p>
            <a:pPr lvl="1"/>
            <a:r>
              <a:rPr lang="en-US" dirty="0"/>
              <a:t>Myocardial cells</a:t>
            </a:r>
          </a:p>
          <a:p>
            <a:pPr lvl="1"/>
            <a:r>
              <a:rPr lang="en-US" dirty="0"/>
              <a:t>Kidney proximal tubule cells</a:t>
            </a:r>
          </a:p>
          <a:p>
            <a:pPr lvl="1"/>
            <a:r>
              <a:rPr lang="en-US" dirty="0"/>
              <a:t>Bladder urothelial cells</a:t>
            </a:r>
          </a:p>
          <a:p>
            <a:r>
              <a:rPr lang="en-US" dirty="0"/>
              <a:t>SARS-CoV-2 binds to ACE-2 Receptor 10-20x more strongly than SARS-</a:t>
            </a:r>
            <a:r>
              <a:rPr lang="en-US" dirty="0" err="1"/>
              <a:t>CoV</a:t>
            </a:r>
            <a:endParaRPr lang="en-US" dirty="0"/>
          </a:p>
          <a:p>
            <a:r>
              <a:rPr lang="en-US" dirty="0"/>
              <a:t>Question of ADEs (Antibody Dependent Enhancement)</a:t>
            </a:r>
          </a:p>
          <a:p>
            <a:pPr lvl="1"/>
            <a:r>
              <a:rPr lang="en-US" dirty="0"/>
              <a:t>Antibodies can create a backdoor enhancement for viral replication</a:t>
            </a:r>
          </a:p>
          <a:p>
            <a:pPr lvl="1"/>
            <a:r>
              <a:rPr lang="en-US" dirty="0"/>
              <a:t>Implications on viral replication and vaccine development safety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200" dirty="0">
                <a:hlinkClick r:id="rId2"/>
              </a:rPr>
              <a:t>https://www.nature.com/articles/s41368-020-0074-x</a:t>
            </a:r>
            <a:endParaRPr lang="en-US" sz="2200" dirty="0"/>
          </a:p>
          <a:p>
            <a:pPr marL="0" indent="0">
              <a:buNone/>
            </a:pPr>
            <a:r>
              <a:rPr lang="en-US" sz="2200" dirty="0">
                <a:hlinkClick r:id="rId3"/>
              </a:rPr>
              <a:t>https://jvi.asm.org/content/94/5/e02015-19</a:t>
            </a:r>
            <a:endParaRPr lang="en-US" sz="22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8323BA-BECA-4F87-A446-341ECE7B52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341" y="73658"/>
            <a:ext cx="6011642" cy="371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07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4599</TotalTime>
  <Words>4079</Words>
  <Application>Microsoft Office PowerPoint</Application>
  <PresentationFormat>Widescreen</PresentationFormat>
  <Paragraphs>507</Paragraphs>
  <Slides>66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Arial</vt:lpstr>
      <vt:lpstr>Calibri</vt:lpstr>
      <vt:lpstr>Calibri Light</vt:lpstr>
      <vt:lpstr>Office Theme</vt:lpstr>
      <vt:lpstr>COVID-19  SARS-CoV-2  Lisa Gilbert, MD, FAAFP, CTropMed 3/17/20 </vt:lpstr>
      <vt:lpstr> COVID-19  SARS-CoV-2 2019-nCov HCoV-19</vt:lpstr>
      <vt:lpstr>7 Human Coronaviruses: 4 normal; 3 “novel”</vt:lpstr>
      <vt:lpstr>Coronavirus Structure</vt:lpstr>
      <vt:lpstr>Coronavirus Genome</vt:lpstr>
      <vt:lpstr>Myth 1: Donald Trump Named it Coronavirus</vt:lpstr>
      <vt:lpstr>Upper Respiratory Infections</vt:lpstr>
      <vt:lpstr>“Novel” Coronaviruses</vt:lpstr>
      <vt:lpstr>Novel CoV attachment</vt:lpstr>
      <vt:lpstr>Myth 2: Only Asian Men Get Coronavirus</vt:lpstr>
      <vt:lpstr>SARS-Cov-2 origin</vt:lpstr>
      <vt:lpstr>Myth 3: COVID-19 was predicted in 1981 </vt:lpstr>
      <vt:lpstr>SARS-Cov-2 Transmission</vt:lpstr>
      <vt:lpstr>SARS-Cov-2 Transmission</vt:lpstr>
      <vt:lpstr>PowerPoint Presentation</vt:lpstr>
      <vt:lpstr>Seasonality and Mutation Rate</vt:lpstr>
      <vt:lpstr>Symptoms and Disease Course</vt:lpstr>
      <vt:lpstr>Cormorbidities and Risk Conditions</vt:lpstr>
      <vt:lpstr>PowerPoint Presentation</vt:lpstr>
      <vt:lpstr>Diagnosis</vt:lpstr>
      <vt:lpstr>Ancillary Studies</vt:lpstr>
      <vt:lpstr>Person Under Investigation (PUI)</vt:lpstr>
      <vt:lpstr>Person Under Investigation (PUI)</vt:lpstr>
      <vt:lpstr>Myth 4: Respiratory Viral Panel tests for this</vt:lpstr>
      <vt:lpstr>Testing</vt:lpstr>
      <vt:lpstr>Testing “Kits”</vt:lpstr>
      <vt:lpstr>Outpatient Testing Supplies</vt:lpstr>
      <vt:lpstr>How to collect </vt:lpstr>
      <vt:lpstr>Treatment</vt:lpstr>
      <vt:lpstr>Treatment</vt:lpstr>
      <vt:lpstr>Treatment</vt:lpstr>
      <vt:lpstr>Treatment</vt:lpstr>
      <vt:lpstr>Experimental Treatment &amp; Vaccine</vt:lpstr>
      <vt:lpstr>PowerPoint Presentation</vt:lpstr>
      <vt:lpstr>Epidemiology</vt:lpstr>
      <vt:lpstr>Epidemiology </vt:lpstr>
      <vt:lpstr>Basic Reproduction Number (R0)</vt:lpstr>
      <vt:lpstr>PowerPoint Presentation</vt:lpstr>
      <vt:lpstr>Case Fatality Rate </vt:lpstr>
      <vt:lpstr>Mortality Rate </vt:lpstr>
      <vt:lpstr>Case Fatality rate </vt:lpstr>
      <vt:lpstr>PowerPoint Presentation</vt:lpstr>
      <vt:lpstr>Current CFR 3.9 and thoughts about range</vt:lpstr>
      <vt:lpstr>COVID-19 Stats Summary</vt:lpstr>
      <vt:lpstr>Possible estimates by Dr Lawler  at American Hospital Association meeting</vt:lpstr>
      <vt:lpstr>Underestimation?</vt:lpstr>
      <vt:lpstr>Harvard Epidemiologist (Dr Lipsitch)  + current disease ratios</vt:lpstr>
      <vt:lpstr>US Surge Capacity Challenges</vt:lpstr>
      <vt:lpstr>Kansas Capacity</vt:lpstr>
      <vt:lpstr>Management of Epidemic</vt:lpstr>
      <vt:lpstr>PowerPoint Presentation</vt:lpstr>
      <vt:lpstr> </vt:lpstr>
      <vt:lpstr>Quarantine vs Isolation</vt:lpstr>
      <vt:lpstr>Federal Quarantine Authority</vt:lpstr>
      <vt:lpstr>State Quarantine Authority</vt:lpstr>
      <vt:lpstr>Home Isolation</vt:lpstr>
      <vt:lpstr>PowerPoint Presentation</vt:lpstr>
      <vt:lpstr>CDC recommendations </vt:lpstr>
      <vt:lpstr>Masks and NIOSH Standard Respirators</vt:lpstr>
      <vt:lpstr>PowerPoint Presentation</vt:lpstr>
      <vt:lpstr>PowerPoint Presentation</vt:lpstr>
      <vt:lpstr>Healthcare Chain of Command &amp; Task Force</vt:lpstr>
      <vt:lpstr>Planning Ahead</vt:lpstr>
      <vt:lpstr>Myth 5: Coronavirus comes from Beer</vt:lpstr>
      <vt:lpstr>References (if not otherwise indicated)</vt:lpstr>
      <vt:lpstr>Isenheim Altarpiece commissioned in 1512 during a plague to comfort sufferers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Gilbert, Lisa M</dc:creator>
  <cp:lastModifiedBy>Gilbert, Lisa M</cp:lastModifiedBy>
  <cp:revision>207</cp:revision>
  <dcterms:created xsi:type="dcterms:W3CDTF">2020-03-03T16:31:55Z</dcterms:created>
  <dcterms:modified xsi:type="dcterms:W3CDTF">2020-03-17T15:30:36Z</dcterms:modified>
</cp:coreProperties>
</file>