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82" r:id="rId3"/>
    <p:sldId id="267" r:id="rId4"/>
    <p:sldId id="263" r:id="rId5"/>
    <p:sldId id="276" r:id="rId6"/>
    <p:sldId id="273" r:id="rId7"/>
    <p:sldId id="271" r:id="rId8"/>
    <p:sldId id="277" r:id="rId9"/>
    <p:sldId id="272" r:id="rId10"/>
    <p:sldId id="275" r:id="rId11"/>
    <p:sldId id="270" r:id="rId12"/>
    <p:sldId id="283" r:id="rId13"/>
    <p:sldId id="287" r:id="rId14"/>
    <p:sldId id="289" r:id="rId15"/>
    <p:sldId id="280" r:id="rId16"/>
    <p:sldId id="257" r:id="rId17"/>
    <p:sldId id="278" r:id="rId18"/>
    <p:sldId id="258" r:id="rId19"/>
    <p:sldId id="281" r:id="rId20"/>
    <p:sldId id="284" r:id="rId21"/>
    <p:sldId id="261" r:id="rId22"/>
    <p:sldId id="264" r:id="rId23"/>
    <p:sldId id="260" r:id="rId24"/>
    <p:sldId id="262" r:id="rId25"/>
    <p:sldId id="265" r:id="rId26"/>
    <p:sldId id="279" r:id="rId27"/>
    <p:sldId id="259" r:id="rId28"/>
    <p:sldId id="268" r:id="rId29"/>
    <p:sldId id="269" r:id="rId30"/>
    <p:sldId id="290" r:id="rId31"/>
    <p:sldId id="286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60"/>
  </p:normalViewPr>
  <p:slideViewPr>
    <p:cSldViewPr snapToGrid="0" snapToObjects="1">
      <p:cViewPr varScale="1">
        <p:scale>
          <a:sx n="110" d="100"/>
          <a:sy n="110" d="100"/>
        </p:scale>
        <p:origin x="59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Transgender care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Dr. </a:t>
            </a:r>
            <a:r>
              <a:rPr lang="en-US" dirty="0" err="1"/>
              <a:t>Cantone</a:t>
            </a:r>
            <a:endParaRPr lang="en-US" dirty="0"/>
          </a:p>
          <a:p>
            <a:r>
              <a:rPr lang="en-US" dirty="0"/>
              <a:t>FM Core Clinical Experience</a:t>
            </a:r>
          </a:p>
        </p:txBody>
      </p:sp>
    </p:spTree>
    <p:extLst>
      <p:ext uri="{BB962C8B-B14F-4D97-AF65-F5344CB8AC3E}">
        <p14:creationId xmlns:p14="http://schemas.microsoft.com/office/powerpoint/2010/main" val="4662617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Surgical Criteria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Persistent, well documented gender dysphoria</a:t>
            </a:r>
          </a:p>
          <a:p>
            <a:r>
              <a:rPr lang="en-US" dirty="0"/>
              <a:t>Capacity to make a fully informed decision and to consent for treatments</a:t>
            </a:r>
          </a:p>
          <a:p>
            <a:r>
              <a:rPr lang="en-US" dirty="0"/>
              <a:t>Age of majority</a:t>
            </a:r>
          </a:p>
          <a:p>
            <a:r>
              <a:rPr lang="en-US" dirty="0"/>
              <a:t>Reasonably well controlled mental or physical health concerns</a:t>
            </a:r>
          </a:p>
          <a:p>
            <a:r>
              <a:rPr lang="en-US" dirty="0"/>
              <a:t>For genital surgery: 12 or more continuous months of hormone therapy, 12 months or more of living in desired gender role</a:t>
            </a:r>
          </a:p>
          <a:p>
            <a:r>
              <a:rPr lang="en-US" dirty="0"/>
              <a:t>TWO letters</a:t>
            </a:r>
          </a:p>
        </p:txBody>
      </p:sp>
    </p:spTree>
    <p:extLst>
      <p:ext uri="{BB962C8B-B14F-4D97-AF65-F5344CB8AC3E}">
        <p14:creationId xmlns:p14="http://schemas.microsoft.com/office/powerpoint/2010/main" val="1041359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Ongoing assessments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DESIRED benefit, not physical exam or provider declaration</a:t>
            </a:r>
          </a:p>
          <a:p>
            <a:r>
              <a:rPr lang="en-US" dirty="0"/>
              <a:t>Continued screening guidelines for birth sex, adjusted for changes</a:t>
            </a:r>
          </a:p>
          <a:p>
            <a:r>
              <a:rPr lang="en-US" dirty="0"/>
              <a:t>MTF: Suppress T below upper limit of normal female range, estradiol between </a:t>
            </a:r>
            <a:r>
              <a:rPr lang="en-US" dirty="0" err="1"/>
              <a:t>perimenopausal</a:t>
            </a:r>
            <a:r>
              <a:rPr lang="en-US" dirty="0"/>
              <a:t> and below </a:t>
            </a:r>
            <a:r>
              <a:rPr lang="en-US" dirty="0" err="1"/>
              <a:t>supraphysiologic</a:t>
            </a:r>
            <a:endParaRPr lang="en-US" dirty="0"/>
          </a:p>
          <a:p>
            <a:r>
              <a:rPr lang="en-US" dirty="0"/>
              <a:t>FTM:  T within range without </a:t>
            </a:r>
            <a:r>
              <a:rPr lang="en-US" dirty="0" err="1"/>
              <a:t>suprephysiologic</a:t>
            </a:r>
            <a:r>
              <a:rPr lang="en-US" dirty="0"/>
              <a:t> for male range</a:t>
            </a:r>
          </a:p>
          <a:p>
            <a:r>
              <a:rPr lang="en-US" dirty="0"/>
              <a:t>Exams and Labs</a:t>
            </a:r>
          </a:p>
        </p:txBody>
      </p:sp>
    </p:spTree>
    <p:extLst>
      <p:ext uri="{BB962C8B-B14F-4D97-AF65-F5344CB8AC3E}">
        <p14:creationId xmlns:p14="http://schemas.microsoft.com/office/powerpoint/2010/main" val="753767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2257787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D88904C-04DA-C74B-BFB4-2EA920647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  of pre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1EFE29B-2CAF-7C4F-BD43-46F50BE78E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Highlight major points, use primacy model to make important information known</a:t>
            </a:r>
          </a:p>
        </p:txBody>
      </p:sp>
    </p:spTree>
    <p:extLst>
      <p:ext uri="{BB962C8B-B14F-4D97-AF65-F5344CB8AC3E}">
        <p14:creationId xmlns:p14="http://schemas.microsoft.com/office/powerpoint/2010/main" val="19445870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Medication options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Spironolactone, 25-100+ mg per day</a:t>
            </a:r>
          </a:p>
          <a:p>
            <a:r>
              <a:rPr lang="en-US" dirty="0" err="1"/>
              <a:t>Cyproterone</a:t>
            </a:r>
            <a:r>
              <a:rPr lang="en-US" dirty="0"/>
              <a:t> acetate (progesterone)</a:t>
            </a:r>
          </a:p>
          <a:p>
            <a:r>
              <a:rPr lang="en-US" dirty="0" err="1"/>
              <a:t>Goserelin</a:t>
            </a:r>
            <a:r>
              <a:rPr lang="en-US" dirty="0"/>
              <a:t>/</a:t>
            </a:r>
            <a:r>
              <a:rPr lang="en-US" dirty="0" err="1"/>
              <a:t>Buserelin</a:t>
            </a:r>
            <a:r>
              <a:rPr lang="en-US" dirty="0"/>
              <a:t>/</a:t>
            </a:r>
            <a:r>
              <a:rPr lang="en-US" dirty="0" err="1"/>
              <a:t>Triptorelin</a:t>
            </a:r>
            <a:r>
              <a:rPr lang="en-US" dirty="0"/>
              <a:t> (</a:t>
            </a:r>
            <a:r>
              <a:rPr lang="en-US" dirty="0" err="1"/>
              <a:t>GnRH</a:t>
            </a:r>
            <a:r>
              <a:rPr lang="en-US" dirty="0"/>
              <a:t> agonists)</a:t>
            </a:r>
          </a:p>
          <a:p>
            <a:r>
              <a:rPr lang="en-US" dirty="0" err="1"/>
              <a:t>Finasteride</a:t>
            </a:r>
            <a:r>
              <a:rPr lang="en-US" dirty="0"/>
              <a:t>/</a:t>
            </a:r>
            <a:r>
              <a:rPr lang="en-US" dirty="0" err="1"/>
              <a:t>Dutasteride</a:t>
            </a:r>
            <a:r>
              <a:rPr lang="en-US" dirty="0"/>
              <a:t> (5alpha reductase </a:t>
            </a:r>
            <a:r>
              <a:rPr lang="en-US" dirty="0" err="1"/>
              <a:t>inh</a:t>
            </a:r>
            <a:r>
              <a:rPr lang="en-US" dirty="0"/>
              <a:t>)</a:t>
            </a:r>
          </a:p>
          <a:p>
            <a:r>
              <a:rPr lang="en-US" dirty="0" err="1"/>
              <a:t>Ethinyl</a:t>
            </a:r>
            <a:r>
              <a:rPr lang="en-US" dirty="0"/>
              <a:t> Estradiol 1-4mg per day (okay)</a:t>
            </a:r>
          </a:p>
          <a:p>
            <a:r>
              <a:rPr lang="en-US" dirty="0"/>
              <a:t>Transdermal Estrogen (better)</a:t>
            </a:r>
          </a:p>
          <a:p>
            <a:r>
              <a:rPr lang="en-US" dirty="0"/>
              <a:t>Testosterone </a:t>
            </a:r>
            <a:r>
              <a:rPr lang="en-US" dirty="0" err="1"/>
              <a:t>cypionate</a:t>
            </a:r>
            <a:r>
              <a:rPr lang="en-US" dirty="0"/>
              <a:t> IM, 100-200mcg every 2-4 weeks, oral not available in US, transdermal an option</a:t>
            </a:r>
          </a:p>
          <a:p>
            <a:r>
              <a:rPr lang="en-US" dirty="0"/>
              <a:t>Depot </a:t>
            </a:r>
            <a:r>
              <a:rPr lang="en-US" dirty="0" err="1"/>
              <a:t>medroxyprogesterone</a:t>
            </a:r>
            <a:r>
              <a:rPr lang="en-US" dirty="0"/>
              <a:t> acetate- NOT for feminizing, okay for cessation of menstruation (also </a:t>
            </a:r>
            <a:r>
              <a:rPr lang="en-US" dirty="0" err="1"/>
              <a:t>GnRH</a:t>
            </a:r>
            <a:r>
              <a:rPr lang="en-US" dirty="0"/>
              <a:t> </a:t>
            </a:r>
            <a:r>
              <a:rPr lang="en-US" dirty="0" err="1"/>
              <a:t>ags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68298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Recall how to take a sensitive history, practice </a:t>
            </a:r>
            <a:r>
              <a:rPr lang="en-US" dirty="0" smtClean="0"/>
              <a:t>with a focus on gender identity and attention to sexual practices</a:t>
            </a:r>
            <a:endParaRPr lang="en-US" dirty="0"/>
          </a:p>
          <a:p>
            <a:r>
              <a:rPr lang="en-US" dirty="0"/>
              <a:t>Identify </a:t>
            </a:r>
            <a:r>
              <a:rPr lang="en-US" dirty="0" smtClean="0"/>
              <a:t>the basics of gender affirming care to utilize the patient’s name, pronoun, and goals for transition, with attention to each individual.</a:t>
            </a:r>
          </a:p>
          <a:p>
            <a:r>
              <a:rPr lang="en-US" dirty="0"/>
              <a:t>Understand the use of </a:t>
            </a:r>
            <a:r>
              <a:rPr lang="en-US" dirty="0" smtClean="0"/>
              <a:t>medications with a risk/benefit discussion in patient-friendly terms</a:t>
            </a:r>
          </a:p>
          <a:p>
            <a:r>
              <a:rPr lang="en-US" dirty="0" smtClean="0"/>
              <a:t>Utilize resources to refer back to when seeing patients in </a:t>
            </a:r>
            <a:r>
              <a:rPr lang="en-US" smtClean="0"/>
              <a:t>clinical settings</a:t>
            </a:r>
            <a:endParaRPr lang="en-US" dirty="0" smtClean="0"/>
          </a:p>
          <a:p>
            <a:r>
              <a:rPr lang="en-US" dirty="0" smtClean="0"/>
              <a:t>Describe </a:t>
            </a:r>
            <a:r>
              <a:rPr lang="en-US" dirty="0"/>
              <a:t>system “requirements” for proceeding with gender affirming </a:t>
            </a:r>
            <a:r>
              <a:rPr lang="en-US" dirty="0" smtClean="0"/>
              <a:t>care</a:t>
            </a:r>
          </a:p>
        </p:txBody>
      </p:sp>
    </p:spTree>
    <p:extLst>
      <p:ext uri="{BB962C8B-B14F-4D97-AF65-F5344CB8AC3E}">
        <p14:creationId xmlns:p14="http://schemas.microsoft.com/office/powerpoint/2010/main" val="15535505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does this matter</a:t>
            </a:r>
          </a:p>
          <a:p>
            <a:r>
              <a:rPr lang="en-US" dirty="0"/>
              <a:t>Review sensitivity training</a:t>
            </a:r>
          </a:p>
          <a:p>
            <a:r>
              <a:rPr lang="en-US" dirty="0"/>
              <a:t>Discuss cases in groups</a:t>
            </a:r>
          </a:p>
          <a:p>
            <a:r>
              <a:rPr lang="en-US" dirty="0"/>
              <a:t>Review transgender care guidelines</a:t>
            </a:r>
          </a:p>
          <a:p>
            <a:r>
              <a:rPr lang="en-US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13216179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POP QUIZ </a:t>
            </a:r>
            <a:r>
              <a:rPr lang="mr-IN" dirty="0"/>
              <a:t>–</a:t>
            </a:r>
            <a:r>
              <a:rPr lang="en-US" dirty="0"/>
              <a:t> Are these okay,  and what do they mean?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008373"/>
            <a:ext cx="3280802" cy="4435456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Queer</a:t>
            </a:r>
          </a:p>
          <a:p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Trans</a:t>
            </a:r>
          </a:p>
          <a:p>
            <a:r>
              <a:rPr lang="en-US" dirty="0"/>
              <a:t>Transgender</a:t>
            </a:r>
          </a:p>
          <a:p>
            <a:r>
              <a:rPr lang="en-US" dirty="0"/>
              <a:t>Transsexual</a:t>
            </a:r>
          </a:p>
          <a:p>
            <a:r>
              <a:rPr lang="en-US" dirty="0" err="1"/>
              <a:t>Transmasculine</a:t>
            </a:r>
            <a:r>
              <a:rPr lang="en-US" dirty="0"/>
              <a:t>/</a:t>
            </a:r>
            <a:r>
              <a:rPr lang="en-US" dirty="0" err="1"/>
              <a:t>transfeminine</a:t>
            </a:r>
            <a:endParaRPr lang="en-US" dirty="0"/>
          </a:p>
          <a:p>
            <a:r>
              <a:rPr lang="en-US" dirty="0"/>
              <a:t>Gender nonconforming</a:t>
            </a:r>
          </a:p>
          <a:p>
            <a:r>
              <a:rPr lang="en-US" dirty="0"/>
              <a:t>Bisexual</a:t>
            </a:r>
          </a:p>
          <a:p>
            <a:r>
              <a:rPr lang="en-US" dirty="0" err="1"/>
              <a:t>Androgyne</a:t>
            </a:r>
            <a:endParaRPr lang="en-US" dirty="0"/>
          </a:p>
          <a:p>
            <a:r>
              <a:rPr lang="en-US" dirty="0"/>
              <a:t>Gender Affirmation</a:t>
            </a:r>
          </a:p>
          <a:p>
            <a:r>
              <a:rPr lang="en-US" dirty="0"/>
              <a:t>Gender Outlaw</a:t>
            </a:r>
          </a:p>
          <a:p>
            <a:r>
              <a:rPr lang="en-US" dirty="0"/>
              <a:t>Gender non-confirming</a:t>
            </a:r>
          </a:p>
          <a:p>
            <a:r>
              <a:rPr lang="en-US" dirty="0">
                <a:solidFill>
                  <a:schemeClr val="accent3"/>
                </a:solidFill>
              </a:rPr>
              <a:t>Transsexual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564506" y="2008373"/>
            <a:ext cx="2922355" cy="44354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Cross Dresser</a:t>
            </a:r>
          </a:p>
          <a:p>
            <a:r>
              <a:rPr lang="en-US" dirty="0"/>
              <a:t>Homosexual</a:t>
            </a:r>
          </a:p>
          <a:p>
            <a:r>
              <a:rPr lang="en-US" dirty="0"/>
              <a:t>Lesbian</a:t>
            </a:r>
          </a:p>
          <a:p>
            <a:r>
              <a:rPr lang="en-US" dirty="0"/>
              <a:t>Gay</a:t>
            </a:r>
          </a:p>
          <a:p>
            <a:r>
              <a:rPr lang="en-US" dirty="0"/>
              <a:t>Intersex</a:t>
            </a:r>
          </a:p>
          <a:p>
            <a:r>
              <a:rPr lang="en-US" dirty="0"/>
              <a:t>Non binary</a:t>
            </a:r>
          </a:p>
          <a:p>
            <a:r>
              <a:rPr lang="en-US" dirty="0"/>
              <a:t>Beyond binary</a:t>
            </a:r>
          </a:p>
          <a:p>
            <a:r>
              <a:rPr lang="en-US" dirty="0"/>
              <a:t>Affirmed</a:t>
            </a:r>
          </a:p>
          <a:p>
            <a:r>
              <a:rPr lang="en-US" dirty="0"/>
              <a:t>Gender Bender/Fluid</a:t>
            </a:r>
          </a:p>
          <a:p>
            <a:r>
              <a:rPr lang="en-US" dirty="0" err="1"/>
              <a:t>Genderqueer</a:t>
            </a:r>
            <a:endParaRPr lang="en-US" dirty="0"/>
          </a:p>
          <a:p>
            <a:r>
              <a:rPr lang="en-US" dirty="0"/>
              <a:t>Pan/poly gender</a:t>
            </a:r>
          </a:p>
          <a:p>
            <a:r>
              <a:rPr lang="en-US" dirty="0">
                <a:solidFill>
                  <a:schemeClr val="accent3"/>
                </a:solidFill>
              </a:rPr>
              <a:t>Transvestite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963462" y="2008373"/>
            <a:ext cx="3105234" cy="44354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They as singular</a:t>
            </a:r>
          </a:p>
          <a:p>
            <a:r>
              <a:rPr lang="en-US" dirty="0"/>
              <a:t>Gender Identity</a:t>
            </a:r>
          </a:p>
          <a:p>
            <a:r>
              <a:rPr lang="en-US" dirty="0">
                <a:solidFill>
                  <a:schemeClr val="accent3"/>
                </a:solidFill>
              </a:rPr>
              <a:t>Gender Identity Disorder</a:t>
            </a:r>
          </a:p>
          <a:p>
            <a:r>
              <a:rPr lang="en-US" dirty="0"/>
              <a:t>Gender Dysphoria</a:t>
            </a:r>
          </a:p>
          <a:p>
            <a:r>
              <a:rPr lang="en-US" dirty="0"/>
              <a:t>Gender Expression</a:t>
            </a:r>
          </a:p>
          <a:p>
            <a:r>
              <a:rPr lang="en-US" dirty="0"/>
              <a:t>Gender</a:t>
            </a:r>
          </a:p>
          <a:p>
            <a:r>
              <a:rPr lang="en-US" dirty="0"/>
              <a:t>Sex</a:t>
            </a:r>
          </a:p>
          <a:p>
            <a:r>
              <a:rPr lang="en-US" dirty="0"/>
              <a:t>Transition</a:t>
            </a:r>
          </a:p>
          <a:p>
            <a:r>
              <a:rPr lang="en-US" dirty="0"/>
              <a:t>Gender Minority</a:t>
            </a:r>
          </a:p>
          <a:p>
            <a:r>
              <a:rPr lang="en-US" dirty="0">
                <a:solidFill>
                  <a:schemeClr val="accent3"/>
                </a:solidFill>
              </a:rPr>
              <a:t>Hermaphrodite</a:t>
            </a:r>
          </a:p>
          <a:p>
            <a:r>
              <a:rPr lang="en-US" dirty="0"/>
              <a:t>Stealth</a:t>
            </a:r>
          </a:p>
          <a:p>
            <a:r>
              <a:rPr lang="en-US" dirty="0"/>
              <a:t>Two Spirited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8588329" y="2008373"/>
            <a:ext cx="4300705" cy="44354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Bigender</a:t>
            </a:r>
            <a:endParaRPr lang="en-US" dirty="0"/>
          </a:p>
          <a:p>
            <a:r>
              <a:rPr lang="en-US" dirty="0"/>
              <a:t>Gender Affirmation Surgery</a:t>
            </a:r>
          </a:p>
          <a:p>
            <a:r>
              <a:rPr lang="en-US" dirty="0"/>
              <a:t>Butch</a:t>
            </a:r>
          </a:p>
          <a:p>
            <a:r>
              <a:rPr lang="en-US" dirty="0" err="1"/>
              <a:t>Shapeshifter</a:t>
            </a:r>
            <a:endParaRPr lang="en-US" dirty="0"/>
          </a:p>
          <a:p>
            <a:r>
              <a:rPr lang="en-US" dirty="0"/>
              <a:t>Boss </a:t>
            </a:r>
            <a:r>
              <a:rPr lang="en-US" dirty="0" err="1"/>
              <a:t>Grrl</a:t>
            </a:r>
            <a:endParaRPr lang="en-US" dirty="0"/>
          </a:p>
          <a:p>
            <a:r>
              <a:rPr lang="en-US" dirty="0" err="1"/>
              <a:t>Boychick</a:t>
            </a:r>
            <a:endParaRPr lang="en-US" dirty="0"/>
          </a:p>
          <a:p>
            <a:r>
              <a:rPr lang="en-US" dirty="0"/>
              <a:t>Tranny </a:t>
            </a:r>
            <a:r>
              <a:rPr lang="en-US" dirty="0" err="1"/>
              <a:t>Boi</a:t>
            </a:r>
            <a:endParaRPr lang="en-US" dirty="0"/>
          </a:p>
          <a:p>
            <a:r>
              <a:rPr lang="en-US" dirty="0"/>
              <a:t>Cisgender</a:t>
            </a:r>
          </a:p>
          <a:p>
            <a:r>
              <a:rPr lang="en-US" dirty="0"/>
              <a:t>Drag queen/king</a:t>
            </a:r>
          </a:p>
          <a:p>
            <a:r>
              <a:rPr lang="en-US" dirty="0">
                <a:solidFill>
                  <a:schemeClr val="accent3"/>
                </a:solidFill>
              </a:rPr>
              <a:t>Sexual Minority</a:t>
            </a:r>
          </a:p>
          <a:p>
            <a:r>
              <a:rPr lang="en-US" dirty="0"/>
              <a:t>Outing, </a:t>
            </a:r>
            <a:r>
              <a:rPr lang="en-US" dirty="0">
                <a:solidFill>
                  <a:schemeClr val="accent3"/>
                </a:solidFill>
              </a:rPr>
              <a:t>process of</a:t>
            </a:r>
          </a:p>
          <a:p>
            <a:r>
              <a:rPr lang="en-US" dirty="0">
                <a:solidFill>
                  <a:schemeClr val="accent3"/>
                </a:solidFill>
              </a:rPr>
              <a:t>Sex Reassignment Surgery</a:t>
            </a:r>
          </a:p>
        </p:txBody>
      </p:sp>
    </p:spTree>
    <p:extLst>
      <p:ext uri="{BB962C8B-B14F-4D97-AF65-F5344CB8AC3E}">
        <p14:creationId xmlns:p14="http://schemas.microsoft.com/office/powerpoint/2010/main" val="17084813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Does This Matter?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Higher rates of psychiatric disorders</a:t>
            </a:r>
          </a:p>
          <a:p>
            <a:r>
              <a:rPr lang="en-US" dirty="0"/>
              <a:t>Higher rates of substance abuse</a:t>
            </a:r>
          </a:p>
          <a:p>
            <a:r>
              <a:rPr lang="en-US" dirty="0"/>
              <a:t>LGBT youth 2-3 times more likely to commit suicide</a:t>
            </a:r>
          </a:p>
          <a:p>
            <a:r>
              <a:rPr lang="en-US" dirty="0"/>
              <a:t>Higher rates of homelessness</a:t>
            </a:r>
          </a:p>
          <a:p>
            <a:r>
              <a:rPr lang="en-US" dirty="0"/>
              <a:t>Lesbians less likely to get cancer screenings</a:t>
            </a:r>
          </a:p>
          <a:p>
            <a:r>
              <a:rPr lang="en-US" dirty="0"/>
              <a:t>Gay men at higher risk of STDs</a:t>
            </a:r>
          </a:p>
          <a:p>
            <a:r>
              <a:rPr lang="en-US" dirty="0"/>
              <a:t>Elderly LGBT individuals face isolation</a:t>
            </a:r>
          </a:p>
          <a:p>
            <a:r>
              <a:rPr lang="en-US" dirty="0"/>
              <a:t>Violence</a:t>
            </a:r>
          </a:p>
          <a:p>
            <a:r>
              <a:rPr lang="en-US" dirty="0"/>
              <a:t>Victimization</a:t>
            </a:r>
          </a:p>
          <a:p>
            <a:r>
              <a:rPr lang="en-US" dirty="0"/>
              <a:t>Legal discrimination</a:t>
            </a:r>
          </a:p>
          <a:p>
            <a:r>
              <a:rPr lang="en-US" dirty="0"/>
              <a:t>Health Care Providers receive inadequate training</a:t>
            </a:r>
          </a:p>
          <a:p>
            <a:r>
              <a:rPr lang="en-US" dirty="0"/>
              <a:t>Gender identity and sexual orientation not asked on most surveys so obtaining data is difficult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078811" y="6323339"/>
            <a:ext cx="61208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Healthy People 2020, LGBT health (DATA2020)</a:t>
            </a:r>
          </a:p>
        </p:txBody>
      </p:sp>
    </p:spTree>
    <p:extLst>
      <p:ext uri="{BB962C8B-B14F-4D97-AF65-F5344CB8AC3E}">
        <p14:creationId xmlns:p14="http://schemas.microsoft.com/office/powerpoint/2010/main" val="12160933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Family Med?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age do people identify as transgender?</a:t>
            </a:r>
          </a:p>
          <a:p>
            <a:r>
              <a:rPr lang="en-US" dirty="0"/>
              <a:t>When are they likely to present to a doctor? ARE they likely to bring this up?</a:t>
            </a:r>
          </a:p>
          <a:p>
            <a:r>
              <a:rPr lang="en-US" dirty="0"/>
              <a:t>How do you know if you’re helping them?</a:t>
            </a:r>
          </a:p>
        </p:txBody>
      </p:sp>
    </p:spTree>
    <p:extLst>
      <p:ext uri="{BB962C8B-B14F-4D97-AF65-F5344CB8AC3E}">
        <p14:creationId xmlns:p14="http://schemas.microsoft.com/office/powerpoint/2010/main" val="1964393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 Slides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Recognize medication names</a:t>
            </a:r>
          </a:p>
          <a:p>
            <a:r>
              <a:rPr lang="en-US" dirty="0"/>
              <a:t>Discuss ranges of </a:t>
            </a:r>
            <a:r>
              <a:rPr lang="en-US"/>
              <a:t>effect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378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Am I talking?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Anyone who wants to do transgender care should</a:t>
            </a:r>
          </a:p>
          <a:p>
            <a:pPr lvl="1"/>
            <a:r>
              <a:rPr lang="en-US" dirty="0"/>
              <a:t>Doesn’t matter on personal characteristics, specialty, or if primary focus</a:t>
            </a:r>
          </a:p>
          <a:p>
            <a:r>
              <a:rPr lang="en-US" dirty="0"/>
              <a:t>Family Medicine does it best</a:t>
            </a:r>
          </a:p>
          <a:p>
            <a:pPr lvl="1"/>
            <a:r>
              <a:rPr lang="en-US" dirty="0"/>
              <a:t>Gender identity at age 4, present to docs in teen years</a:t>
            </a:r>
          </a:p>
          <a:p>
            <a:pPr lvl="1"/>
            <a:r>
              <a:rPr lang="en-US" dirty="0"/>
              <a:t>FM gets to follow through transition to adulthood and not transfer care or continue someone else’s work</a:t>
            </a:r>
          </a:p>
          <a:p>
            <a:r>
              <a:rPr lang="en-US" dirty="0"/>
              <a:t>EVERYONE needs to know basics</a:t>
            </a:r>
          </a:p>
          <a:p>
            <a:r>
              <a:rPr lang="en-US" dirty="0"/>
              <a:t>I fell in love with a needle exchange, LGBTQI, HIV </a:t>
            </a:r>
            <a:r>
              <a:rPr lang="en-US" dirty="0" err="1"/>
              <a:t>pos</a:t>
            </a:r>
            <a:r>
              <a:rPr lang="en-US" dirty="0"/>
              <a:t> friendly clinic my intern year, spun out a </a:t>
            </a:r>
            <a:r>
              <a:rPr lang="en-US" dirty="0" err="1"/>
              <a:t>suboxone</a:t>
            </a:r>
            <a:r>
              <a:rPr lang="en-US" dirty="0"/>
              <a:t> and trans clinic from that in residency, and dedicated my “free time” to learning more about HIV, trans care and getting certified for </a:t>
            </a:r>
            <a:r>
              <a:rPr lang="en-US" dirty="0" err="1"/>
              <a:t>suboxone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8544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Pre-Clinical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did you learn?</a:t>
            </a:r>
          </a:p>
          <a:p>
            <a:r>
              <a:rPr lang="en-US" dirty="0"/>
              <a:t>How do you ask?</a:t>
            </a:r>
          </a:p>
          <a:p>
            <a:r>
              <a:rPr lang="en-US" dirty="0"/>
              <a:t>What are the aspects of a sexual history?</a:t>
            </a:r>
          </a:p>
          <a:p>
            <a:r>
              <a:rPr lang="en-US" dirty="0"/>
              <a:t>How do you react</a:t>
            </a:r>
            <a:r>
              <a:rPr lang="en-US" dirty="0" smtClean="0"/>
              <a:t>?</a:t>
            </a:r>
          </a:p>
          <a:p>
            <a:r>
              <a:rPr lang="en-US" dirty="0" smtClean="0"/>
              <a:t>Break up into pairs to practice – obtain a history from a non-binary identifying individual who uses they/them pronouns and has a partner who is </a:t>
            </a:r>
            <a:r>
              <a:rPr lang="en-US" dirty="0" err="1" smtClean="0"/>
              <a:t>transmasculine</a:t>
            </a:r>
            <a:r>
              <a:rPr lang="en-US" dirty="0" smtClean="0"/>
              <a:t> (has female organs at birth)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8446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3346" y="963313"/>
            <a:ext cx="8573844" cy="5548502"/>
          </a:xfr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F0A8EF61-16C1-FF4C-823F-475D5FA2C1D9}"/>
              </a:ext>
            </a:extLst>
          </p:cNvPr>
          <p:cNvSpPr txBox="1"/>
          <p:nvPr/>
        </p:nvSpPr>
        <p:spPr>
          <a:xfrm>
            <a:off x="301213" y="5819887"/>
            <a:ext cx="18072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This is a non copyrighted image</a:t>
            </a:r>
          </a:p>
        </p:txBody>
      </p:sp>
    </p:spTree>
    <p:extLst>
      <p:ext uri="{BB962C8B-B14F-4D97-AF65-F5344CB8AC3E}">
        <p14:creationId xmlns:p14="http://schemas.microsoft.com/office/powerpoint/2010/main" val="14397785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Patient Stories – Let’s start bad and end today better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Pick a video of trans horror stories – plenty in the media constantly to peruse</a:t>
            </a:r>
          </a:p>
        </p:txBody>
      </p:sp>
    </p:spTree>
    <p:extLst>
      <p:ext uri="{BB962C8B-B14F-4D97-AF65-F5344CB8AC3E}">
        <p14:creationId xmlns:p14="http://schemas.microsoft.com/office/powerpoint/2010/main" val="16690810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15 </a:t>
            </a:r>
            <a:r>
              <a:rPr lang="en-US" dirty="0" err="1"/>
              <a:t>yo</a:t>
            </a:r>
            <a:r>
              <a:rPr lang="en-US" dirty="0"/>
              <a:t> establish care visit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mom: what concerns do you have?</a:t>
            </a:r>
          </a:p>
          <a:p>
            <a:pPr lvl="1"/>
            <a:r>
              <a:rPr lang="en-US" dirty="0"/>
              <a:t>She, I mean he, is acting more anxious. And just needs a doctor.</a:t>
            </a:r>
          </a:p>
          <a:p>
            <a:r>
              <a:rPr lang="en-US" dirty="0"/>
              <a:t>You notice the patient remains quiet and avoids eye contact</a:t>
            </a:r>
          </a:p>
        </p:txBody>
      </p:sp>
    </p:spTree>
    <p:extLst>
      <p:ext uri="{BB962C8B-B14F-4D97-AF65-F5344CB8AC3E}">
        <p14:creationId xmlns:p14="http://schemas.microsoft.com/office/powerpoint/2010/main" val="21391359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to ask patient: 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you kick mom out of room?</a:t>
            </a:r>
          </a:p>
          <a:p>
            <a:r>
              <a:rPr lang="en-US" dirty="0"/>
              <a:t>What is appropriate to ask?</a:t>
            </a:r>
          </a:p>
          <a:p>
            <a:r>
              <a:rPr lang="en-US" dirty="0"/>
              <a:t>How do you ask it? </a:t>
            </a:r>
          </a:p>
          <a:p>
            <a:r>
              <a:rPr lang="en-US" dirty="0"/>
              <a:t>How do you address the patient?</a:t>
            </a:r>
          </a:p>
          <a:p>
            <a:r>
              <a:rPr lang="en-US" dirty="0"/>
              <a:t>Is this an opportunity? Good, bad or both?</a:t>
            </a:r>
          </a:p>
        </p:txBody>
      </p:sp>
    </p:spTree>
    <p:extLst>
      <p:ext uri="{BB962C8B-B14F-4D97-AF65-F5344CB8AC3E}">
        <p14:creationId xmlns:p14="http://schemas.microsoft.com/office/powerpoint/2010/main" val="4355773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EXAM? LABS?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r>
              <a:rPr lang="en-US" dirty="0"/>
              <a:t>What is NEEDED?</a:t>
            </a:r>
          </a:p>
          <a:p>
            <a:r>
              <a:rPr lang="en-US" dirty="0"/>
              <a:t>Curiosity is NOT appropriate</a:t>
            </a:r>
          </a:p>
          <a:p>
            <a:r>
              <a:rPr lang="en-US" dirty="0"/>
              <a:t>What do we need to screen, rule out, risk assess for discussing options?</a:t>
            </a:r>
          </a:p>
          <a:p>
            <a:r>
              <a:rPr lang="en-US" dirty="0"/>
              <a:t>What else does he need? How about at age 21?</a:t>
            </a:r>
          </a:p>
        </p:txBody>
      </p:sp>
    </p:spTree>
    <p:extLst>
      <p:ext uri="{BB962C8B-B14F-4D97-AF65-F5344CB8AC3E}">
        <p14:creationId xmlns:p14="http://schemas.microsoft.com/office/powerpoint/2010/main" val="846989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Resources </a:t>
            </a:r>
            <a:r>
              <a:rPr lang="mr-IN" dirty="0"/>
              <a:t>–</a:t>
            </a:r>
            <a:r>
              <a:rPr lang="en-US" dirty="0"/>
              <a:t> DIVIDE INTO FOUR GROUPS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Fenway Health Transgender Health (for general and patient-friendly information)</a:t>
            </a:r>
            <a:endParaRPr lang="en-US" dirty="0"/>
          </a:p>
          <a:p>
            <a:r>
              <a:rPr lang="en-US" dirty="0" smtClean="0"/>
              <a:t>University of California, San Francisco (UCSF) </a:t>
            </a:r>
            <a:r>
              <a:rPr lang="en-US" dirty="0"/>
              <a:t>Center for Transgender </a:t>
            </a:r>
            <a:r>
              <a:rPr lang="en-US" dirty="0" smtClean="0"/>
              <a:t>Excellence (includes recommendations for providers)</a:t>
            </a:r>
            <a:endParaRPr lang="en-US" dirty="0"/>
          </a:p>
          <a:p>
            <a:r>
              <a:rPr lang="en-US" dirty="0" smtClean="0"/>
              <a:t>The World Professional Association for Transgender Health (WPATH) (includes guidelines and overall guidance)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3526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you do?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51 </a:t>
            </a:r>
            <a:r>
              <a:rPr lang="en-US" dirty="0" err="1"/>
              <a:t>yo</a:t>
            </a:r>
            <a:r>
              <a:rPr lang="en-US" dirty="0"/>
              <a:t> trans female, pushing for “everything.” for affirmation, has changed DMV gender to female. Last doc was a transwoman. Scared to discuss this in a new clinic.</a:t>
            </a:r>
          </a:p>
          <a:p>
            <a:r>
              <a:rPr lang="en-US" dirty="0"/>
              <a:t>10 minutes for each group to develop a plan</a:t>
            </a:r>
          </a:p>
          <a:p>
            <a:pPr lvl="1"/>
            <a:r>
              <a:rPr lang="en-US" dirty="0"/>
              <a:t>Group 1: history</a:t>
            </a:r>
          </a:p>
          <a:p>
            <a:pPr lvl="1"/>
            <a:r>
              <a:rPr lang="en-US" dirty="0"/>
              <a:t>Group 2: workup</a:t>
            </a:r>
          </a:p>
          <a:p>
            <a:pPr lvl="1"/>
            <a:r>
              <a:rPr lang="en-US" dirty="0"/>
              <a:t>Group 3: recommendations for treatment</a:t>
            </a:r>
          </a:p>
          <a:p>
            <a:pPr lvl="1"/>
            <a:r>
              <a:rPr lang="en-US" dirty="0"/>
              <a:t>Group 4: follow up and monitoring</a:t>
            </a:r>
          </a:p>
        </p:txBody>
      </p:sp>
    </p:spTree>
    <p:extLst>
      <p:ext uri="{BB962C8B-B14F-4D97-AF65-F5344CB8AC3E}">
        <p14:creationId xmlns:p14="http://schemas.microsoft.com/office/powerpoint/2010/main" val="32516288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 workup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History?</a:t>
            </a:r>
          </a:p>
          <a:p>
            <a:r>
              <a:rPr lang="en-US" dirty="0"/>
              <a:t>What matters? What risks may you create?</a:t>
            </a:r>
          </a:p>
          <a:p>
            <a:r>
              <a:rPr lang="en-US" dirty="0"/>
              <a:t>Labs? Exam?</a:t>
            </a:r>
          </a:p>
          <a:p>
            <a:r>
              <a:rPr lang="en-US" dirty="0"/>
              <a:t>Medications? Surgery?</a:t>
            </a:r>
          </a:p>
          <a:p>
            <a:r>
              <a:rPr lang="en-US" dirty="0"/>
              <a:t>Follow up?</a:t>
            </a:r>
          </a:p>
        </p:txBody>
      </p:sp>
    </p:spTree>
    <p:extLst>
      <p:ext uri="{BB962C8B-B14F-4D97-AF65-F5344CB8AC3E}">
        <p14:creationId xmlns:p14="http://schemas.microsoft.com/office/powerpoint/2010/main" val="590632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Behaviors/dress</a:t>
            </a:r>
          </a:p>
          <a:p>
            <a:r>
              <a:rPr lang="en-US" dirty="0"/>
              <a:t>Hormones</a:t>
            </a:r>
          </a:p>
          <a:p>
            <a:r>
              <a:rPr lang="en-US" dirty="0"/>
              <a:t>Surgery </a:t>
            </a:r>
            <a:r>
              <a:rPr lang="mr-IN" dirty="0"/>
              <a:t>–</a:t>
            </a:r>
            <a:r>
              <a:rPr lang="en-US" dirty="0"/>
              <a:t> colloquially “top” and “bottom,” don’t forget facial/vocal</a:t>
            </a:r>
          </a:p>
          <a:p>
            <a:pPr lvl="1"/>
            <a:r>
              <a:rPr lang="en-US" dirty="0"/>
              <a:t>Plastics or general for top surgery, urology or </a:t>
            </a:r>
            <a:r>
              <a:rPr lang="en-US" dirty="0" err="1"/>
              <a:t>ob</a:t>
            </a:r>
            <a:r>
              <a:rPr lang="en-US" dirty="0"/>
              <a:t>/</a:t>
            </a:r>
            <a:r>
              <a:rPr lang="en-US" dirty="0" err="1"/>
              <a:t>gyn</a:t>
            </a:r>
            <a:endParaRPr lang="en-US" dirty="0"/>
          </a:p>
          <a:p>
            <a:r>
              <a:rPr lang="en-US" dirty="0"/>
              <a:t>Endocrinology clinic for </a:t>
            </a:r>
            <a:r>
              <a:rPr lang="en-US" dirty="0" err="1"/>
              <a:t>peds</a:t>
            </a:r>
            <a:endParaRPr lang="en-US" dirty="0"/>
          </a:p>
          <a:p>
            <a:r>
              <a:rPr lang="en-US" dirty="0"/>
              <a:t>PCPs for adults</a:t>
            </a:r>
          </a:p>
          <a:p>
            <a:r>
              <a:rPr lang="en-US" dirty="0"/>
              <a:t>Behavioral health for “dedication,” therapy for struggles but NOT to “fix” it, also required letter for surgery</a:t>
            </a:r>
          </a:p>
        </p:txBody>
      </p:sp>
    </p:spTree>
    <p:extLst>
      <p:ext uri="{BB962C8B-B14F-4D97-AF65-F5344CB8AC3E}">
        <p14:creationId xmlns:p14="http://schemas.microsoft.com/office/powerpoint/2010/main" val="9801134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CADC4DD-CEF5-6347-84D6-834E2C7FB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3DD0739-3048-004B-B5F5-A5FA330908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Hormones and affirming surgery are medically necessary and may reduce mental health risks</a:t>
            </a:r>
          </a:p>
          <a:p>
            <a:r>
              <a:rPr lang="en-US" dirty="0"/>
              <a:t>Providers of all specialties should not be distracted by gender care for non-gender related visits</a:t>
            </a:r>
          </a:p>
          <a:p>
            <a:r>
              <a:rPr lang="en-US" dirty="0"/>
              <a:t>Hormones benefits may outweigh risks in transgender patients, but monitoring should be implemented</a:t>
            </a:r>
          </a:p>
          <a:p>
            <a:r>
              <a:rPr lang="en-US" dirty="0"/>
              <a:t>Hormone levels may be less important that screening for lipid disorders or heart disease</a:t>
            </a:r>
          </a:p>
          <a:p>
            <a:r>
              <a:rPr lang="en-US" dirty="0"/>
              <a:t>Mental health letters remain required for GAS but should not include therapy to diagnose or prevent transition</a:t>
            </a:r>
          </a:p>
        </p:txBody>
      </p:sp>
    </p:spTree>
    <p:extLst>
      <p:ext uri="{BB962C8B-B14F-4D97-AF65-F5344CB8AC3E}">
        <p14:creationId xmlns:p14="http://schemas.microsoft.com/office/powerpoint/2010/main" val="17637705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and Questions</a:t>
            </a:r>
          </a:p>
        </p:txBody>
      </p:sp>
    </p:spTree>
    <p:extLst>
      <p:ext uri="{BB962C8B-B14F-4D97-AF65-F5344CB8AC3E}">
        <p14:creationId xmlns:p14="http://schemas.microsoft.com/office/powerpoint/2010/main" val="1726704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Legal </a:t>
            </a:r>
            <a:r>
              <a:rPr lang="en-US" dirty="0" smtClean="0"/>
              <a:t>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Know the age of consent for medical procedures (18yo general, some states at 15yo)</a:t>
            </a:r>
            <a:endParaRPr lang="en-US" dirty="0"/>
          </a:p>
          <a:p>
            <a:r>
              <a:rPr lang="en-US" dirty="0" smtClean="0"/>
              <a:t>&lt;&lt;&lt;&lt;&lt;Insert, if &lt;18yo, if “cross-sex” hormone consent is at earlier age or not&gt;&gt;&gt;&gt;</a:t>
            </a:r>
            <a:endParaRPr lang="en-US" dirty="0"/>
          </a:p>
          <a:p>
            <a:r>
              <a:rPr lang="en-US" dirty="0"/>
              <a:t>For many insurers, patients are required to have parental consent and/or wait until 18</a:t>
            </a:r>
          </a:p>
          <a:p>
            <a:r>
              <a:rPr lang="en-US" dirty="0"/>
              <a:t>Puberty blockade agents </a:t>
            </a:r>
            <a:r>
              <a:rPr lang="en-US" dirty="0" smtClean="0"/>
              <a:t>are recommended for early teens, tanner stage needed</a:t>
            </a:r>
            <a:endParaRPr lang="en-US" dirty="0"/>
          </a:p>
          <a:p>
            <a:r>
              <a:rPr lang="en-US" dirty="0" smtClean="0"/>
              <a:t>Medicaid requires </a:t>
            </a:r>
            <a:r>
              <a:rPr lang="en-US" dirty="0"/>
              <a:t>at least TWO letters, one from mental health provider, “proving” dedication to the desired </a:t>
            </a:r>
            <a:r>
              <a:rPr lang="en-US" dirty="0" smtClean="0"/>
              <a:t>gender, for gender affirming genital surgeries</a:t>
            </a:r>
            <a:endParaRPr lang="en-US" dirty="0"/>
          </a:p>
          <a:p>
            <a:r>
              <a:rPr lang="en-US" dirty="0"/>
              <a:t>Non-binary is now a legal gender </a:t>
            </a:r>
            <a:r>
              <a:rPr lang="en-US" dirty="0" smtClean="0"/>
              <a:t>designation, offer name/gender change forms at visits</a:t>
            </a:r>
            <a:endParaRPr lang="en-US" dirty="0"/>
          </a:p>
          <a:p>
            <a:r>
              <a:rPr lang="en-US" dirty="0"/>
              <a:t>In children, 12-23% with gender dysphoria persist into adulthood, informally nearly 100% in adolescents</a:t>
            </a:r>
          </a:p>
        </p:txBody>
      </p:sp>
    </p:spTree>
    <p:extLst>
      <p:ext uri="{BB962C8B-B14F-4D97-AF65-F5344CB8AC3E}">
        <p14:creationId xmlns:p14="http://schemas.microsoft.com/office/powerpoint/2010/main" val="1976533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Teen options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Fully reversible: puberty suppression (starting 9-12yo) to gain time to explore </a:t>
            </a:r>
            <a:r>
              <a:rPr lang="mr-IN" dirty="0"/>
              <a:t>–</a:t>
            </a:r>
            <a:r>
              <a:rPr lang="en-US" dirty="0"/>
              <a:t> dysphoria must have worsened with puberty</a:t>
            </a:r>
          </a:p>
          <a:p>
            <a:pPr lvl="1"/>
            <a:r>
              <a:rPr lang="en-US" dirty="0" err="1"/>
              <a:t>GnRH</a:t>
            </a:r>
            <a:r>
              <a:rPr lang="en-US" dirty="0"/>
              <a:t> analogues, </a:t>
            </a:r>
            <a:r>
              <a:rPr lang="en-US" dirty="0" err="1"/>
              <a:t>progestins</a:t>
            </a:r>
            <a:r>
              <a:rPr lang="en-US" dirty="0"/>
              <a:t> to suppress menses</a:t>
            </a:r>
          </a:p>
          <a:p>
            <a:r>
              <a:rPr lang="en-US" dirty="0"/>
              <a:t>Partially reversible: Different management than adults due to somatic, emotional and mental development in the adolescent brain</a:t>
            </a:r>
          </a:p>
          <a:p>
            <a:pPr lvl="1"/>
            <a:r>
              <a:rPr lang="en-US" dirty="0"/>
              <a:t>Endo to monitor development</a:t>
            </a:r>
          </a:p>
          <a:p>
            <a:r>
              <a:rPr lang="en-US" dirty="0"/>
              <a:t>Irreversible: Gender Affirming Surgery </a:t>
            </a:r>
            <a:r>
              <a:rPr lang="mr-IN" dirty="0"/>
              <a:t>–</a:t>
            </a:r>
            <a:r>
              <a:rPr lang="en-US" dirty="0"/>
              <a:t> need to have 12 months continuous in gender role and age of consent, chest surgery may be more negotiable</a:t>
            </a:r>
          </a:p>
          <a:p>
            <a:r>
              <a:rPr lang="en-US" dirty="0"/>
              <a:t>Estrogen injections and oral okay, Testosterone </a:t>
            </a:r>
            <a:r>
              <a:rPr lang="en-US" dirty="0" err="1"/>
              <a:t>subQ</a:t>
            </a:r>
            <a:r>
              <a:rPr lang="en-US" dirty="0"/>
              <a:t> okay </a:t>
            </a:r>
            <a:r>
              <a:rPr lang="mr-IN" dirty="0"/>
              <a:t>–</a:t>
            </a:r>
            <a:r>
              <a:rPr lang="en-US" dirty="0"/>
              <a:t> much lower doses (UCSF)</a:t>
            </a:r>
          </a:p>
        </p:txBody>
      </p:sp>
    </p:spTree>
    <p:extLst>
      <p:ext uri="{BB962C8B-B14F-4D97-AF65-F5344CB8AC3E}">
        <p14:creationId xmlns:p14="http://schemas.microsoft.com/office/powerpoint/2010/main" val="684017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Threads of hormone therapy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Block undesired hormones</a:t>
            </a:r>
          </a:p>
          <a:p>
            <a:r>
              <a:rPr lang="en-US" dirty="0"/>
              <a:t>Augment wanted hormones</a:t>
            </a:r>
          </a:p>
        </p:txBody>
      </p:sp>
    </p:spTree>
    <p:extLst>
      <p:ext uri="{BB962C8B-B14F-4D97-AF65-F5344CB8AC3E}">
        <p14:creationId xmlns:p14="http://schemas.microsoft.com/office/powerpoint/2010/main" val="1270711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Medication options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Spironolactone, 25-100+ mg per day</a:t>
            </a:r>
          </a:p>
          <a:p>
            <a:r>
              <a:rPr lang="en-US" dirty="0" err="1"/>
              <a:t>Cyproterone</a:t>
            </a:r>
            <a:r>
              <a:rPr lang="en-US" dirty="0"/>
              <a:t> acetate (progesterone)</a:t>
            </a:r>
          </a:p>
          <a:p>
            <a:r>
              <a:rPr lang="en-US" dirty="0" err="1"/>
              <a:t>Goserelin</a:t>
            </a:r>
            <a:r>
              <a:rPr lang="en-US" dirty="0"/>
              <a:t>/</a:t>
            </a:r>
            <a:r>
              <a:rPr lang="en-US" dirty="0" err="1"/>
              <a:t>Buserelin</a:t>
            </a:r>
            <a:r>
              <a:rPr lang="en-US" dirty="0"/>
              <a:t>/</a:t>
            </a:r>
            <a:r>
              <a:rPr lang="en-US" dirty="0" err="1"/>
              <a:t>Triptorelin</a:t>
            </a:r>
            <a:r>
              <a:rPr lang="en-US" dirty="0"/>
              <a:t> (</a:t>
            </a:r>
            <a:r>
              <a:rPr lang="en-US" dirty="0" err="1"/>
              <a:t>GnRH</a:t>
            </a:r>
            <a:r>
              <a:rPr lang="en-US" dirty="0"/>
              <a:t> agonists)</a:t>
            </a:r>
          </a:p>
          <a:p>
            <a:r>
              <a:rPr lang="en-US" dirty="0" err="1"/>
              <a:t>Finasteride</a:t>
            </a:r>
            <a:r>
              <a:rPr lang="en-US" dirty="0"/>
              <a:t>/</a:t>
            </a:r>
            <a:r>
              <a:rPr lang="en-US" dirty="0" err="1"/>
              <a:t>Dutasteride</a:t>
            </a:r>
            <a:r>
              <a:rPr lang="en-US" dirty="0"/>
              <a:t> (5alpha reductase </a:t>
            </a:r>
            <a:r>
              <a:rPr lang="en-US" dirty="0" err="1"/>
              <a:t>inh</a:t>
            </a:r>
            <a:r>
              <a:rPr lang="en-US" dirty="0"/>
              <a:t>)</a:t>
            </a:r>
          </a:p>
          <a:p>
            <a:r>
              <a:rPr lang="en-US" dirty="0" err="1"/>
              <a:t>Ethinyl</a:t>
            </a:r>
            <a:r>
              <a:rPr lang="en-US" dirty="0"/>
              <a:t> Estradiol 1-4mg per day (okay)</a:t>
            </a:r>
          </a:p>
          <a:p>
            <a:r>
              <a:rPr lang="en-US" dirty="0"/>
              <a:t>Transdermal Estrogen (better)</a:t>
            </a:r>
          </a:p>
          <a:p>
            <a:r>
              <a:rPr lang="en-US" dirty="0"/>
              <a:t>Testosterone </a:t>
            </a:r>
            <a:r>
              <a:rPr lang="en-US" dirty="0" err="1"/>
              <a:t>cypionate</a:t>
            </a:r>
            <a:r>
              <a:rPr lang="en-US" dirty="0"/>
              <a:t> IM, 100-200mcg every 2-4 weeks, oral not available in US, transdermal an option</a:t>
            </a:r>
          </a:p>
          <a:p>
            <a:r>
              <a:rPr lang="en-US" dirty="0"/>
              <a:t>Depot </a:t>
            </a:r>
            <a:r>
              <a:rPr lang="en-US" dirty="0" err="1"/>
              <a:t>medroxyprogesterone</a:t>
            </a:r>
            <a:r>
              <a:rPr lang="en-US" dirty="0"/>
              <a:t> acetate- NOT for feminizing, okay for cessation of menstruation (also </a:t>
            </a:r>
            <a:r>
              <a:rPr lang="en-US" dirty="0" err="1"/>
              <a:t>GnRH</a:t>
            </a:r>
            <a:r>
              <a:rPr lang="en-US" dirty="0"/>
              <a:t> </a:t>
            </a:r>
            <a:r>
              <a:rPr lang="en-US" dirty="0" err="1"/>
              <a:t>ags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5531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to Effect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8F86782F-BC58-9544-98D1-343B926E11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using WPATH standards of care tables here – not reproduced but accessible online at: https://</a:t>
            </a:r>
            <a:r>
              <a:rPr lang="en-US" dirty="0" err="1"/>
              <a:t>www.wpath.org</a:t>
            </a:r>
            <a:r>
              <a:rPr lang="en-US" dirty="0"/>
              <a:t>/publications/</a:t>
            </a:r>
            <a:r>
              <a:rPr lang="en-US" dirty="0" err="1"/>
              <a:t>soc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4795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Hormone RISKS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094" y="1807285"/>
            <a:ext cx="11707906" cy="505071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LIKELY:</a:t>
            </a:r>
          </a:p>
          <a:p>
            <a:pPr lvl="1"/>
            <a:r>
              <a:rPr lang="en-US" dirty="0"/>
              <a:t>Fem: VTE, gallstones, elevated liver enzymes, weight gain, hypertriglyceridemia</a:t>
            </a:r>
          </a:p>
          <a:p>
            <a:pPr lvl="1"/>
            <a:r>
              <a:rPr lang="en-US" dirty="0" err="1"/>
              <a:t>Masc</a:t>
            </a:r>
            <a:r>
              <a:rPr lang="en-US" dirty="0"/>
              <a:t>: polycythemia, weight gain, acne, androgenic alopecia, sleep apnea</a:t>
            </a:r>
          </a:p>
          <a:p>
            <a:r>
              <a:rPr lang="en-US" dirty="0"/>
              <a:t>LIKELY if additional risks</a:t>
            </a:r>
          </a:p>
          <a:p>
            <a:pPr lvl="1"/>
            <a:r>
              <a:rPr lang="en-US" dirty="0"/>
              <a:t>Fem: OSA</a:t>
            </a:r>
          </a:p>
          <a:p>
            <a:r>
              <a:rPr lang="en-US" dirty="0"/>
              <a:t>POSSIBLE</a:t>
            </a:r>
          </a:p>
          <a:p>
            <a:pPr lvl="1"/>
            <a:r>
              <a:rPr lang="en-US" dirty="0"/>
              <a:t>Fem: hypertension, </a:t>
            </a:r>
            <a:r>
              <a:rPr lang="en-US" dirty="0" err="1"/>
              <a:t>hyperprolactinemia</a:t>
            </a:r>
            <a:endParaRPr lang="en-US" dirty="0"/>
          </a:p>
          <a:p>
            <a:pPr lvl="1"/>
            <a:r>
              <a:rPr lang="en-US" dirty="0" err="1"/>
              <a:t>Masc</a:t>
            </a:r>
            <a:r>
              <a:rPr lang="en-US" dirty="0"/>
              <a:t>: elevated liver enzymes, hyperlipidemia</a:t>
            </a:r>
          </a:p>
          <a:p>
            <a:r>
              <a:rPr lang="en-US" dirty="0"/>
              <a:t>POSSIBLE if additional risks</a:t>
            </a:r>
          </a:p>
          <a:p>
            <a:pPr lvl="1"/>
            <a:r>
              <a:rPr lang="en-US" dirty="0"/>
              <a:t>Fem: DM2</a:t>
            </a:r>
          </a:p>
          <a:p>
            <a:pPr lvl="1"/>
            <a:r>
              <a:rPr lang="en-US" dirty="0" err="1"/>
              <a:t>Masc</a:t>
            </a:r>
            <a:r>
              <a:rPr lang="en-US" dirty="0"/>
              <a:t>: destabilization of psych disorders, cardiovascular disease, hypertension, DM2</a:t>
            </a:r>
          </a:p>
          <a:p>
            <a:r>
              <a:rPr lang="en-US" dirty="0"/>
              <a:t>NOT PROVEN</a:t>
            </a:r>
          </a:p>
          <a:p>
            <a:pPr lvl="1"/>
            <a:r>
              <a:rPr lang="en-US" dirty="0"/>
              <a:t>Fem: breast cancer</a:t>
            </a:r>
          </a:p>
          <a:p>
            <a:pPr lvl="1"/>
            <a:r>
              <a:rPr lang="en-US" dirty="0" err="1"/>
              <a:t>Masc</a:t>
            </a:r>
            <a:r>
              <a:rPr lang="en-US" dirty="0"/>
              <a:t>: loss of bone density, breast cancer, cervical cancer, ovarian cancer, uterine cancer</a:t>
            </a:r>
          </a:p>
        </p:txBody>
      </p:sp>
    </p:spTree>
    <p:extLst>
      <p:ext uri="{BB962C8B-B14F-4D97-AF65-F5344CB8AC3E}">
        <p14:creationId xmlns:p14="http://schemas.microsoft.com/office/powerpoint/2010/main" val="637359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</Template>
  <TotalTime>1301</TotalTime>
  <Words>1558</Words>
  <Application>Microsoft Office PowerPoint</Application>
  <PresentationFormat>Widescreen</PresentationFormat>
  <Paragraphs>219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Gill Sans MT</vt:lpstr>
      <vt:lpstr>Mangal</vt:lpstr>
      <vt:lpstr>Wingdings 2</vt:lpstr>
      <vt:lpstr>Dividend</vt:lpstr>
      <vt:lpstr>Transgender care </vt:lpstr>
      <vt:lpstr>Pre Slides</vt:lpstr>
      <vt:lpstr>Transitions</vt:lpstr>
      <vt:lpstr>Legal Implications</vt:lpstr>
      <vt:lpstr>Teen options</vt:lpstr>
      <vt:lpstr>Threads of hormone therapy</vt:lpstr>
      <vt:lpstr>Medication options</vt:lpstr>
      <vt:lpstr>Time to Effect</vt:lpstr>
      <vt:lpstr>Hormone RISKS</vt:lpstr>
      <vt:lpstr>Surgical Criteria</vt:lpstr>
      <vt:lpstr>Ongoing assessments</vt:lpstr>
      <vt:lpstr>TODAY</vt:lpstr>
      <vt:lpstr>Recap  of pre slides</vt:lpstr>
      <vt:lpstr>Medication options</vt:lpstr>
      <vt:lpstr>OBJECTIVES</vt:lpstr>
      <vt:lpstr>OUTLINE</vt:lpstr>
      <vt:lpstr>POP QUIZ – Are these okay,  and what do they mean?</vt:lpstr>
      <vt:lpstr>Why Does This Matter?</vt:lpstr>
      <vt:lpstr>Why Family Med?</vt:lpstr>
      <vt:lpstr>Why Am I talking?</vt:lpstr>
      <vt:lpstr>Pre-Clinical Training</vt:lpstr>
      <vt:lpstr> </vt:lpstr>
      <vt:lpstr>Patient Stories – Let’s start bad and end today better</vt:lpstr>
      <vt:lpstr>15 yo establish care visit</vt:lpstr>
      <vt:lpstr>Questions to ask patient: HISTORY</vt:lpstr>
      <vt:lpstr>EXAM? LABS?</vt:lpstr>
      <vt:lpstr>Other Resources – DIVIDE INTO FOUR GROUPS</vt:lpstr>
      <vt:lpstr>What do you do?</vt:lpstr>
      <vt:lpstr>Initial workup</vt:lpstr>
      <vt:lpstr>Summary</vt:lpstr>
      <vt:lpstr>Discussion and Questions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LGBTQI Care and other surprises</dc:title>
  <dc:creator>rebecca cantone</dc:creator>
  <cp:lastModifiedBy>Rebecca Cantone</cp:lastModifiedBy>
  <cp:revision>44</cp:revision>
  <dcterms:created xsi:type="dcterms:W3CDTF">2017-03-16T16:42:17Z</dcterms:created>
  <dcterms:modified xsi:type="dcterms:W3CDTF">2019-03-30T00:10:29Z</dcterms:modified>
</cp:coreProperties>
</file>