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56" r:id="rId3"/>
  </p:sldIdLst>
  <p:sldSz cx="9144000" cy="6858000" type="screen4x3"/>
  <p:notesSz cx="7019925" cy="9305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CCCCCC"/>
    <a:srgbClr val="BFBFBF"/>
    <a:srgbClr val="E8E8E8"/>
    <a:srgbClr val="3366CC"/>
    <a:srgbClr val="FF9900"/>
    <a:srgbClr val="339966"/>
    <a:srgbClr val="FF6600"/>
    <a:srgbClr val="008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0" d="100"/>
          <a:sy n="100" d="100"/>
        </p:scale>
        <p:origin x="-372" y="8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587F52-FB7D-CA45-9826-E54C1E5406DA}" type="datetimeFigureOut">
              <a:rPr lang="en-US" smtClean="0"/>
              <a:pPr/>
              <a:t>4/5/2017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6B551-981F-F947-85DC-5FED66D685C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587F52-FB7D-CA45-9826-E54C1E5406DA}" type="datetimeFigureOut">
              <a:rPr lang="en-US" smtClean="0"/>
              <a:pPr/>
              <a:t>4/5/2017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6B551-981F-F947-85DC-5FED66D685C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587F52-FB7D-CA45-9826-E54C1E5406DA}" type="datetimeFigureOut">
              <a:rPr lang="en-US" smtClean="0"/>
              <a:pPr/>
              <a:t>4/5/2017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6B551-981F-F947-85DC-5FED66D685C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587F52-FB7D-CA45-9826-E54C1E5406DA}" type="datetimeFigureOut">
              <a:rPr lang="en-US" smtClean="0"/>
              <a:pPr/>
              <a:t>4/5/2017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6B551-981F-F947-85DC-5FED66D685C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587F52-FB7D-CA45-9826-E54C1E5406DA}" type="datetimeFigureOut">
              <a:rPr lang="en-US" smtClean="0"/>
              <a:pPr/>
              <a:t>4/5/2017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6B551-981F-F947-85DC-5FED66D685C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587F52-FB7D-CA45-9826-E54C1E5406DA}" type="datetimeFigureOut">
              <a:rPr lang="en-US" smtClean="0"/>
              <a:pPr/>
              <a:t>4/5/2017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F6B551-981F-F947-85DC-5FED66D685C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587F52-FB7D-CA45-9826-E54C1E5406DA}" type="datetimeFigureOut">
              <a:rPr lang="en-US" smtClean="0"/>
              <a:pPr/>
              <a:t>4/5/2017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F6B551-981F-F947-85DC-5FED66D685C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587F52-FB7D-CA45-9826-E54C1E5406DA}" type="datetimeFigureOut">
              <a:rPr lang="en-US" smtClean="0"/>
              <a:pPr/>
              <a:t>4/5/2017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F6B551-981F-F947-85DC-5FED66D685C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587F52-FB7D-CA45-9826-E54C1E5406DA}" type="datetimeFigureOut">
              <a:rPr lang="en-US" smtClean="0"/>
              <a:pPr/>
              <a:t>4/5/2017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F6B551-981F-F947-85DC-5FED66D685C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587F52-FB7D-CA45-9826-E54C1E5406DA}" type="datetimeFigureOut">
              <a:rPr lang="en-US" smtClean="0"/>
              <a:pPr/>
              <a:t>4/5/2017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F6B551-981F-F947-85DC-5FED66D685C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587F52-FB7D-CA45-9826-E54C1E5406DA}" type="datetimeFigureOut">
              <a:rPr lang="en-US" smtClean="0"/>
              <a:pPr/>
              <a:t>4/5/2017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F6B551-981F-F947-85DC-5FED66D685C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587F52-FB7D-CA45-9826-E54C1E5406DA}" type="datetimeFigureOut">
              <a:rPr lang="en-US" smtClean="0"/>
              <a:pPr/>
              <a:t>4/5/2017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F6B551-981F-F947-85DC-5FED66D685C4}" type="slidenum">
              <a:rPr lang="en-US" smtClean="0"/>
              <a:pPr/>
              <a:t>‹#›</a:t>
            </a:fld>
            <a:endParaRPr lang="en-US"/>
          </a:p>
        </p:txBody>
      </p:sp>
      <p:sp>
        <p:nvSpPr>
          <p:cNvPr id="7" name="Rectangle 7"/>
          <p:cNvSpPr>
            <a:spLocks noChangeArrowheads="1"/>
          </p:cNvSpPr>
          <p:nvPr userDrawn="1"/>
        </p:nvSpPr>
        <p:spPr bwMode="auto">
          <a:xfrm>
            <a:off x="0" y="0"/>
            <a:ext cx="9144000" cy="6858000"/>
          </a:xfrm>
          <a:prstGeom prst="rect">
            <a:avLst/>
          </a:prstGeom>
          <a:gradFill rotWithShape="1">
            <a:gsLst>
              <a:gs pos="0">
                <a:schemeClr val="bg1"/>
              </a:gs>
              <a:gs pos="100000">
                <a:srgbClr val="BBD3E3"/>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533400"/>
            <a:ext cx="7772400" cy="6019800"/>
          </a:xfrm>
        </p:spPr>
        <p:txBody>
          <a:bodyPr/>
          <a:lstStyle/>
          <a:p>
            <a:pPr algn="l"/>
            <a:r>
              <a:rPr lang="en-US" sz="1800" b="1" dirty="0" smtClean="0"/>
              <a:t>STFM Process </a:t>
            </a:r>
            <a:r>
              <a:rPr lang="en-US" sz="1800" b="1" dirty="0"/>
              <a:t>for Determining </a:t>
            </a:r>
            <a:r>
              <a:rPr lang="en-US" sz="1800" b="1" dirty="0" smtClean="0"/>
              <a:t>When </a:t>
            </a:r>
            <a:r>
              <a:rPr lang="en-US" sz="1800" b="1" dirty="0"/>
              <a:t>to Act on an Advocacy Issue</a:t>
            </a:r>
            <a:r>
              <a:rPr lang="en-US" sz="1200" dirty="0"/>
              <a:t/>
            </a:r>
            <a:br>
              <a:rPr lang="en-US" sz="1200" dirty="0"/>
            </a:br>
            <a:r>
              <a:rPr lang="en-US" sz="1200" dirty="0"/>
              <a:t> </a:t>
            </a:r>
            <a:br>
              <a:rPr lang="en-US" sz="1200" dirty="0"/>
            </a:br>
            <a:r>
              <a:rPr lang="en-US" sz="1400" dirty="0"/>
              <a:t>Working with other family medicine organizations, the Society of Teachers of Family Medicine leadership has identified the most critical areas our organization must address in its federal advocacy efforts. We have a list of Academic Family Medicine Advocacy Committee priorities and focus on </a:t>
            </a:r>
            <a:r>
              <a:rPr lang="en-US" sz="1400" dirty="0" smtClean="0"/>
              <a:t>these (www.stfm.org/advocacy). </a:t>
            </a:r>
            <a:r>
              <a:rPr lang="en-US" sz="1400" dirty="0"/>
              <a:t/>
            </a:r>
            <a:br>
              <a:rPr lang="en-US" sz="1400" dirty="0"/>
            </a:br>
            <a:r>
              <a:rPr lang="en-US" sz="1400" dirty="0"/>
              <a:t> </a:t>
            </a:r>
            <a:br>
              <a:rPr lang="en-US" sz="1400" dirty="0"/>
            </a:br>
            <a:r>
              <a:rPr lang="en-US" sz="1400" dirty="0"/>
              <a:t>The STFM strives to focus its finite resources on issues of primary importance to family medicine education where it can be in the best position to achieve its goals. As STFM considers where to focus its energies, it also remains attentive to our core value of inclusiveness and the need to respect diverse opinions of our members. STFM has members who would like the Society to get more involved in statements on social issues, and we also have members who have requested that we stay out of these conversations and focus our energy on developing resources of relevance to family medicine educators. Our leadership is sensitive to the diversity of our membership and recognizes that differences in opinion will occur. There will be times when STFM will decide that a statement or letter from STFM is necessary and other instances when the Society elects to do nothing.</a:t>
            </a:r>
            <a:br>
              <a:rPr lang="en-US" sz="1400" dirty="0"/>
            </a:br>
            <a:r>
              <a:rPr lang="en-US" sz="1400" dirty="0"/>
              <a:t> </a:t>
            </a:r>
            <a:br>
              <a:rPr lang="en-US" sz="1400" dirty="0"/>
            </a:br>
            <a:r>
              <a:rPr lang="en-US" sz="1400" dirty="0"/>
              <a:t>STFM also recognizes that there are </a:t>
            </a:r>
            <a:r>
              <a:rPr lang="en-US" sz="1400" dirty="0" smtClean="0"/>
              <a:t>situations that arise, often unpredictable, where </a:t>
            </a:r>
            <a:r>
              <a:rPr lang="en-US" sz="1400" dirty="0"/>
              <a:t>the Society must address non-AFMAC issues. Our leadership has created a process for how we’ll examine those issues on a case-by-case and determine if an action, such as a statement, letter, or more robust advocacy effort, is warranted. </a:t>
            </a:r>
            <a:br>
              <a:rPr lang="en-US" sz="1400" dirty="0"/>
            </a:br>
            <a:r>
              <a:rPr lang="en-US" sz="1400" dirty="0"/>
              <a:t> </a:t>
            </a:r>
            <a:br>
              <a:rPr lang="en-US" sz="1400" dirty="0"/>
            </a:br>
            <a:r>
              <a:rPr lang="en-US" sz="1400" dirty="0"/>
              <a:t>Our process for making these decisions is </a:t>
            </a:r>
            <a:r>
              <a:rPr lang="en-US" sz="1400" dirty="0" smtClean="0"/>
              <a:t>represented </a:t>
            </a:r>
            <a:r>
              <a:rPr lang="en-US" sz="1400" dirty="0"/>
              <a:t>visually on the decision tree. If individuals have an advocacy concern that STFM decides not to act on, staff will help identify other organizations that may be working on the issue</a:t>
            </a:r>
            <a:r>
              <a:rPr lang="en-US" sz="1400" dirty="0" smtClean="0"/>
              <a:t>.</a:t>
            </a:r>
            <a:endParaRPr lang="en-US" sz="1400" dirty="0"/>
          </a:p>
        </p:txBody>
      </p:sp>
    </p:spTree>
    <p:extLst>
      <p:ext uri="{BB962C8B-B14F-4D97-AF65-F5344CB8AC3E}">
        <p14:creationId xmlns:p14="http://schemas.microsoft.com/office/powerpoint/2010/main" val="358992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9" name="Straight Connector 58"/>
          <p:cNvCxnSpPr/>
          <p:nvPr/>
        </p:nvCxnSpPr>
        <p:spPr>
          <a:xfrm rot="5400000">
            <a:off x="5862536" y="5113793"/>
            <a:ext cx="651081" cy="1588"/>
          </a:xfrm>
          <a:prstGeom prst="line">
            <a:avLst/>
          </a:prstGeom>
          <a:ln w="98425" cap="flat" cmpd="sng" algn="ctr">
            <a:solidFill>
              <a:schemeClr val="bg1">
                <a:lumMod val="65000"/>
              </a:schemeClr>
            </a:solidFill>
            <a:prstDash val="solid"/>
            <a:round/>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1" y="228249"/>
            <a:ext cx="9144000" cy="565501"/>
          </a:xfrm>
        </p:spPr>
        <p:txBody>
          <a:bodyPr>
            <a:normAutofit/>
          </a:bodyPr>
          <a:lstStyle/>
          <a:p>
            <a:r>
              <a:rPr lang="en-US" sz="2400" b="1" dirty="0" smtClean="0">
                <a:latin typeface="Helvetica"/>
                <a:cs typeface="Helvetica"/>
              </a:rPr>
              <a:t>STFM Decision Tree for Advocacy Requests for Action</a:t>
            </a:r>
            <a:endParaRPr lang="en-US" sz="2400" b="1" dirty="0">
              <a:latin typeface="Helvetica"/>
              <a:cs typeface="Helvetica"/>
            </a:endParaRPr>
          </a:p>
        </p:txBody>
      </p:sp>
      <p:cxnSp>
        <p:nvCxnSpPr>
          <p:cNvPr id="13" name="Straight Connector 12"/>
          <p:cNvCxnSpPr/>
          <p:nvPr/>
        </p:nvCxnSpPr>
        <p:spPr>
          <a:xfrm rot="16200000" flipH="1">
            <a:off x="1257866" y="2210432"/>
            <a:ext cx="455935" cy="5"/>
          </a:xfrm>
          <a:prstGeom prst="line">
            <a:avLst/>
          </a:prstGeom>
          <a:ln w="98425" cap="flat" cmpd="sng" algn="ctr">
            <a:solidFill>
              <a:schemeClr val="bg1">
                <a:lumMod val="65000"/>
              </a:schemeClr>
            </a:solidFill>
            <a:prstDash val="solid"/>
            <a:roun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485834" y="1924050"/>
            <a:ext cx="6270693" cy="14288"/>
          </a:xfrm>
          <a:prstGeom prst="line">
            <a:avLst/>
          </a:prstGeom>
          <a:ln w="95250" cap="flat" cmpd="sng" algn="ctr">
            <a:solidFill>
              <a:schemeClr val="bg1">
                <a:lumMod val="65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1358900" y="1797050"/>
            <a:ext cx="254000" cy="254000"/>
          </a:xfrm>
          <a:prstGeom prst="ellipse">
            <a:avLst/>
          </a:prstGeom>
          <a:solidFill>
            <a:srgbClr val="0080FF"/>
          </a:solidFill>
          <a:effectLst>
            <a:reflection stA="0" endPos="0" dir="5400000" sy="-100000" algn="bl" rotWithShape="0"/>
          </a:effectLst>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23" name="TextBox 22"/>
          <p:cNvSpPr txBox="1"/>
          <p:nvPr/>
        </p:nvSpPr>
        <p:spPr>
          <a:xfrm>
            <a:off x="1301750" y="1803400"/>
            <a:ext cx="368300" cy="230832"/>
          </a:xfrm>
          <a:prstGeom prst="rect">
            <a:avLst/>
          </a:prstGeom>
          <a:noFill/>
        </p:spPr>
        <p:txBody>
          <a:bodyPr wrap="square" rtlCol="0">
            <a:spAutoFit/>
          </a:bodyPr>
          <a:lstStyle/>
          <a:p>
            <a:pPr algn="ctr"/>
            <a:r>
              <a:rPr lang="en-US" sz="900" b="1" dirty="0" smtClean="0">
                <a:solidFill>
                  <a:srgbClr val="FFFFFF"/>
                </a:solidFill>
                <a:latin typeface="Helvetica"/>
                <a:cs typeface="Helvetica"/>
              </a:rPr>
              <a:t>NO</a:t>
            </a:r>
            <a:endParaRPr lang="en-US" sz="900" b="1" dirty="0">
              <a:solidFill>
                <a:srgbClr val="FFFFFF"/>
              </a:solidFill>
              <a:latin typeface="Helvetica"/>
              <a:cs typeface="Helvetica"/>
            </a:endParaRPr>
          </a:p>
        </p:txBody>
      </p:sp>
      <p:sp>
        <p:nvSpPr>
          <p:cNvPr id="24" name="TextBox 23"/>
          <p:cNvSpPr txBox="1"/>
          <p:nvPr/>
        </p:nvSpPr>
        <p:spPr>
          <a:xfrm>
            <a:off x="6756400" y="2463802"/>
            <a:ext cx="2139950" cy="1015663"/>
          </a:xfrm>
          <a:prstGeom prst="rect">
            <a:avLst/>
          </a:prstGeom>
          <a:solidFill>
            <a:srgbClr val="339966"/>
          </a:solidFill>
        </p:spPr>
        <p:txBody>
          <a:bodyPr wrap="square" rtlCol="0">
            <a:spAutoFit/>
          </a:bodyPr>
          <a:lstStyle/>
          <a:p>
            <a:r>
              <a:rPr lang="en-US" altLang="en-US" sz="1000" b="1" dirty="0" smtClean="0">
                <a:solidFill>
                  <a:schemeClr val="bg1"/>
                </a:solidFill>
                <a:latin typeface="Helvetica" pitchFamily="34" charset="0"/>
              </a:rPr>
              <a:t>If STFM has policy, staff implements. If there is no policy, AFMAC recommends </a:t>
            </a:r>
            <a:r>
              <a:rPr lang="en-US" altLang="en-US" sz="1000" b="1" dirty="0" smtClean="0">
                <a:solidFill>
                  <a:schemeClr val="bg1"/>
                </a:solidFill>
                <a:latin typeface="Helvetica" pitchFamily="34" charset="0"/>
              </a:rPr>
              <a:t>policy, the Council </a:t>
            </a:r>
            <a:r>
              <a:rPr lang="en-US" altLang="en-US" sz="1000" b="1" dirty="0" smtClean="0">
                <a:solidFill>
                  <a:schemeClr val="bg1"/>
                </a:solidFill>
                <a:latin typeface="Helvetica" pitchFamily="34" charset="0"/>
              </a:rPr>
              <a:t>of Academic </a:t>
            </a:r>
            <a:r>
              <a:rPr lang="en-US" altLang="en-US" sz="1000" b="1" dirty="0" smtClean="0">
                <a:solidFill>
                  <a:schemeClr val="bg1"/>
                </a:solidFill>
                <a:latin typeface="Helvetica" pitchFamily="34" charset="0"/>
              </a:rPr>
              <a:t>Family Medicine </a:t>
            </a:r>
            <a:r>
              <a:rPr lang="en-US" altLang="en-US" sz="1000" b="1" dirty="0" smtClean="0">
                <a:solidFill>
                  <a:schemeClr val="bg1"/>
                </a:solidFill>
                <a:latin typeface="Helvetica" pitchFamily="34" charset="0"/>
              </a:rPr>
              <a:t>Orgs </a:t>
            </a:r>
            <a:r>
              <a:rPr lang="en-US" altLang="en-US" sz="1000" b="1" dirty="0" smtClean="0">
                <a:solidFill>
                  <a:schemeClr val="bg1"/>
                </a:solidFill>
                <a:latin typeface="Helvetica" pitchFamily="34" charset="0"/>
              </a:rPr>
              <a:t>adopt, and staff </a:t>
            </a:r>
            <a:r>
              <a:rPr lang="en-US" altLang="en-US" sz="1000" b="1" dirty="0" smtClean="0">
                <a:solidFill>
                  <a:schemeClr val="bg1"/>
                </a:solidFill>
                <a:latin typeface="Helvetica" pitchFamily="34" charset="0"/>
              </a:rPr>
              <a:t>implements. </a:t>
            </a:r>
          </a:p>
        </p:txBody>
      </p:sp>
      <p:cxnSp>
        <p:nvCxnSpPr>
          <p:cNvPr id="28" name="Straight Connector 27"/>
          <p:cNvCxnSpPr/>
          <p:nvPr/>
        </p:nvCxnSpPr>
        <p:spPr>
          <a:xfrm rot="16200000" flipH="1">
            <a:off x="7575551" y="2187575"/>
            <a:ext cx="501654" cy="4"/>
          </a:xfrm>
          <a:prstGeom prst="line">
            <a:avLst/>
          </a:prstGeom>
          <a:ln w="98425" cap="flat" cmpd="sng" algn="ctr">
            <a:solidFill>
              <a:schemeClr val="bg1">
                <a:lumMod val="65000"/>
              </a:schemeClr>
            </a:solidFill>
            <a:prstDash val="solid"/>
            <a:round/>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9" name="Oval 28"/>
          <p:cNvSpPr/>
          <p:nvPr/>
        </p:nvSpPr>
        <p:spPr>
          <a:xfrm>
            <a:off x="7687410" y="1797050"/>
            <a:ext cx="254000" cy="254000"/>
          </a:xfrm>
          <a:prstGeom prst="ellipse">
            <a:avLst/>
          </a:prstGeom>
          <a:solidFill>
            <a:srgbClr val="0080FF"/>
          </a:solidFill>
          <a:effectLst>
            <a:reflection stA="0" endPos="0" dir="5400000" sy="-100000" algn="bl" rotWithShape="0"/>
          </a:effectLst>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30" name="TextBox 29"/>
          <p:cNvSpPr txBox="1"/>
          <p:nvPr/>
        </p:nvSpPr>
        <p:spPr>
          <a:xfrm>
            <a:off x="7613652" y="1803400"/>
            <a:ext cx="450850" cy="230832"/>
          </a:xfrm>
          <a:prstGeom prst="rect">
            <a:avLst/>
          </a:prstGeom>
          <a:noFill/>
        </p:spPr>
        <p:txBody>
          <a:bodyPr wrap="square" rtlCol="0">
            <a:spAutoFit/>
          </a:bodyPr>
          <a:lstStyle/>
          <a:p>
            <a:pPr algn="ctr"/>
            <a:r>
              <a:rPr lang="en-US" sz="900" b="1" dirty="0" smtClean="0">
                <a:solidFill>
                  <a:srgbClr val="FFFFFF"/>
                </a:solidFill>
                <a:latin typeface="Helvetica"/>
                <a:cs typeface="Helvetica"/>
              </a:rPr>
              <a:t>YES</a:t>
            </a:r>
            <a:endParaRPr lang="en-US" sz="900" b="1" dirty="0">
              <a:solidFill>
                <a:srgbClr val="FFFFFF"/>
              </a:solidFill>
              <a:latin typeface="Helvetica"/>
              <a:cs typeface="Helvetica"/>
            </a:endParaRPr>
          </a:p>
        </p:txBody>
      </p:sp>
      <p:cxnSp>
        <p:nvCxnSpPr>
          <p:cNvPr id="18" name="Straight Connector 17"/>
          <p:cNvCxnSpPr/>
          <p:nvPr/>
        </p:nvCxnSpPr>
        <p:spPr>
          <a:xfrm rot="16200000" flipH="1">
            <a:off x="4399478" y="1468197"/>
            <a:ext cx="345047" cy="2"/>
          </a:xfrm>
          <a:prstGeom prst="line">
            <a:avLst/>
          </a:prstGeom>
          <a:ln w="98425" cap="flat" cmpd="sng" algn="ctr">
            <a:solidFill>
              <a:schemeClr val="bg1">
                <a:lumMod val="65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3426887" y="926342"/>
            <a:ext cx="2290229" cy="369332"/>
          </a:xfrm>
          <a:prstGeom prst="rect">
            <a:avLst/>
          </a:prstGeom>
          <a:solidFill>
            <a:schemeClr val="tx2">
              <a:lumMod val="60000"/>
              <a:lumOff val="40000"/>
            </a:schemeClr>
          </a:solidFill>
        </p:spPr>
        <p:txBody>
          <a:bodyPr wrap="square" rtlCol="0">
            <a:spAutoFit/>
          </a:bodyPr>
          <a:lstStyle/>
          <a:p>
            <a:pPr algn="ctr"/>
            <a:r>
              <a:rPr lang="en-US" b="1" dirty="0" smtClean="0">
                <a:solidFill>
                  <a:schemeClr val="bg1"/>
                </a:solidFill>
                <a:latin typeface="Helvetica"/>
                <a:cs typeface="Helvetica"/>
              </a:rPr>
              <a:t>Request for Action</a:t>
            </a:r>
            <a:endParaRPr lang="en-US" b="1" dirty="0">
              <a:solidFill>
                <a:schemeClr val="bg1"/>
              </a:solidFill>
              <a:latin typeface="Helvetica"/>
              <a:cs typeface="Helvetica"/>
            </a:endParaRPr>
          </a:p>
        </p:txBody>
      </p:sp>
      <p:sp>
        <p:nvSpPr>
          <p:cNvPr id="5" name="TextBox 4"/>
          <p:cNvSpPr txBox="1"/>
          <p:nvPr/>
        </p:nvSpPr>
        <p:spPr>
          <a:xfrm>
            <a:off x="3622971" y="1573912"/>
            <a:ext cx="1898060" cy="1015663"/>
          </a:xfrm>
          <a:prstGeom prst="rect">
            <a:avLst/>
          </a:prstGeom>
          <a:solidFill>
            <a:srgbClr val="FF9900"/>
          </a:solidFill>
        </p:spPr>
        <p:txBody>
          <a:bodyPr wrap="square" rtlCol="0">
            <a:spAutoFit/>
          </a:bodyPr>
          <a:lstStyle/>
          <a:p>
            <a:r>
              <a:rPr lang="en-US" sz="1000" b="1" dirty="0" smtClean="0">
                <a:solidFill>
                  <a:srgbClr val="FFFFFF"/>
                </a:solidFill>
                <a:latin typeface="Helvetica" pitchFamily="34" charset="0"/>
              </a:rPr>
              <a:t>Staff, with input from others as needed, determines if the request directly and strongly fits the Academic Family Medicine Advocacy Committee Priorities.</a:t>
            </a:r>
            <a:endParaRPr lang="en-US" sz="1000" b="1" dirty="0">
              <a:solidFill>
                <a:srgbClr val="FFFFFF"/>
              </a:solidFill>
            </a:endParaRPr>
          </a:p>
        </p:txBody>
      </p:sp>
      <p:cxnSp>
        <p:nvCxnSpPr>
          <p:cNvPr id="17" name="Straight Connector 16"/>
          <p:cNvCxnSpPr/>
          <p:nvPr/>
        </p:nvCxnSpPr>
        <p:spPr>
          <a:xfrm rot="16200000" flipH="1">
            <a:off x="1308035" y="3203574"/>
            <a:ext cx="508000" cy="8"/>
          </a:xfrm>
          <a:prstGeom prst="line">
            <a:avLst/>
          </a:prstGeom>
          <a:ln w="98425" cap="flat" cmpd="sng" algn="ctr">
            <a:solidFill>
              <a:schemeClr val="bg1">
                <a:lumMod val="65000"/>
              </a:schemeClr>
            </a:solidFill>
            <a:prstDash val="solid"/>
            <a:round/>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50850" y="2488173"/>
            <a:ext cx="2285865" cy="1015663"/>
          </a:xfrm>
          <a:prstGeom prst="rect">
            <a:avLst/>
          </a:prstGeom>
          <a:solidFill>
            <a:srgbClr val="FF9900"/>
          </a:solidFill>
        </p:spPr>
        <p:txBody>
          <a:bodyPr wrap="square" rtlCol="0">
            <a:spAutoFit/>
          </a:bodyPr>
          <a:lstStyle/>
          <a:p>
            <a:r>
              <a:rPr lang="en-US" sz="1000" b="1" dirty="0" smtClean="0">
                <a:solidFill>
                  <a:schemeClr val="bg1"/>
                </a:solidFill>
                <a:latin typeface="Helvetica" pitchFamily="34" charset="0"/>
              </a:rPr>
              <a:t>STFM president and staff determine if the effort has a direct tie to family medicine education</a:t>
            </a:r>
            <a:r>
              <a:rPr lang="en-US" sz="1000" b="1" dirty="0" smtClean="0">
                <a:solidFill>
                  <a:schemeClr val="bg1"/>
                </a:solidFill>
                <a:latin typeface="Helvetica" pitchFamily="34" charset="0"/>
              </a:rPr>
              <a:t>. The requestor may be asked to complete the STFM Advocacy Request Form.</a:t>
            </a:r>
            <a:endParaRPr lang="en-US" sz="1000" b="1" dirty="0">
              <a:solidFill>
                <a:schemeClr val="bg1"/>
              </a:solidFill>
              <a:latin typeface="Helvetica" pitchFamily="34" charset="0"/>
            </a:endParaRPr>
          </a:p>
        </p:txBody>
      </p:sp>
      <p:sp>
        <p:nvSpPr>
          <p:cNvPr id="27" name="TextBox 26"/>
          <p:cNvSpPr txBox="1"/>
          <p:nvPr/>
        </p:nvSpPr>
        <p:spPr>
          <a:xfrm>
            <a:off x="231671" y="4692653"/>
            <a:ext cx="1539979" cy="707886"/>
          </a:xfrm>
          <a:prstGeom prst="rect">
            <a:avLst/>
          </a:prstGeom>
          <a:solidFill>
            <a:srgbClr val="CC0000"/>
          </a:solidFill>
        </p:spPr>
        <p:txBody>
          <a:bodyPr wrap="square" rtlCol="0">
            <a:spAutoFit/>
          </a:bodyPr>
          <a:lstStyle/>
          <a:p>
            <a:r>
              <a:rPr lang="en-US" sz="1000" b="1" dirty="0" smtClean="0">
                <a:solidFill>
                  <a:schemeClr val="bg1"/>
                </a:solidFill>
                <a:latin typeface="Helvetica" pitchFamily="34" charset="0"/>
              </a:rPr>
              <a:t>Do Not Entertain: President or designee responds to requestor with reason.</a:t>
            </a:r>
            <a:endParaRPr lang="en-US" sz="1000" b="1" dirty="0">
              <a:solidFill>
                <a:schemeClr val="bg1"/>
              </a:solidFill>
              <a:latin typeface="Helvetica" pitchFamily="34" charset="0"/>
            </a:endParaRPr>
          </a:p>
        </p:txBody>
      </p:sp>
      <p:cxnSp>
        <p:nvCxnSpPr>
          <p:cNvPr id="31" name="Straight Connector 30"/>
          <p:cNvCxnSpPr/>
          <p:nvPr/>
        </p:nvCxnSpPr>
        <p:spPr>
          <a:xfrm>
            <a:off x="1485823" y="3503836"/>
            <a:ext cx="8" cy="617317"/>
          </a:xfrm>
          <a:prstGeom prst="line">
            <a:avLst/>
          </a:prstGeom>
          <a:ln w="98425" cap="flat" cmpd="sng" algn="ctr">
            <a:solidFill>
              <a:schemeClr val="bg1">
                <a:lumMod val="75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805792" y="4121153"/>
            <a:ext cx="2309616" cy="1588"/>
          </a:xfrm>
          <a:prstGeom prst="line">
            <a:avLst/>
          </a:prstGeom>
          <a:ln w="95250" cap="flat" cmpd="sng" algn="ctr">
            <a:solidFill>
              <a:schemeClr val="bg1">
                <a:lumMod val="65000"/>
              </a:schemeClr>
            </a:solidFill>
            <a:prstDash val="solid"/>
            <a:roun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617485" y="4381503"/>
            <a:ext cx="622300" cy="1588"/>
          </a:xfrm>
          <a:prstGeom prst="line">
            <a:avLst/>
          </a:prstGeom>
          <a:ln w="98425" cap="flat" cmpd="sng" algn="ctr">
            <a:solidFill>
              <a:schemeClr val="bg1">
                <a:lumMod val="65000"/>
              </a:schemeClr>
            </a:solidFill>
            <a:prstDash val="solid"/>
            <a:round/>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8" name="Oval 37"/>
          <p:cNvSpPr/>
          <p:nvPr/>
        </p:nvSpPr>
        <p:spPr>
          <a:xfrm>
            <a:off x="805792" y="3992566"/>
            <a:ext cx="254000" cy="254000"/>
          </a:xfrm>
          <a:prstGeom prst="ellipse">
            <a:avLst/>
          </a:prstGeom>
          <a:solidFill>
            <a:srgbClr val="0080FF"/>
          </a:solidFill>
          <a:effectLst>
            <a:reflection stA="0" endPos="0" dir="5400000" sy="-100000" algn="bl" rotWithShape="0"/>
          </a:effectLst>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39" name="TextBox 38"/>
          <p:cNvSpPr txBox="1"/>
          <p:nvPr/>
        </p:nvSpPr>
        <p:spPr>
          <a:xfrm>
            <a:off x="748642" y="3998916"/>
            <a:ext cx="368300" cy="230832"/>
          </a:xfrm>
          <a:prstGeom prst="rect">
            <a:avLst/>
          </a:prstGeom>
          <a:noFill/>
        </p:spPr>
        <p:txBody>
          <a:bodyPr wrap="square" rtlCol="0">
            <a:spAutoFit/>
          </a:bodyPr>
          <a:lstStyle/>
          <a:p>
            <a:pPr algn="ctr"/>
            <a:r>
              <a:rPr lang="en-US" sz="900" b="1" dirty="0" smtClean="0">
                <a:solidFill>
                  <a:srgbClr val="FFFFFF"/>
                </a:solidFill>
                <a:latin typeface="Helvetica"/>
                <a:cs typeface="Helvetica"/>
              </a:rPr>
              <a:t>NO</a:t>
            </a:r>
            <a:endParaRPr lang="en-US" sz="900" b="1" dirty="0">
              <a:solidFill>
                <a:srgbClr val="FFFFFF"/>
              </a:solidFill>
              <a:latin typeface="Helvetica"/>
              <a:cs typeface="Helvetica"/>
            </a:endParaRPr>
          </a:p>
        </p:txBody>
      </p:sp>
      <p:sp>
        <p:nvSpPr>
          <p:cNvPr id="42" name="Oval 41"/>
          <p:cNvSpPr/>
          <p:nvPr/>
        </p:nvSpPr>
        <p:spPr>
          <a:xfrm>
            <a:off x="2406515" y="3983041"/>
            <a:ext cx="254000" cy="254000"/>
          </a:xfrm>
          <a:prstGeom prst="ellipse">
            <a:avLst/>
          </a:prstGeom>
          <a:solidFill>
            <a:srgbClr val="0080FF"/>
          </a:solidFill>
          <a:effectLst>
            <a:reflection stA="0" endPos="0" dir="5400000" sy="-100000" algn="bl" rotWithShape="0"/>
          </a:effectLst>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43" name="TextBox 42"/>
          <p:cNvSpPr txBox="1"/>
          <p:nvPr/>
        </p:nvSpPr>
        <p:spPr>
          <a:xfrm>
            <a:off x="2330450" y="3994625"/>
            <a:ext cx="450850" cy="230832"/>
          </a:xfrm>
          <a:prstGeom prst="rect">
            <a:avLst/>
          </a:prstGeom>
          <a:noFill/>
        </p:spPr>
        <p:txBody>
          <a:bodyPr wrap="square" rtlCol="0">
            <a:spAutoFit/>
          </a:bodyPr>
          <a:lstStyle/>
          <a:p>
            <a:r>
              <a:rPr lang="en-US" sz="900" b="1" dirty="0" smtClean="0">
                <a:solidFill>
                  <a:srgbClr val="FFFFFF"/>
                </a:solidFill>
                <a:latin typeface="Helvetica"/>
                <a:cs typeface="Helvetica"/>
              </a:rPr>
              <a:t>YES</a:t>
            </a:r>
            <a:endParaRPr lang="en-US" sz="900" b="1" dirty="0">
              <a:solidFill>
                <a:srgbClr val="FFFFFF"/>
              </a:solidFill>
              <a:latin typeface="Helvetica"/>
              <a:cs typeface="Helvetica"/>
            </a:endParaRPr>
          </a:p>
        </p:txBody>
      </p:sp>
      <p:sp>
        <p:nvSpPr>
          <p:cNvPr id="44" name="TextBox 43"/>
          <p:cNvSpPr txBox="1"/>
          <p:nvPr/>
        </p:nvSpPr>
        <p:spPr>
          <a:xfrm>
            <a:off x="2204351" y="5409349"/>
            <a:ext cx="2554075" cy="1015663"/>
          </a:xfrm>
          <a:prstGeom prst="rect">
            <a:avLst/>
          </a:prstGeom>
          <a:solidFill>
            <a:srgbClr val="CC0000"/>
          </a:solidFill>
        </p:spPr>
        <p:txBody>
          <a:bodyPr wrap="square" rtlCol="0">
            <a:spAutoFit/>
          </a:bodyPr>
          <a:lstStyle/>
          <a:p>
            <a:r>
              <a:rPr lang="en-US" sz="1000" b="1" dirty="0" smtClean="0">
                <a:solidFill>
                  <a:schemeClr val="bg1"/>
                </a:solidFill>
                <a:latin typeface="Helvetica" pitchFamily="34" charset="0"/>
              </a:rPr>
              <a:t>Do Not Entertain: Executive Committee and staff determine the communication to the requestor based on its decision. This may require a phone conversation to explain the decision and possibly a communication to others.</a:t>
            </a:r>
            <a:endParaRPr lang="en-US" sz="1000" b="1" dirty="0">
              <a:solidFill>
                <a:schemeClr val="bg1"/>
              </a:solidFill>
              <a:latin typeface="Helvetica" pitchFamily="34" charset="0"/>
            </a:endParaRPr>
          </a:p>
        </p:txBody>
      </p:sp>
      <p:sp>
        <p:nvSpPr>
          <p:cNvPr id="45" name="TextBox 44"/>
          <p:cNvSpPr txBox="1"/>
          <p:nvPr/>
        </p:nvSpPr>
        <p:spPr>
          <a:xfrm>
            <a:off x="5118100" y="5440127"/>
            <a:ext cx="2139950" cy="707886"/>
          </a:xfrm>
          <a:prstGeom prst="rect">
            <a:avLst/>
          </a:prstGeom>
          <a:solidFill>
            <a:srgbClr val="339966"/>
          </a:solidFill>
        </p:spPr>
        <p:txBody>
          <a:bodyPr wrap="square" rtlCol="0">
            <a:spAutoFit/>
          </a:bodyPr>
          <a:lstStyle/>
          <a:p>
            <a:r>
              <a:rPr lang="en-US" altLang="en-US" sz="1000" b="1" dirty="0" smtClean="0">
                <a:solidFill>
                  <a:schemeClr val="bg1"/>
                </a:solidFill>
                <a:latin typeface="Helvetica" pitchFamily="34" charset="0"/>
              </a:rPr>
              <a:t>Staff implements. Executive Committee and staff determine the communication to the requestor and possibly others. </a:t>
            </a:r>
          </a:p>
        </p:txBody>
      </p:sp>
      <p:cxnSp>
        <p:nvCxnSpPr>
          <p:cNvPr id="47" name="Straight Connector 46"/>
          <p:cNvCxnSpPr/>
          <p:nvPr/>
        </p:nvCxnSpPr>
        <p:spPr>
          <a:xfrm rot="16200000" flipH="1">
            <a:off x="4504431" y="4585050"/>
            <a:ext cx="508000" cy="8"/>
          </a:xfrm>
          <a:prstGeom prst="line">
            <a:avLst/>
          </a:prstGeom>
          <a:ln w="98425" cap="flat" cmpd="sng" algn="ctr">
            <a:solidFill>
              <a:schemeClr val="bg1">
                <a:lumMod val="65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3377439" y="4840642"/>
            <a:ext cx="2761984" cy="1588"/>
          </a:xfrm>
          <a:prstGeom prst="line">
            <a:avLst/>
          </a:prstGeom>
          <a:ln w="95250" cap="flat" cmpd="sng" algn="ctr">
            <a:solidFill>
              <a:schemeClr val="bg1">
                <a:lumMod val="65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5400000">
            <a:off x="3123684" y="5114190"/>
            <a:ext cx="651873" cy="1588"/>
          </a:xfrm>
          <a:prstGeom prst="line">
            <a:avLst/>
          </a:prstGeom>
          <a:ln w="98425" cap="flat" cmpd="sng" algn="ctr">
            <a:solidFill>
              <a:schemeClr val="bg1">
                <a:lumMod val="65000"/>
              </a:schemeClr>
            </a:solidFill>
            <a:prstDash val="solid"/>
            <a:round/>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55" name="Group 54"/>
          <p:cNvGrpSpPr/>
          <p:nvPr/>
        </p:nvGrpSpPr>
        <p:grpSpPr>
          <a:xfrm>
            <a:off x="3267371" y="4700942"/>
            <a:ext cx="368300" cy="254000"/>
            <a:chOff x="3553129" y="4700942"/>
            <a:chExt cx="368300" cy="254000"/>
          </a:xfrm>
        </p:grpSpPr>
        <p:sp>
          <p:nvSpPr>
            <p:cNvPr id="50" name="Oval 49"/>
            <p:cNvSpPr/>
            <p:nvPr/>
          </p:nvSpPr>
          <p:spPr>
            <a:xfrm>
              <a:off x="3612491" y="4700942"/>
              <a:ext cx="254000" cy="254000"/>
            </a:xfrm>
            <a:prstGeom prst="ellipse">
              <a:avLst/>
            </a:prstGeom>
            <a:solidFill>
              <a:srgbClr val="0080FF"/>
            </a:solidFill>
            <a:effectLst>
              <a:reflection stA="0" endPos="0" dir="5400000" sy="-100000" algn="bl" rotWithShape="0"/>
            </a:effectLst>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51" name="TextBox 50"/>
            <p:cNvSpPr txBox="1"/>
            <p:nvPr/>
          </p:nvSpPr>
          <p:spPr>
            <a:xfrm>
              <a:off x="3553129" y="4707292"/>
              <a:ext cx="368300" cy="230832"/>
            </a:xfrm>
            <a:prstGeom prst="rect">
              <a:avLst/>
            </a:prstGeom>
            <a:noFill/>
          </p:spPr>
          <p:txBody>
            <a:bodyPr wrap="square" rtlCol="0">
              <a:spAutoFit/>
            </a:bodyPr>
            <a:lstStyle/>
            <a:p>
              <a:pPr algn="ctr"/>
              <a:r>
                <a:rPr lang="en-US" sz="900" b="1" dirty="0" smtClean="0">
                  <a:solidFill>
                    <a:srgbClr val="FFFFFF"/>
                  </a:solidFill>
                  <a:latin typeface="Helvetica"/>
                  <a:cs typeface="Helvetica"/>
                </a:rPr>
                <a:t>NO</a:t>
              </a:r>
              <a:endParaRPr lang="en-US" sz="900" b="1" dirty="0">
                <a:solidFill>
                  <a:srgbClr val="FFFFFF"/>
                </a:solidFill>
                <a:latin typeface="Helvetica"/>
                <a:cs typeface="Helvetica"/>
              </a:endParaRPr>
            </a:p>
          </p:txBody>
        </p:sp>
      </p:grpSp>
      <p:grpSp>
        <p:nvGrpSpPr>
          <p:cNvPr id="56" name="Group 55"/>
          <p:cNvGrpSpPr/>
          <p:nvPr/>
        </p:nvGrpSpPr>
        <p:grpSpPr>
          <a:xfrm>
            <a:off x="5969796" y="4706176"/>
            <a:ext cx="450850" cy="254000"/>
            <a:chOff x="6078479" y="4706176"/>
            <a:chExt cx="450850" cy="254000"/>
          </a:xfrm>
        </p:grpSpPr>
        <p:sp>
          <p:nvSpPr>
            <p:cNvPr id="52" name="Oval 51"/>
            <p:cNvSpPr/>
            <p:nvPr/>
          </p:nvSpPr>
          <p:spPr>
            <a:xfrm>
              <a:off x="6168965" y="4706176"/>
              <a:ext cx="254000" cy="254000"/>
            </a:xfrm>
            <a:prstGeom prst="ellipse">
              <a:avLst/>
            </a:prstGeom>
            <a:solidFill>
              <a:srgbClr val="0080FF"/>
            </a:solidFill>
            <a:effectLst>
              <a:reflection stA="0" endPos="0" dir="5400000" sy="-100000" algn="bl" rotWithShape="0"/>
            </a:effectLst>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53" name="TextBox 52"/>
            <p:cNvSpPr txBox="1"/>
            <p:nvPr/>
          </p:nvSpPr>
          <p:spPr>
            <a:xfrm>
              <a:off x="6078479" y="4712526"/>
              <a:ext cx="450850" cy="230832"/>
            </a:xfrm>
            <a:prstGeom prst="rect">
              <a:avLst/>
            </a:prstGeom>
            <a:noFill/>
          </p:spPr>
          <p:txBody>
            <a:bodyPr wrap="square" rtlCol="0">
              <a:spAutoFit/>
            </a:bodyPr>
            <a:lstStyle/>
            <a:p>
              <a:pPr algn="ctr"/>
              <a:r>
                <a:rPr lang="en-US" sz="900" b="1" dirty="0" smtClean="0">
                  <a:solidFill>
                    <a:srgbClr val="FFFFFF"/>
                  </a:solidFill>
                  <a:latin typeface="Helvetica"/>
                  <a:cs typeface="Helvetica"/>
                </a:rPr>
                <a:t>YES</a:t>
              </a:r>
              <a:endParaRPr lang="en-US" sz="900" b="1" dirty="0">
                <a:solidFill>
                  <a:srgbClr val="FFFFFF"/>
                </a:solidFill>
                <a:latin typeface="Helvetica"/>
                <a:cs typeface="Helvetica"/>
              </a:endParaRPr>
            </a:p>
          </p:txBody>
        </p:sp>
      </p:grpSp>
      <p:sp>
        <p:nvSpPr>
          <p:cNvPr id="19" name="TextBox 18"/>
          <p:cNvSpPr txBox="1"/>
          <p:nvPr/>
        </p:nvSpPr>
        <p:spPr>
          <a:xfrm>
            <a:off x="3115408" y="3598280"/>
            <a:ext cx="3305238" cy="861774"/>
          </a:xfrm>
          <a:prstGeom prst="rect">
            <a:avLst/>
          </a:prstGeom>
          <a:solidFill>
            <a:srgbClr val="FF9900"/>
          </a:solidFill>
        </p:spPr>
        <p:txBody>
          <a:bodyPr wrap="square" rtlCol="0">
            <a:spAutoFit/>
          </a:bodyPr>
          <a:lstStyle/>
          <a:p>
            <a:r>
              <a:rPr lang="en-US" sz="1000" b="1" dirty="0" smtClean="0">
                <a:solidFill>
                  <a:srgbClr val="FFFFFF"/>
                </a:solidFill>
                <a:latin typeface="Helvetica" pitchFamily="34" charset="0"/>
              </a:rPr>
              <a:t>STFM Executive Committee determines</a:t>
            </a:r>
            <a:r>
              <a:rPr lang="en-US" sz="1000" b="1" dirty="0">
                <a:solidFill>
                  <a:srgbClr val="FFFFFF"/>
                </a:solidFill>
                <a:latin typeface="Helvetica" pitchFamily="34" charset="0"/>
              </a:rPr>
              <a:t> </a:t>
            </a:r>
            <a:r>
              <a:rPr lang="en-US" sz="1000" b="1" dirty="0" smtClean="0">
                <a:solidFill>
                  <a:srgbClr val="FFFFFF"/>
                </a:solidFill>
                <a:latin typeface="Helvetica" pitchFamily="34" charset="0"/>
              </a:rPr>
              <a:t>if STFM </a:t>
            </a:r>
            <a:r>
              <a:rPr lang="en-US" sz="1000" b="1" dirty="0" smtClean="0">
                <a:solidFill>
                  <a:srgbClr val="FFFFFF"/>
                </a:solidFill>
                <a:latin typeface="Helvetica" pitchFamily="34" charset="0"/>
              </a:rPr>
              <a:t>will act </a:t>
            </a:r>
            <a:r>
              <a:rPr lang="en-US" sz="1000" b="1" dirty="0" smtClean="0">
                <a:solidFill>
                  <a:srgbClr val="FFFFFF"/>
                </a:solidFill>
                <a:latin typeface="Helvetica" pitchFamily="34" charset="0"/>
              </a:rPr>
              <a:t>on the request because the </a:t>
            </a:r>
            <a:r>
              <a:rPr lang="en-US" sz="1000" b="1" dirty="0" smtClean="0">
                <a:solidFill>
                  <a:srgbClr val="FFFFFF"/>
                </a:solidFill>
                <a:latin typeface="Helvetica" pitchFamily="34" charset="0"/>
              </a:rPr>
              <a:t>effort:</a:t>
            </a:r>
            <a:endParaRPr lang="en-US" sz="1000" b="1" dirty="0" smtClean="0">
              <a:solidFill>
                <a:srgbClr val="FFFFFF"/>
              </a:solidFill>
              <a:latin typeface="Helvetica" pitchFamily="34" charset="0"/>
            </a:endParaRPr>
          </a:p>
          <a:p>
            <a:pPr marL="342900" indent="-171450">
              <a:buFont typeface="+mj-lt"/>
              <a:buAutoNum type="arabicPeriod"/>
            </a:pPr>
            <a:r>
              <a:rPr lang="en-US" sz="1000" b="1" dirty="0" smtClean="0">
                <a:solidFill>
                  <a:srgbClr val="FFFFFF"/>
                </a:solidFill>
                <a:latin typeface="Helvetica" pitchFamily="34" charset="0"/>
              </a:rPr>
              <a:t>has </a:t>
            </a:r>
            <a:r>
              <a:rPr lang="en-US" sz="1000" b="1" dirty="0" smtClean="0">
                <a:solidFill>
                  <a:srgbClr val="FFFFFF"/>
                </a:solidFill>
                <a:latin typeface="Helvetica" pitchFamily="34" charset="0"/>
              </a:rPr>
              <a:t>a measurable added value,</a:t>
            </a:r>
          </a:p>
          <a:p>
            <a:pPr marL="342900" indent="-171450">
              <a:buFont typeface="+mj-lt"/>
              <a:buAutoNum type="arabicPeriod"/>
            </a:pPr>
            <a:r>
              <a:rPr lang="en-US" sz="1000" b="1" dirty="0" smtClean="0">
                <a:solidFill>
                  <a:srgbClr val="FFFFFF"/>
                </a:solidFill>
                <a:latin typeface="Helvetica" pitchFamily="34" charset="0"/>
              </a:rPr>
              <a:t>adds </a:t>
            </a:r>
            <a:r>
              <a:rPr lang="en-US" sz="1000" b="1" dirty="0" smtClean="0">
                <a:solidFill>
                  <a:srgbClr val="FFFFFF"/>
                </a:solidFill>
                <a:latin typeface="Helvetica" pitchFamily="34" charset="0"/>
              </a:rPr>
              <a:t>something substantively unique, and</a:t>
            </a:r>
          </a:p>
          <a:p>
            <a:pPr marL="342900" indent="-171450">
              <a:buFont typeface="+mj-lt"/>
              <a:buAutoNum type="arabicPeriod"/>
            </a:pPr>
            <a:r>
              <a:rPr lang="en-US" sz="1000" b="1" dirty="0" smtClean="0">
                <a:solidFill>
                  <a:srgbClr val="FFFFFF"/>
                </a:solidFill>
                <a:latin typeface="Helvetica" pitchFamily="34" charset="0"/>
              </a:rPr>
              <a:t>is worth the expenditure of staff resources.</a:t>
            </a:r>
            <a:endParaRPr lang="en-US" sz="1000" b="1" dirty="0">
              <a:solidFill>
                <a:srgbClr val="FFFFFF"/>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168</TotalTime>
  <Words>215</Words>
  <Application>Microsoft Office PowerPoint</Application>
  <PresentationFormat>On-screen Show (4:3)</PresentationFormat>
  <Paragraphs>19</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STFM Process for Determining When to Act on an Advocacy Issue   Working with other family medicine organizations, the Society of Teachers of Family Medicine leadership has identified the most critical areas our organization must address in its federal advocacy efforts. We have a list of Academic Family Medicine Advocacy Committee priorities and focus on these (www.stfm.org/advocacy).    The STFM strives to focus its finite resources on issues of primary importance to family medicine education where it can be in the best position to achieve its goals. As STFM considers where to focus its energies, it also remains attentive to our core value of inclusiveness and the need to respect diverse opinions of our members. STFM has members who would like the Society to get more involved in statements on social issues, and we also have members who have requested that we stay out of these conversations and focus our energy on developing resources of relevance to family medicine educators. Our leadership is sensitive to the diversity of our membership and recognizes that differences in opinion will occur. There will be times when STFM will decide that a statement or letter from STFM is necessary and other instances when the Society elects to do nothing.   STFM also recognizes that there are situations that arise, often unpredictable, where the Society must address non-AFMAC issues. Our leadership has created a process for how we’ll examine those issues on a case-by-case and determine if an action, such as a statement, letter, or more robust advocacy effort, is warranted.    Our process for making these decisions is represented visually on the decision tree. If individuals have an advocacy concern that STFM decides not to act on, staff will help identify other organizations that may be working on the issue.</vt:lpstr>
      <vt:lpstr>STFM Decision Tree for Advocacy Requests for Action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STFM Decision Tree for Advocacy Requests for Action</dc:title>
  <dc:creator>Juliette Bradley</dc:creator>
  <cp:lastModifiedBy>Stacy</cp:lastModifiedBy>
  <cp:revision>19</cp:revision>
  <cp:lastPrinted>2017-04-05T19:54:32Z</cp:lastPrinted>
  <dcterms:created xsi:type="dcterms:W3CDTF">2017-04-05T18:08:10Z</dcterms:created>
  <dcterms:modified xsi:type="dcterms:W3CDTF">2017-04-05T20:35:35Z</dcterms:modified>
</cp:coreProperties>
</file>