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3"/>
  </p:notesMasterIdLst>
  <p:handoutMasterIdLst>
    <p:handoutMasterId r:id="rId24"/>
  </p:handoutMasterIdLst>
  <p:sldIdLst>
    <p:sldId id="256" r:id="rId2"/>
    <p:sldId id="406" r:id="rId3"/>
    <p:sldId id="402" r:id="rId4"/>
    <p:sldId id="411" r:id="rId5"/>
    <p:sldId id="392" r:id="rId6"/>
    <p:sldId id="333" r:id="rId7"/>
    <p:sldId id="334" r:id="rId8"/>
    <p:sldId id="394" r:id="rId9"/>
    <p:sldId id="351" r:id="rId10"/>
    <p:sldId id="391" r:id="rId11"/>
    <p:sldId id="397" r:id="rId12"/>
    <p:sldId id="399" r:id="rId13"/>
    <p:sldId id="412" r:id="rId14"/>
    <p:sldId id="398" r:id="rId15"/>
    <p:sldId id="362" r:id="rId16"/>
    <p:sldId id="389" r:id="rId17"/>
    <p:sldId id="366" r:id="rId18"/>
    <p:sldId id="269" r:id="rId19"/>
    <p:sldId id="271" r:id="rId20"/>
    <p:sldId id="413" r:id="rId21"/>
    <p:sldId id="31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00FF"/>
    <a:srgbClr val="3366CC"/>
    <a:srgbClr val="006699"/>
    <a:srgbClr val="336699"/>
    <a:srgbClr val="6600FF"/>
    <a:srgbClr val="FFFF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7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9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96D6BA6-DE56-4E32-AB97-DFF1910F3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EECC4A7-DF62-42A0-A635-F52A06941424}" type="datetimeFigureOut">
              <a:rPr lang="en-US"/>
              <a:pPr>
                <a:defRPr/>
              </a:pPr>
              <a:t>10/17/2011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F16A664-1A60-4807-A67F-161ED6B4D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E6679A-F8F7-456E-B44B-0CCE92277AC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16A664-1A60-4807-A67F-161ED6B4D0D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8902C-AEAE-4EAC-B814-31B5B7B3F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1AC0C-5EA8-4D87-BD00-DAAC22192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398F6-B649-48AB-9064-55E6D3E95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 2" pitchFamily="18" charset="2"/>
              <a:buChar char="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CD05B-A567-4A2B-B2F7-3A1FBBD70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E11B9-D6D1-4FA1-BE7D-EA5ED5A73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424BA-D384-48A3-B403-CCCFBC5DA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B63A0-1385-48C5-A9F4-4AB47E65E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6FE0C-DE45-400E-89EF-DF52C77BD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1E94F-3901-4C62-9D86-3E5AEBE88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44F18-063E-4E20-AF40-35CEF7102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6DB0-AD4C-40FA-A8E9-1822CFCFD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243916A6-58A3-478C-B618-65CA70067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17" r:id="rId2"/>
    <p:sldLayoutId id="2147483824" r:id="rId3"/>
    <p:sldLayoutId id="2147483818" r:id="rId4"/>
    <p:sldLayoutId id="2147483825" r:id="rId5"/>
    <p:sldLayoutId id="2147483819" r:id="rId6"/>
    <p:sldLayoutId id="2147483820" r:id="rId7"/>
    <p:sldLayoutId id="2147483826" r:id="rId8"/>
    <p:sldLayoutId id="2147483827" r:id="rId9"/>
    <p:sldLayoutId id="2147483821" r:id="rId10"/>
    <p:sldLayoutId id="21474838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he.net/usersguides/main.as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afp.org/fpm/20050700/37howt.html" TargetMode="External"/><Relationship Id="rId4" Type="http://schemas.openxmlformats.org/officeDocument/2006/relationships/hyperlink" Target="http://www.cebm.utoronto.ca/practis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295400"/>
            <a:ext cx="5334000" cy="3429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6600" smtClean="0"/>
              <a:t>Asking Answerable</a:t>
            </a:r>
            <a:br>
              <a:rPr sz="6600" smtClean="0"/>
            </a:br>
            <a:r>
              <a:rPr sz="6600" smtClean="0"/>
              <a:t>Clinical Questions</a:t>
            </a:r>
            <a:endParaRPr sz="24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991100"/>
            <a:ext cx="5334000" cy="495300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2800" dirty="0" smtClean="0"/>
              <a:t>Christopher Bunt, MD</a:t>
            </a:r>
          </a:p>
        </p:txBody>
      </p:sp>
      <p:pic>
        <p:nvPicPr>
          <p:cNvPr id="7172" name="Picture 4" descr="cubeimage"/>
          <p:cNvPicPr>
            <a:picLocks noChangeAspect="1" noChangeArrowheads="1"/>
          </p:cNvPicPr>
          <p:nvPr/>
        </p:nvPicPr>
        <p:blipFill>
          <a:blip r:embed="rId3" cstate="print"/>
          <a:srcRect l="34830" t="10799" r="7520" b="29810"/>
          <a:stretch>
            <a:fillRect/>
          </a:stretch>
        </p:blipFill>
        <p:spPr bwMode="auto">
          <a:xfrm>
            <a:off x="5791200" y="1752600"/>
            <a:ext cx="3124200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Foreground Questions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772400" cy="4419600"/>
          </a:xfrm>
        </p:spPr>
        <p:txBody>
          <a:bodyPr/>
          <a:lstStyle/>
          <a:p>
            <a:pPr eaLnBrk="1" hangingPunct="1"/>
            <a:r>
              <a:rPr lang="en-US" dirty="0" smtClean="0"/>
              <a:t>Ask for </a:t>
            </a:r>
            <a:r>
              <a:rPr lang="en-US" dirty="0" smtClean="0">
                <a:solidFill>
                  <a:srgbClr val="99CCFF"/>
                </a:solidFill>
              </a:rPr>
              <a:t>specific knowledge </a:t>
            </a:r>
            <a:r>
              <a:rPr lang="en-US" dirty="0" smtClean="0"/>
              <a:t>to inform </a:t>
            </a:r>
            <a:r>
              <a:rPr lang="en-US" dirty="0" smtClean="0">
                <a:solidFill>
                  <a:srgbClr val="99CCFF"/>
                </a:solidFill>
              </a:rPr>
              <a:t>clinical decisions </a:t>
            </a:r>
            <a:r>
              <a:rPr lang="en-US" dirty="0" smtClean="0"/>
              <a:t>or actions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Often compares two interventions or an intervention to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Foreground Questions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>Harder to formulate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Often harder to answer (an answer may not even exist)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Uses PICO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Examples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5334000"/>
          </a:xfrm>
        </p:spPr>
        <p:txBody>
          <a:bodyPr/>
          <a:lstStyle/>
          <a:p>
            <a:pPr eaLnBrk="1" hangingPunct="1"/>
            <a:r>
              <a:rPr lang="en-US" smtClean="0"/>
              <a:t>Do statins, as primary prevention, improve mortality/morbidity in DM pts w/ LDL already &lt;100 compared to no rx?</a:t>
            </a:r>
          </a:p>
          <a:p>
            <a:pPr eaLnBrk="1" hangingPunct="1"/>
            <a:r>
              <a:rPr lang="en-US" smtClean="0"/>
              <a:t>Among family-members of patients undergoing diagnostic procedures does standard care, listening to tranquil music, or audiotaped comedy routines make a difference in the reduction of reported anxiety?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467600" cy="1828800"/>
          </a:xfrm>
        </p:spPr>
        <p:txBody>
          <a:bodyPr/>
          <a:lstStyle/>
          <a:p>
            <a:pPr eaLnBrk="1" hangingPunct="1"/>
            <a:r>
              <a:rPr lang="en-US" dirty="0" smtClean="0"/>
              <a:t>Back to our original question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52400" y="2941638"/>
            <a:ext cx="7467600" cy="391636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Does antibiotic treatment in adults with acute bronchitis lead to earlier symptomatic improvement than those given inhaled </a:t>
            </a:r>
            <a:r>
              <a:rPr lang="en-US" sz="2800" dirty="0" err="1" smtClean="0"/>
              <a:t>albuterol</a:t>
            </a:r>
            <a:r>
              <a:rPr lang="en-US" sz="2800" dirty="0" smtClean="0"/>
              <a:t>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66800"/>
          </a:xfrm>
        </p:spPr>
        <p:txBody>
          <a:bodyPr/>
          <a:lstStyle/>
          <a:p>
            <a:pPr eaLnBrk="1" hangingPunct="1"/>
            <a:r>
              <a:rPr lang="en-US" b="1" smtClean="0"/>
              <a:t>PICO Model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610600" cy="5257800"/>
          </a:xfrm>
        </p:spPr>
        <p:txBody>
          <a:bodyPr>
            <a:normAutofit lnSpcReduction="10000"/>
          </a:bodyPr>
          <a:lstStyle/>
          <a:p>
            <a:pPr marL="420624" indent="-384048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FF00FF"/>
                </a:solidFill>
              </a:rPr>
              <a:t>atient or Problem</a:t>
            </a:r>
          </a:p>
          <a:p>
            <a:pPr marL="722376" lvl="1" indent="-27432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Description of the pt or the target disorder of interest</a:t>
            </a:r>
          </a:p>
          <a:p>
            <a:pPr marL="722376" lvl="1" indent="-27432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420624" indent="-384048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00B0F0"/>
                </a:solidFill>
              </a:rPr>
              <a:t>I</a:t>
            </a:r>
            <a:r>
              <a:rPr lang="en-US" dirty="0" smtClean="0">
                <a:solidFill>
                  <a:srgbClr val="FF00FF"/>
                </a:solidFill>
              </a:rPr>
              <a:t>ntervention(s) or variables</a:t>
            </a:r>
            <a:r>
              <a:rPr lang="en-US" dirty="0" smtClean="0"/>
              <a:t> </a:t>
            </a:r>
          </a:p>
          <a:p>
            <a:pPr marL="722376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Could include: an exposure to a harmful agent, a diagnostic test, a prognostic factor, a therapy, a patient perception etc.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marL="722376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420624" indent="-384048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00B0F0"/>
                </a:solidFill>
              </a:rPr>
              <a:t>C</a:t>
            </a:r>
            <a:r>
              <a:rPr lang="en-US" dirty="0" smtClean="0">
                <a:solidFill>
                  <a:srgbClr val="FF00FF"/>
                </a:solidFill>
              </a:rPr>
              <a:t>omparison Intervention</a:t>
            </a:r>
          </a:p>
          <a:p>
            <a:pPr marL="722376" lvl="1" indent="-27432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What is the alternative to your intervention?</a:t>
            </a:r>
          </a:p>
          <a:p>
            <a:pPr marL="722376" lvl="1" indent="-27432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“No intervention” is an OK comparison</a:t>
            </a:r>
          </a:p>
          <a:p>
            <a:pPr marL="722376" lvl="1" indent="-27432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420624" indent="-384048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00B0F0"/>
                </a:solidFill>
              </a:rPr>
              <a:t>O</a:t>
            </a:r>
            <a:r>
              <a:rPr lang="en-US" dirty="0" smtClean="0">
                <a:solidFill>
                  <a:srgbClr val="FF00FF"/>
                </a:solidFill>
              </a:rPr>
              <a:t>utcome</a:t>
            </a:r>
          </a:p>
          <a:p>
            <a:pPr marL="722376" lvl="1" indent="-27432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Clinical outcome you are addressing</a:t>
            </a:r>
          </a:p>
          <a:p>
            <a:pPr marL="722376" lvl="1" indent="-27432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This should be a patient-oriented outcome (POEM)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772400" cy="1066800"/>
          </a:xfrm>
        </p:spPr>
        <p:txBody>
          <a:bodyPr/>
          <a:lstStyle/>
          <a:p>
            <a:pPr eaLnBrk="1" hangingPunct="1"/>
            <a:r>
              <a:rPr lang="en-US" smtClean="0"/>
              <a:t>In our example…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001000" cy="5257800"/>
          </a:xfrm>
        </p:spPr>
        <p:txBody>
          <a:bodyPr/>
          <a:lstStyle/>
          <a:p>
            <a:pPr eaLnBrk="1" hangingPunct="1">
              <a:buNone/>
            </a:pPr>
            <a:r>
              <a:rPr lang="en-US" sz="3200" dirty="0" smtClean="0"/>
              <a:t>Does antibiotic treatment in adults with acute bronchitis lead to earlier symptomatic improvement than those given inhaled </a:t>
            </a:r>
            <a:r>
              <a:rPr lang="en-US" sz="3200" dirty="0" err="1" smtClean="0"/>
              <a:t>albuterol</a:t>
            </a:r>
            <a:r>
              <a:rPr lang="en-US" sz="3200" dirty="0" smtClean="0"/>
              <a:t>?</a:t>
            </a:r>
          </a:p>
          <a:p>
            <a:pPr eaLnBrk="1" hangingPunct="1">
              <a:buNone/>
            </a:pPr>
            <a:endParaRPr lang="en-US" sz="12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P:</a:t>
            </a:r>
            <a:r>
              <a:rPr lang="en-US" dirty="0" smtClean="0">
                <a:solidFill>
                  <a:srgbClr val="FFFF00"/>
                </a:solidFill>
              </a:rPr>
              <a:t>  </a:t>
            </a:r>
            <a:r>
              <a:rPr lang="en-US" dirty="0" smtClean="0"/>
              <a:t>Adults with acute Bronchitis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I:   </a:t>
            </a:r>
            <a:r>
              <a:rPr lang="en-US" dirty="0" smtClean="0"/>
              <a:t> Antibiotics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C:  </a:t>
            </a:r>
            <a:r>
              <a:rPr lang="en-US" dirty="0" smtClean="0"/>
              <a:t>Inhaled </a:t>
            </a:r>
            <a:r>
              <a:rPr lang="en-US" dirty="0" err="1" smtClean="0"/>
              <a:t>albuterol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rgbClr val="00B0F0"/>
                </a:solidFill>
              </a:rPr>
              <a:t>O:  </a:t>
            </a:r>
            <a:r>
              <a:rPr lang="en-US" dirty="0" smtClean="0"/>
              <a:t>Time to clinical improvement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pPr eaLnBrk="1" hangingPunct="1"/>
            <a:r>
              <a:rPr lang="en-US" smtClean="0"/>
              <a:t>A Comment re: Philosophy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Foreground questions are not BETTER than background questions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Both are important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Can often overlap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What is the sensitivity of urine Chlamydia testing?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 females of reproductive age, does cervical Chlamydia testing do a better job of reducing the incidence of PID compared to urine Chlamydia testing?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066800"/>
          </a:xfrm>
        </p:spPr>
        <p:txBody>
          <a:bodyPr/>
          <a:lstStyle/>
          <a:p>
            <a:pPr eaLnBrk="1" hangingPunct="1"/>
            <a:r>
              <a:rPr lang="en-US" smtClean="0"/>
              <a:t>The Bottom Line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With practice, using the PICO method to formulate a question takes about 10 sec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Whether you are going to ask a colleague or search for an answer…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well formulated question will save you time in the long run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pPr eaLnBrk="1" hangingPunct="1"/>
            <a:r>
              <a:rPr lang="en-US" smtClean="0"/>
              <a:t>A Case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7772400" cy="5105400"/>
          </a:xfrm>
        </p:spPr>
        <p:txBody>
          <a:bodyPr/>
          <a:lstStyle/>
          <a:p>
            <a:pPr lvl="1" eaLnBrk="1" hangingPunct="1"/>
            <a:r>
              <a:rPr lang="en-US" dirty="0" smtClean="0"/>
              <a:t>34 y/o WF seen for routine annual well woman exam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Pt has been taking a </a:t>
            </a:r>
            <a:r>
              <a:rPr lang="en-US" dirty="0" err="1" smtClean="0"/>
              <a:t>monophasic</a:t>
            </a:r>
            <a:r>
              <a:rPr lang="en-US" dirty="0" smtClean="0"/>
              <a:t> OCP continuously to suppress her menstrual cycle for the last 5 months</a:t>
            </a:r>
          </a:p>
          <a:p>
            <a:pPr lvl="2" eaLnBrk="1" hangingPunct="1"/>
            <a:r>
              <a:rPr lang="en-US" dirty="0" smtClean="0"/>
              <a:t>Was told it is “ok” by a gynecologist in the past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Asks whether she could continue this indefinitely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1066800"/>
          </a:xfrm>
        </p:spPr>
        <p:txBody>
          <a:bodyPr/>
          <a:lstStyle/>
          <a:p>
            <a:pPr eaLnBrk="1" hangingPunct="1"/>
            <a:r>
              <a:rPr lang="en-US" b="1" smtClean="0"/>
              <a:t>PICO - form the question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800600"/>
            <a:ext cx="72390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600" smtClean="0"/>
              <a:t>In premenopausal women using combined OCPs does continuous cycling increase the risk of long-term complications compared to traditional OCP cycling?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905000"/>
            <a:ext cx="381000" cy="838200"/>
          </a:xfrm>
          <a:prstGeom prst="rect">
            <a:avLst/>
          </a:prstGeom>
        </p:spPr>
        <p:txBody>
          <a:bodyPr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P: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1219200"/>
            <a:ext cx="7239000" cy="914400"/>
          </a:xfrm>
          <a:prstGeom prst="rect">
            <a:avLst/>
          </a:prstGeom>
        </p:spPr>
        <p:txBody>
          <a:bodyPr/>
          <a:lstStyle/>
          <a:p>
            <a:pPr marL="420624" indent="-384048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600" dirty="0">
                <a:latin typeface="+mn-lt"/>
              </a:rPr>
              <a:t>Is it safe to take continuous OCPs for menstrual suppression?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14400" y="2133600"/>
            <a:ext cx="7239000" cy="609600"/>
          </a:xfrm>
          <a:prstGeom prst="rect">
            <a:avLst/>
          </a:prstGeom>
        </p:spPr>
        <p:txBody>
          <a:bodyPr/>
          <a:lstStyle/>
          <a:p>
            <a:pPr marL="420624" indent="-384048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600" dirty="0">
                <a:latin typeface="+mn-lt"/>
              </a:rPr>
              <a:t>Premenopausal women using combined OCPs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14400" y="2590800"/>
            <a:ext cx="7239000" cy="685800"/>
          </a:xfrm>
          <a:prstGeom prst="rect">
            <a:avLst/>
          </a:prstGeom>
        </p:spPr>
        <p:txBody>
          <a:bodyPr/>
          <a:lstStyle/>
          <a:p>
            <a:pPr marL="420624" indent="-384048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600" dirty="0">
                <a:latin typeface="+mn-lt"/>
              </a:rPr>
              <a:t>Continuous cycling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14400" y="3124200"/>
            <a:ext cx="7239000" cy="609600"/>
          </a:xfrm>
          <a:prstGeom prst="rect">
            <a:avLst/>
          </a:prstGeom>
        </p:spPr>
        <p:txBody>
          <a:bodyPr/>
          <a:lstStyle/>
          <a:p>
            <a:pPr marL="420624" indent="-384048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600" dirty="0">
                <a:latin typeface="+mn-lt"/>
              </a:rPr>
              <a:t>Traditional OCP cycling or placebo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14400" y="3657600"/>
            <a:ext cx="7467600" cy="1066800"/>
          </a:xfrm>
          <a:prstGeom prst="rect">
            <a:avLst/>
          </a:prstGeom>
        </p:spPr>
        <p:txBody>
          <a:bodyPr/>
          <a:lstStyle/>
          <a:p>
            <a:pPr marL="420624" indent="-384048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600" dirty="0">
                <a:latin typeface="+mn-lt"/>
              </a:rPr>
              <a:t>Long term safety (endometrial or ovarian ca, breast ca, cardiovascular, bone, fertility, etc.)</a:t>
            </a:r>
          </a:p>
          <a:p>
            <a:pPr marL="420624" indent="-384048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600" dirty="0">
              <a:latin typeface="+mn-lt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895600"/>
            <a:ext cx="381000" cy="838200"/>
          </a:xfrm>
          <a:prstGeom prst="rect">
            <a:avLst/>
          </a:prstGeom>
        </p:spPr>
        <p:txBody>
          <a:bodyPr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C: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457200" y="2362200"/>
            <a:ext cx="381000" cy="838200"/>
          </a:xfrm>
          <a:prstGeom prst="rect">
            <a:avLst/>
          </a:prstGeom>
        </p:spPr>
        <p:txBody>
          <a:bodyPr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I: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457200" y="3429000"/>
            <a:ext cx="609600" cy="838200"/>
          </a:xfrm>
          <a:prstGeom prst="rect">
            <a:avLst/>
          </a:prstGeom>
        </p:spPr>
        <p:txBody>
          <a:bodyPr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O: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5" grpId="0"/>
      <p:bldP spid="8" grpId="0"/>
      <p:bldP spid="9" grpId="0"/>
      <p:bldP spid="10" grpId="0"/>
      <p:bldP spid="11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1143000"/>
          </a:xfrm>
        </p:spPr>
        <p:txBody>
          <a:bodyPr/>
          <a:lstStyle/>
          <a:p>
            <a:pPr algn="ctr"/>
            <a:r>
              <a:rPr lang="en-US" sz="4800" dirty="0" smtClean="0"/>
              <a:t>Why is this important?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z="36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3600" dirty="0" smtClean="0"/>
              <a:t>To </a:t>
            </a:r>
            <a:r>
              <a:rPr lang="en-US" sz="3600" dirty="0" smtClean="0">
                <a:solidFill>
                  <a:srgbClr val="3366CC"/>
                </a:solidFill>
              </a:rPr>
              <a:t>focus</a:t>
            </a:r>
            <a:r>
              <a:rPr lang="en-US" sz="3600" dirty="0" smtClean="0"/>
              <a:t> your search for evidence</a:t>
            </a:r>
          </a:p>
        </p:txBody>
      </p:sp>
      <p:pic>
        <p:nvPicPr>
          <p:cNvPr id="8195" name="Picture 3" descr="C:\Documents and Settings\jgeske\Local Settings\Temporary Internet Files\Content.IE5\7ZLMAQYO\MPj0438755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124200"/>
            <a:ext cx="34258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6629400" cy="56689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3600" smtClean="0"/>
              <a:t>In general, a good research question will contain…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4000" smtClean="0"/>
              <a:t> </a:t>
            </a:r>
          </a:p>
          <a:p>
            <a:pPr eaLnBrk="1" hangingPunct="1"/>
            <a:r>
              <a:rPr lang="en-US" sz="3400" smtClean="0"/>
              <a:t>The population you’re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3400" smtClean="0"/>
              <a:t>     looking at (P)</a:t>
            </a:r>
          </a:p>
          <a:p>
            <a:pPr eaLnBrk="1" hangingPunct="1"/>
            <a:r>
              <a:rPr lang="en-US" sz="3400" smtClean="0"/>
              <a:t>The variables being considered (including the outcomes) (I, O)</a:t>
            </a:r>
          </a:p>
          <a:p>
            <a:pPr eaLnBrk="1" hangingPunct="1"/>
            <a:r>
              <a:rPr lang="en-US" sz="3400" smtClean="0"/>
              <a:t>The relationship between the variables (C)</a:t>
            </a:r>
          </a:p>
        </p:txBody>
      </p:sp>
      <p:pic>
        <p:nvPicPr>
          <p:cNvPr id="29699" name="Picture 3" descr="C:\Documents and Settings\jgeske\Local Settings\Temporary Internet Files\Content.IE5\XBMS3ZLU\MPj0439407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81000"/>
            <a:ext cx="2536825" cy="273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pPr eaLnBrk="1" hangingPunct="1"/>
            <a:r>
              <a:rPr lang="en-US" b="1" smtClean="0"/>
              <a:t>QUESTIONS?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791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/>
              <a:t>References: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dirty="0" smtClean="0"/>
              <a:t>Andrew D. </a:t>
            </a:r>
            <a:r>
              <a:rPr lang="en-US" sz="2000" dirty="0" err="1" smtClean="0"/>
              <a:t>Oxman</a:t>
            </a:r>
            <a:r>
              <a:rPr lang="en-US" sz="2000" dirty="0" smtClean="0"/>
              <a:t>, David L. </a:t>
            </a:r>
            <a:r>
              <a:rPr lang="en-US" sz="2000" dirty="0" err="1" smtClean="0"/>
              <a:t>Sackett</a:t>
            </a:r>
            <a:r>
              <a:rPr lang="en-US" sz="2000" dirty="0" smtClean="0"/>
              <a:t>, Gordon H. </a:t>
            </a:r>
            <a:r>
              <a:rPr lang="en-US" sz="2000" dirty="0" err="1" smtClean="0"/>
              <a:t>Guyatt</a:t>
            </a:r>
            <a:r>
              <a:rPr lang="en-US" sz="2000" dirty="0" smtClean="0"/>
              <a:t> and the Evidence Based Medicine Working Group  </a:t>
            </a:r>
            <a:r>
              <a:rPr lang="en-US" sz="2000" i="1" dirty="0" smtClean="0"/>
              <a:t>Users' Guides to Evidence-based Medicine.  </a:t>
            </a:r>
            <a:r>
              <a:rPr lang="en-US" sz="2000" dirty="0" smtClean="0"/>
              <a:t>JAMA. 1993;270(17):2093-2095. </a:t>
            </a:r>
            <a:br>
              <a:rPr lang="en-US" sz="2000" dirty="0" smtClean="0"/>
            </a:br>
            <a:r>
              <a:rPr lang="en-US" sz="2000" dirty="0" smtClean="0">
                <a:solidFill>
                  <a:srgbClr val="FFFF00"/>
                </a:solidFill>
              </a:rPr>
              <a:t>- </a:t>
            </a:r>
            <a:r>
              <a:rPr lang="en-US" sz="2000" dirty="0" smtClean="0">
                <a:solidFill>
                  <a:srgbClr val="FFFF00"/>
                </a:solidFill>
                <a:hlinkClick r:id="rId3"/>
              </a:rPr>
              <a:t>http://www.cche.net/usersguides/main.asp</a:t>
            </a:r>
            <a:r>
              <a:rPr lang="en-US" sz="2000" dirty="0" smtClean="0"/>
              <a:t>   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sz="2000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dirty="0" smtClean="0"/>
              <a:t>Straus SE, Richardson WS, Paul </a:t>
            </a:r>
            <a:r>
              <a:rPr lang="en-US" sz="2000" dirty="0" err="1" smtClean="0"/>
              <a:t>Glasziou</a:t>
            </a:r>
            <a:r>
              <a:rPr lang="en-US" sz="2000" dirty="0" smtClean="0"/>
              <a:t>, Haynes RB</a:t>
            </a:r>
            <a:r>
              <a:rPr lang="en-US" sz="2000" b="1" dirty="0" smtClean="0"/>
              <a:t>.  </a:t>
            </a:r>
            <a:r>
              <a:rPr lang="en-US" sz="2000" i="1" dirty="0" smtClean="0"/>
              <a:t>Evidence-based Medicine:</a:t>
            </a:r>
            <a:br>
              <a:rPr lang="en-US" sz="2000" i="1" dirty="0" smtClean="0"/>
            </a:br>
            <a:r>
              <a:rPr lang="en-US" sz="2000" i="1" dirty="0" smtClean="0"/>
              <a:t>How to Practice and Teach EBM, Third Edition.</a:t>
            </a:r>
            <a:r>
              <a:rPr lang="en-US" sz="2000" dirty="0" smtClean="0"/>
              <a:t>  Churchill Livingstone: Edinburgh, 2005.</a:t>
            </a:r>
            <a:br>
              <a:rPr lang="en-US" sz="2000" dirty="0" smtClean="0"/>
            </a:br>
            <a:r>
              <a:rPr lang="en-US" sz="2000" dirty="0" smtClean="0"/>
              <a:t>- </a:t>
            </a:r>
            <a:r>
              <a:rPr lang="en-US" sz="2000" dirty="0" smtClean="0">
                <a:hlinkClick r:id="rId4"/>
              </a:rPr>
              <a:t>http://www.cebm.utoronto.ca/practise/</a:t>
            </a:r>
            <a:r>
              <a:rPr lang="en-US" sz="2000" dirty="0" smtClean="0"/>
              <a:t> 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sz="2000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dirty="0" err="1" smtClean="0"/>
              <a:t>Weinfeld</a:t>
            </a:r>
            <a:r>
              <a:rPr lang="en-US" sz="2000" dirty="0" smtClean="0"/>
              <a:t> JM, Finkelstein K.  How to Answer Your Clinical Questions More Efficiently: Asking focused questions and knowing where to look can lead to quicker answers.  </a:t>
            </a:r>
            <a:r>
              <a:rPr lang="en-US" sz="2000" i="1" dirty="0" smtClean="0"/>
              <a:t>Family Practice Management</a:t>
            </a:r>
            <a:r>
              <a:rPr lang="en-US" sz="2000" dirty="0" smtClean="0"/>
              <a:t>.  2005 Jul-Aug;12(7):37-41.</a:t>
            </a:r>
            <a:br>
              <a:rPr lang="en-US" sz="2000" dirty="0" smtClean="0"/>
            </a:br>
            <a:r>
              <a:rPr lang="en-US" sz="2000" dirty="0" smtClean="0"/>
              <a:t>- </a:t>
            </a:r>
            <a:r>
              <a:rPr lang="en-US" sz="2000" dirty="0" smtClean="0">
                <a:hlinkClick r:id="rId5"/>
              </a:rPr>
              <a:t>http://www.aafp.org/fpm/20050700/37howt.html</a:t>
            </a:r>
            <a:r>
              <a:rPr lang="en-US" sz="2000" dirty="0" smtClean="0"/>
              <a:t>  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543800" cy="1981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Are antibiotics useful in the treatment of acute bronchitis?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vs.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33400" y="1676400"/>
            <a:ext cx="7086600" cy="4495800"/>
          </a:xfrm>
          <a:prstGeom prst="rect">
            <a:avLst/>
          </a:prstGeom>
        </p:spPr>
        <p:txBody>
          <a:bodyPr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latin typeface="+mj-lt"/>
                <a:ea typeface="+mj-ea"/>
                <a:cs typeface="+mj-cs"/>
              </a:rPr>
              <a:t/>
            </a:r>
            <a:br>
              <a:rPr lang="en-US" sz="3600" dirty="0">
                <a:latin typeface="+mj-lt"/>
                <a:ea typeface="+mj-ea"/>
                <a:cs typeface="+mj-cs"/>
              </a:rPr>
            </a:br>
            <a:r>
              <a:rPr lang="en-US" sz="3600" dirty="0" smtClean="0">
                <a:latin typeface="+mj-lt"/>
                <a:ea typeface="+mj-ea"/>
                <a:cs typeface="+mj-cs"/>
              </a:rPr>
              <a:t>Does antibiotic treatment in </a:t>
            </a:r>
            <a:r>
              <a:rPr lang="en-US" sz="3600" dirty="0">
                <a:latin typeface="+mj-lt"/>
                <a:ea typeface="+mj-ea"/>
                <a:cs typeface="+mj-cs"/>
              </a:rPr>
              <a:t>adults with acute bronchitis </a:t>
            </a:r>
            <a:r>
              <a:rPr lang="en-US" sz="3600" dirty="0" smtClean="0">
                <a:latin typeface="+mj-lt"/>
                <a:ea typeface="+mj-ea"/>
                <a:cs typeface="+mj-cs"/>
              </a:rPr>
              <a:t>lead to earlier symptomatic improvement than those given inhaled </a:t>
            </a:r>
            <a:r>
              <a:rPr lang="en-US" sz="3600" dirty="0" err="1">
                <a:latin typeface="+mj-lt"/>
                <a:ea typeface="+mj-ea"/>
                <a:cs typeface="+mj-cs"/>
              </a:rPr>
              <a:t>albuterol</a:t>
            </a:r>
            <a:r>
              <a:rPr lang="en-US" sz="3600" dirty="0">
                <a:latin typeface="+mj-lt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0656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99CCFF"/>
                </a:solidFill>
              </a:rPr>
              <a:t>How</a:t>
            </a:r>
            <a:r>
              <a:rPr lang="en-US" dirty="0" smtClean="0"/>
              <a:t> can you refine your question?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"/>
            <a:ext cx="7467600" cy="58975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3600" dirty="0" smtClean="0"/>
              <a:t>Type of Question:</a:t>
            </a:r>
          </a:p>
          <a:p>
            <a:pPr eaLnBrk="1" hangingPunct="1">
              <a:buFont typeface="Wingdings 2" pitchFamily="18" charset="2"/>
              <a:buNone/>
            </a:pPr>
            <a:endParaRPr lang="en-US" sz="3600" dirty="0" smtClean="0"/>
          </a:p>
          <a:p>
            <a:pPr eaLnBrk="1" hangingPunct="1"/>
            <a:r>
              <a:rPr lang="en-US" sz="3600" dirty="0" smtClean="0"/>
              <a:t>Background</a:t>
            </a:r>
          </a:p>
          <a:p>
            <a:pPr eaLnBrk="1" hangingPunct="1"/>
            <a:r>
              <a:rPr lang="en-US" sz="3600" dirty="0" smtClean="0"/>
              <a:t>Foreground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Background Questions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77724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Ask for </a:t>
            </a:r>
            <a:r>
              <a:rPr lang="en-US" dirty="0" smtClean="0">
                <a:solidFill>
                  <a:srgbClr val="99CCFF"/>
                </a:solidFill>
              </a:rPr>
              <a:t>general knowledge </a:t>
            </a:r>
            <a:r>
              <a:rPr lang="en-US" dirty="0" smtClean="0"/>
              <a:t>about disease, drug, intervention or concept</a:t>
            </a:r>
          </a:p>
          <a:p>
            <a:pPr eaLnBrk="1" hangingPunct="1"/>
            <a:r>
              <a:rPr lang="en-US" dirty="0" smtClean="0"/>
              <a:t>Uses the “Reporter Questions”:</a:t>
            </a:r>
          </a:p>
          <a:p>
            <a:pPr lvl="1" eaLnBrk="1" hangingPunct="1"/>
            <a:r>
              <a:rPr lang="en-US" dirty="0" smtClean="0"/>
              <a:t>Who?</a:t>
            </a:r>
          </a:p>
          <a:p>
            <a:pPr lvl="1" eaLnBrk="1" hangingPunct="1"/>
            <a:r>
              <a:rPr lang="en-US" dirty="0" smtClean="0"/>
              <a:t>What?</a:t>
            </a:r>
          </a:p>
          <a:p>
            <a:pPr lvl="1" eaLnBrk="1" hangingPunct="1"/>
            <a:r>
              <a:rPr lang="en-US" dirty="0" smtClean="0"/>
              <a:t>Where?</a:t>
            </a:r>
          </a:p>
          <a:p>
            <a:pPr lvl="1" eaLnBrk="1" hangingPunct="1"/>
            <a:r>
              <a:rPr lang="en-US" dirty="0" smtClean="0"/>
              <a:t>When?</a:t>
            </a:r>
          </a:p>
          <a:p>
            <a:pPr lvl="1" eaLnBrk="1" hangingPunct="1"/>
            <a:r>
              <a:rPr lang="en-US" dirty="0" smtClean="0"/>
              <a:t>Why?</a:t>
            </a:r>
          </a:p>
          <a:p>
            <a:pPr lvl="1" eaLnBrk="1" hangingPunct="1"/>
            <a:r>
              <a:rPr lang="en-US" dirty="0" smtClean="0"/>
              <a:t>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 Questions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Easy to formulate</a:t>
            </a:r>
          </a:p>
          <a:p>
            <a:pPr marL="420624" indent="-384048"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marL="420624" indent="-384048" eaLnBrk="1" fontAlgn="auto" hangingPunct="1">
              <a:spcAft>
                <a:spcPts val="0"/>
              </a:spcAft>
              <a:defRPr/>
            </a:pPr>
            <a:r>
              <a:rPr lang="en-US" dirty="0" smtClean="0"/>
              <a:t>Straightforward to answer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Need for basic information rather than to make a clinical decision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pPr eaLnBrk="1" hangingPunct="1"/>
            <a:r>
              <a:rPr lang="en-US" smtClean="0"/>
              <a:t>Background questions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Important Components:</a:t>
            </a:r>
          </a:p>
          <a:p>
            <a:pPr lvl="1" eaLnBrk="1" hangingPunct="1">
              <a:defRPr/>
            </a:pPr>
            <a:r>
              <a:rPr lang="en-US" dirty="0" smtClean="0"/>
              <a:t>Question root (e.g.- “How does…”, “When does…”, “Why is…”)</a:t>
            </a:r>
          </a:p>
          <a:p>
            <a:pPr lvl="1" eaLnBrk="1" hangingPunct="1">
              <a:defRPr/>
            </a:pPr>
            <a:r>
              <a:rPr lang="en-US" dirty="0" smtClean="0"/>
              <a:t>Disorder, test, treatment</a:t>
            </a:r>
          </a:p>
          <a:p>
            <a:pPr marL="420624" indent="-384048"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marL="420624" indent="-384048" eaLnBrk="1" fontAlgn="auto" hangingPunct="1">
              <a:spcAft>
                <a:spcPts val="0"/>
              </a:spcAft>
              <a:defRPr/>
            </a:pPr>
            <a:r>
              <a:rPr lang="en-US" dirty="0" smtClean="0"/>
              <a:t>Where to look for answers:</a:t>
            </a:r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Textbooks</a:t>
            </a:r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PDA’s and </a:t>
            </a:r>
            <a:r>
              <a:rPr lang="en-US" dirty="0" err="1" smtClean="0"/>
              <a:t>Smartphones</a:t>
            </a:r>
            <a:endParaRPr lang="en-US" dirty="0" smtClean="0"/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Up-to-Date or a similar 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1066800"/>
          </a:xfrm>
        </p:spPr>
        <p:txBody>
          <a:bodyPr/>
          <a:lstStyle/>
          <a:p>
            <a:pPr eaLnBrk="1" hangingPunct="1"/>
            <a:r>
              <a:rPr lang="en-US" smtClean="0"/>
              <a:t>Examples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7848600" cy="4495800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®"/>
            </a:pPr>
            <a:r>
              <a:rPr lang="en-US" dirty="0" smtClean="0"/>
              <a:t>How does heart failure cause lower extremity edema?</a:t>
            </a:r>
          </a:p>
          <a:p>
            <a:pPr eaLnBrk="1" hangingPunct="1">
              <a:buFont typeface="Wingdings 2" pitchFamily="18" charset="2"/>
              <a:buChar char="®"/>
            </a:pPr>
            <a:endParaRPr lang="en-US" dirty="0" smtClean="0"/>
          </a:p>
          <a:p>
            <a:pPr eaLnBrk="1" hangingPunct="1">
              <a:buFont typeface="Wingdings 2" pitchFamily="18" charset="2"/>
              <a:buChar char="®"/>
            </a:pPr>
            <a:r>
              <a:rPr lang="en-US" dirty="0" smtClean="0"/>
              <a:t>What virus is the most common cause of URI symptoms?</a:t>
            </a:r>
          </a:p>
          <a:p>
            <a:pPr eaLnBrk="1" hangingPunct="1">
              <a:buFont typeface="Wingdings 2" pitchFamily="18" charset="2"/>
              <a:buChar char="®"/>
            </a:pPr>
            <a:endParaRPr lang="en-US" dirty="0" smtClean="0"/>
          </a:p>
          <a:p>
            <a:pPr eaLnBrk="1" hangingPunct="1">
              <a:buFont typeface="Wingdings 2" pitchFamily="18" charset="2"/>
              <a:buChar char="®"/>
            </a:pPr>
            <a:r>
              <a:rPr lang="en-US" dirty="0" smtClean="0"/>
              <a:t>What is the sensitivity of urine GC testing?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Custom 2">
      <a:dk1>
        <a:sysClr val="windowText" lastClr="000000"/>
      </a:dk1>
      <a:lt1>
        <a:sysClr val="window" lastClr="FFFFFF"/>
      </a:lt1>
      <a:dk2>
        <a:srgbClr val="002060"/>
      </a:dk2>
      <a:lt2>
        <a:srgbClr val="D4D2D0"/>
      </a:lt2>
      <a:accent1>
        <a:srgbClr val="78A3D6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1647</TotalTime>
  <Words>707</Words>
  <Application>Microsoft Office PowerPoint</Application>
  <PresentationFormat>On-screen Show (4:3)</PresentationFormat>
  <Paragraphs>124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Asking Answerable Clinical Questions</vt:lpstr>
      <vt:lpstr>Why is this important? </vt:lpstr>
      <vt:lpstr>Are antibiotics useful in the treatment of acute bronchitis?  vs.</vt:lpstr>
      <vt:lpstr>How can you refine your question?</vt:lpstr>
      <vt:lpstr>Slide 5</vt:lpstr>
      <vt:lpstr>Background Questions</vt:lpstr>
      <vt:lpstr>Background Questions</vt:lpstr>
      <vt:lpstr>Background questions</vt:lpstr>
      <vt:lpstr>Examples</vt:lpstr>
      <vt:lpstr>Foreground Questions</vt:lpstr>
      <vt:lpstr>Foreground Questions</vt:lpstr>
      <vt:lpstr>Examples</vt:lpstr>
      <vt:lpstr>Back to our original question</vt:lpstr>
      <vt:lpstr>PICO Model</vt:lpstr>
      <vt:lpstr>In our example…</vt:lpstr>
      <vt:lpstr>A Comment re: Philosophy</vt:lpstr>
      <vt:lpstr>The Bottom Line</vt:lpstr>
      <vt:lpstr>A Case</vt:lpstr>
      <vt:lpstr>PICO - form the question</vt:lpstr>
      <vt:lpstr>Slide 20</vt:lpstr>
      <vt:lpstr>QUESTIONS?</vt:lpstr>
    </vt:vector>
  </TitlesOfParts>
  <Company>USAF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  Oriented Evidence that Matters</dc:title>
  <dc:creator>USAF</dc:creator>
  <cp:lastModifiedBy>Susan Cochella</cp:lastModifiedBy>
  <cp:revision>74</cp:revision>
  <cp:lastPrinted>1601-01-01T00:00:00Z</cp:lastPrinted>
  <dcterms:created xsi:type="dcterms:W3CDTF">2003-05-13T13:06:20Z</dcterms:created>
  <dcterms:modified xsi:type="dcterms:W3CDTF">2011-10-17T21:36:57Z</dcterms:modified>
</cp:coreProperties>
</file>