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2" r:id="rId7"/>
    <p:sldId id="263" r:id="rId8"/>
    <p:sldId id="265" r:id="rId9"/>
    <p:sldId id="266" r:id="rId10"/>
    <p:sldId id="267" r:id="rId11"/>
    <p:sldId id="268" r:id="rId12"/>
    <p:sldId id="264"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4" d="100"/>
          <a:sy n="74" d="100"/>
        </p:scale>
        <p:origin x="-1036" y="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61D8337-66D1-4D3C-85B4-A4CD6607D0B8}" type="datetimeFigureOut">
              <a:rPr lang="en-US" smtClean="0"/>
              <a:t>9/13/2014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003CA0C-1AA5-4FB3-BB45-30263388DDA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61D8337-66D1-4D3C-85B4-A4CD6607D0B8}" type="datetimeFigureOut">
              <a:rPr lang="en-US" smtClean="0"/>
              <a:t>9/13/2014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03CA0C-1AA5-4FB3-BB45-30263388DDA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61D8337-66D1-4D3C-85B4-A4CD6607D0B8}" type="datetimeFigureOut">
              <a:rPr lang="en-US" smtClean="0"/>
              <a:t>9/13/2014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03CA0C-1AA5-4FB3-BB45-30263388DDA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61D8337-66D1-4D3C-85B4-A4CD6607D0B8}" type="datetimeFigureOut">
              <a:rPr lang="en-US" smtClean="0"/>
              <a:t>9/13/2014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03CA0C-1AA5-4FB3-BB45-30263388DDA8}"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61D8337-66D1-4D3C-85B4-A4CD6607D0B8}" type="datetimeFigureOut">
              <a:rPr lang="en-US" smtClean="0"/>
              <a:t>9/13/2014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03CA0C-1AA5-4FB3-BB45-30263388DDA8}"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61D8337-66D1-4D3C-85B4-A4CD6607D0B8}" type="datetimeFigureOut">
              <a:rPr lang="en-US" smtClean="0"/>
              <a:t>9/13/2014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003CA0C-1AA5-4FB3-BB45-30263388DDA8}"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61D8337-66D1-4D3C-85B4-A4CD6607D0B8}" type="datetimeFigureOut">
              <a:rPr lang="en-US" smtClean="0"/>
              <a:t>9/13/2014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003CA0C-1AA5-4FB3-BB45-30263388DDA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61D8337-66D1-4D3C-85B4-A4CD6607D0B8}" type="datetimeFigureOut">
              <a:rPr lang="en-US" smtClean="0"/>
              <a:t>9/13/2014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003CA0C-1AA5-4FB3-BB45-30263388DDA8}"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61D8337-66D1-4D3C-85B4-A4CD6607D0B8}" type="datetimeFigureOut">
              <a:rPr lang="en-US" smtClean="0"/>
              <a:t>9/13/2014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003CA0C-1AA5-4FB3-BB45-30263388DDA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61D8337-66D1-4D3C-85B4-A4CD6607D0B8}" type="datetimeFigureOut">
              <a:rPr lang="en-US" smtClean="0"/>
              <a:t>9/13/2014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003CA0C-1AA5-4FB3-BB45-30263388DDA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61D8337-66D1-4D3C-85B4-A4CD6607D0B8}" type="datetimeFigureOut">
              <a:rPr lang="en-US" smtClean="0"/>
              <a:t>9/13/2014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003CA0C-1AA5-4FB3-BB45-30263388DDA8}"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61D8337-66D1-4D3C-85B4-A4CD6607D0B8}" type="datetimeFigureOut">
              <a:rPr lang="en-US" smtClean="0"/>
              <a:t>9/13/2014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003CA0C-1AA5-4FB3-BB45-30263388DDA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t>Critical Thinking -  How Do We Dissect a Case and What Can Go Wrong</a:t>
            </a:r>
            <a:endParaRPr lang="en-US" dirty="0"/>
          </a:p>
        </p:txBody>
      </p:sp>
      <p:sp>
        <p:nvSpPr>
          <p:cNvPr id="3" name="Subtitle 2"/>
          <p:cNvSpPr>
            <a:spLocks noGrp="1"/>
          </p:cNvSpPr>
          <p:nvPr>
            <p:ph type="subTitle" idx="1"/>
          </p:nvPr>
        </p:nvSpPr>
        <p:spPr/>
        <p:txBody>
          <a:bodyPr>
            <a:normAutofit/>
          </a:bodyPr>
          <a:lstStyle/>
          <a:p>
            <a:pPr algn="ctr"/>
            <a:r>
              <a:rPr lang="en-US" dirty="0" smtClean="0"/>
              <a:t>Coffee Talk Example</a:t>
            </a:r>
            <a:endParaRPr lang="en-US" dirty="0"/>
          </a:p>
        </p:txBody>
      </p:sp>
    </p:spTree>
    <p:extLst>
      <p:ext uri="{BB962C8B-B14F-4D97-AF65-F5344CB8AC3E}">
        <p14:creationId xmlns:p14="http://schemas.microsoft.com/office/powerpoint/2010/main" val="3022383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Search Satisficing – the tendency to call off a search when something is found</a:t>
            </a:r>
          </a:p>
          <a:p>
            <a:r>
              <a:rPr lang="en-US" dirty="0" smtClean="0"/>
              <a:t>Premature closure – the decision-making process ends too soon accepting a diagnosis before it is fully verified</a:t>
            </a:r>
          </a:p>
          <a:p>
            <a:endParaRPr lang="en-US" dirty="0"/>
          </a:p>
          <a:p>
            <a:endParaRPr lang="en-US" dirty="0" smtClean="0"/>
          </a:p>
          <a:p>
            <a:pPr marL="0" indent="0">
              <a:buNone/>
            </a:pPr>
            <a:r>
              <a:rPr lang="en-US" dirty="0"/>
              <a:t> </a:t>
            </a:r>
            <a:r>
              <a:rPr lang="en-US" dirty="0" smtClean="0"/>
              <a:t>                                   </a:t>
            </a:r>
            <a:r>
              <a:rPr lang="en-US" sz="2400" dirty="0" err="1" smtClean="0"/>
              <a:t>Croskerry</a:t>
            </a:r>
            <a:r>
              <a:rPr lang="en-US" sz="2400" dirty="0" smtClean="0"/>
              <a:t>, Academic Medicine, 2013</a:t>
            </a:r>
            <a:endParaRPr lang="en-US" dirty="0" smtClean="0"/>
          </a:p>
          <a:p>
            <a:pPr marL="0" indent="0">
              <a:buNone/>
            </a:pPr>
            <a:endParaRPr lang="en-US" dirty="0"/>
          </a:p>
        </p:txBody>
      </p:sp>
      <p:sp>
        <p:nvSpPr>
          <p:cNvPr id="2" name="Title 1"/>
          <p:cNvSpPr>
            <a:spLocks noGrp="1"/>
          </p:cNvSpPr>
          <p:nvPr>
            <p:ph type="title"/>
          </p:nvPr>
        </p:nvSpPr>
        <p:spPr/>
        <p:txBody>
          <a:bodyPr/>
          <a:lstStyle/>
          <a:p>
            <a:r>
              <a:rPr lang="en-US" dirty="0" smtClean="0"/>
              <a:t>Bias</a:t>
            </a:r>
            <a:endParaRPr lang="en-US" dirty="0"/>
          </a:p>
        </p:txBody>
      </p:sp>
    </p:spTree>
    <p:extLst>
      <p:ext uri="{BB962C8B-B14F-4D97-AF65-F5344CB8AC3E}">
        <p14:creationId xmlns:p14="http://schemas.microsoft.com/office/powerpoint/2010/main" val="2081226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10 days later, and the day before you meet the patient in the ER, the patient develops slurred speech and worsening memory.  He now presents for evaluation to you.</a:t>
            </a:r>
          </a:p>
          <a:p>
            <a:r>
              <a:rPr lang="en-US" dirty="0" smtClean="0"/>
              <a:t>Let’s revise our differential diagnosis</a:t>
            </a:r>
          </a:p>
          <a:p>
            <a:r>
              <a:rPr lang="en-US" dirty="0" smtClean="0"/>
              <a:t>What do you want to know?</a:t>
            </a:r>
            <a:endParaRPr lang="en-US" dirty="0"/>
          </a:p>
        </p:txBody>
      </p:sp>
      <p:sp>
        <p:nvSpPr>
          <p:cNvPr id="2" name="Title 1"/>
          <p:cNvSpPr>
            <a:spLocks noGrp="1"/>
          </p:cNvSpPr>
          <p:nvPr>
            <p:ph type="title"/>
          </p:nvPr>
        </p:nvSpPr>
        <p:spPr/>
        <p:txBody>
          <a:bodyPr/>
          <a:lstStyle/>
          <a:p>
            <a:r>
              <a:rPr lang="en-US" dirty="0" smtClean="0"/>
              <a:t>HPI</a:t>
            </a:r>
            <a:endParaRPr lang="en-US" dirty="0"/>
          </a:p>
        </p:txBody>
      </p:sp>
    </p:spTree>
    <p:extLst>
      <p:ext uri="{BB962C8B-B14F-4D97-AF65-F5344CB8AC3E}">
        <p14:creationId xmlns:p14="http://schemas.microsoft.com/office/powerpoint/2010/main" val="3447052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patient has a history of atrial fibrillation, hypertension, Type II Diabetes, lumbar back issues and work-related heavy metal exposure</a:t>
            </a:r>
          </a:p>
          <a:p>
            <a:r>
              <a:rPr lang="en-US" dirty="0" smtClean="0"/>
              <a:t>Surgical History: </a:t>
            </a:r>
            <a:r>
              <a:rPr lang="en-US" dirty="0" err="1" smtClean="0"/>
              <a:t>Appy</a:t>
            </a:r>
            <a:r>
              <a:rPr lang="en-US" dirty="0" smtClean="0"/>
              <a:t>, Cholecystectomy, eye surgery (2012), lumbar surgery (2013)</a:t>
            </a:r>
          </a:p>
          <a:p>
            <a:r>
              <a:rPr lang="en-US" dirty="0" smtClean="0"/>
              <a:t>No known drug allergies</a:t>
            </a:r>
          </a:p>
          <a:p>
            <a:r>
              <a:rPr lang="en-US" dirty="0" smtClean="0"/>
              <a:t>How does this change your differential?</a:t>
            </a:r>
            <a:endParaRPr lang="en-US" dirty="0"/>
          </a:p>
        </p:txBody>
      </p:sp>
      <p:sp>
        <p:nvSpPr>
          <p:cNvPr id="2" name="Title 1"/>
          <p:cNvSpPr>
            <a:spLocks noGrp="1"/>
          </p:cNvSpPr>
          <p:nvPr>
            <p:ph type="title"/>
          </p:nvPr>
        </p:nvSpPr>
        <p:spPr/>
        <p:txBody>
          <a:bodyPr/>
          <a:lstStyle/>
          <a:p>
            <a:r>
              <a:rPr lang="en-US" dirty="0" smtClean="0"/>
              <a:t>PMH</a:t>
            </a:r>
            <a:endParaRPr lang="en-US" dirty="0"/>
          </a:p>
        </p:txBody>
      </p:sp>
    </p:spTree>
    <p:extLst>
      <p:ext uri="{BB962C8B-B14F-4D97-AF65-F5344CB8AC3E}">
        <p14:creationId xmlns:p14="http://schemas.microsoft.com/office/powerpoint/2010/main" val="2207311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Valium, </a:t>
            </a:r>
            <a:r>
              <a:rPr lang="en-US" dirty="0" err="1" smtClean="0"/>
              <a:t>flexeril</a:t>
            </a:r>
            <a:r>
              <a:rPr lang="en-US" dirty="0" smtClean="0"/>
              <a:t>, </a:t>
            </a:r>
            <a:r>
              <a:rPr lang="en-US" dirty="0" err="1" smtClean="0"/>
              <a:t>vicodin</a:t>
            </a:r>
            <a:r>
              <a:rPr lang="en-US" dirty="0" smtClean="0"/>
              <a:t> used intermittently for the past 16 days; steroid taper</a:t>
            </a:r>
          </a:p>
          <a:p>
            <a:r>
              <a:rPr lang="en-US" dirty="0" smtClean="0"/>
              <a:t>Other chronic medications, no recent changes: aspirin, </a:t>
            </a:r>
            <a:r>
              <a:rPr lang="en-US" dirty="0" err="1" smtClean="0"/>
              <a:t>metoprolol</a:t>
            </a:r>
            <a:r>
              <a:rPr lang="en-US" dirty="0" smtClean="0"/>
              <a:t>, metformin, </a:t>
            </a:r>
            <a:r>
              <a:rPr lang="en-US" dirty="0" err="1" smtClean="0"/>
              <a:t>lisinopril</a:t>
            </a:r>
            <a:endParaRPr lang="en-US" dirty="0" smtClean="0"/>
          </a:p>
          <a:p>
            <a:r>
              <a:rPr lang="en-US" dirty="0" smtClean="0"/>
              <a:t>What else do you think about now?</a:t>
            </a:r>
            <a:endParaRPr lang="en-US" dirty="0"/>
          </a:p>
        </p:txBody>
      </p:sp>
      <p:sp>
        <p:nvSpPr>
          <p:cNvPr id="2" name="Title 1"/>
          <p:cNvSpPr>
            <a:spLocks noGrp="1"/>
          </p:cNvSpPr>
          <p:nvPr>
            <p:ph type="title"/>
          </p:nvPr>
        </p:nvSpPr>
        <p:spPr/>
        <p:txBody>
          <a:bodyPr/>
          <a:lstStyle/>
          <a:p>
            <a:r>
              <a:rPr lang="en-US" dirty="0" smtClean="0"/>
              <a:t>Medications</a:t>
            </a:r>
            <a:endParaRPr lang="en-US" dirty="0"/>
          </a:p>
        </p:txBody>
      </p:sp>
    </p:spTree>
    <p:extLst>
      <p:ext uri="{BB962C8B-B14F-4D97-AF65-F5344CB8AC3E}">
        <p14:creationId xmlns:p14="http://schemas.microsoft.com/office/powerpoint/2010/main" val="1154649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SH: married, off of work since back surgery (maintenance), rescues stray cats (25-30 at a time)</a:t>
            </a:r>
          </a:p>
          <a:p>
            <a:r>
              <a:rPr lang="en-US" dirty="0" smtClean="0"/>
              <a:t>Habits: tobacco – 45-50 pack-year history (1-1.5 </a:t>
            </a:r>
            <a:r>
              <a:rPr lang="en-US" dirty="0" err="1" smtClean="0"/>
              <a:t>ppd</a:t>
            </a:r>
            <a:r>
              <a:rPr lang="en-US" dirty="0" smtClean="0"/>
              <a:t> x 38 years, quit 5 years ago; </a:t>
            </a:r>
            <a:r>
              <a:rPr lang="en-US" dirty="0" err="1" smtClean="0"/>
              <a:t>EtOH</a:t>
            </a:r>
            <a:r>
              <a:rPr lang="en-US" dirty="0" smtClean="0"/>
              <a:t> – None; elicit drugs: none</a:t>
            </a:r>
          </a:p>
          <a:p>
            <a:r>
              <a:rPr lang="en-US" dirty="0" smtClean="0"/>
              <a:t>Talk to me – what now??</a:t>
            </a:r>
            <a:endParaRPr lang="en-US" dirty="0"/>
          </a:p>
        </p:txBody>
      </p:sp>
      <p:sp>
        <p:nvSpPr>
          <p:cNvPr id="2" name="Title 1"/>
          <p:cNvSpPr>
            <a:spLocks noGrp="1"/>
          </p:cNvSpPr>
          <p:nvPr>
            <p:ph type="title"/>
          </p:nvPr>
        </p:nvSpPr>
        <p:spPr/>
        <p:txBody>
          <a:bodyPr/>
          <a:lstStyle/>
          <a:p>
            <a:r>
              <a:rPr lang="en-US" dirty="0" smtClean="0"/>
              <a:t>SH</a:t>
            </a:r>
            <a:endParaRPr lang="en-US" dirty="0"/>
          </a:p>
        </p:txBody>
      </p:sp>
    </p:spTree>
    <p:extLst>
      <p:ext uri="{BB962C8B-B14F-4D97-AF65-F5344CB8AC3E}">
        <p14:creationId xmlns:p14="http://schemas.microsoft.com/office/powerpoint/2010/main" val="1869070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FH: mother: CAD, Type 2 DM, died in 60s; father: Early-onset, rapidly </a:t>
            </a:r>
            <a:r>
              <a:rPr lang="en-US" dirty="0" err="1" smtClean="0"/>
              <a:t>progessive</a:t>
            </a:r>
            <a:r>
              <a:rPr lang="en-US" dirty="0" smtClean="0"/>
              <a:t> </a:t>
            </a:r>
            <a:r>
              <a:rPr lang="en-US" dirty="0" err="1" smtClean="0"/>
              <a:t>Alzheimers</a:t>
            </a:r>
            <a:endParaRPr lang="en-US" dirty="0" smtClean="0"/>
          </a:p>
          <a:p>
            <a:r>
              <a:rPr lang="en-US" dirty="0" smtClean="0"/>
              <a:t>NOW what’s on the patient’s wife mind (and most likely the patients with a tad of denial)?? Communication becomes the key again…</a:t>
            </a:r>
          </a:p>
          <a:p>
            <a:r>
              <a:rPr lang="en-US" dirty="0" smtClean="0"/>
              <a:t>What about your differential??</a:t>
            </a:r>
          </a:p>
          <a:p>
            <a:endParaRPr lang="en-US" dirty="0" smtClean="0"/>
          </a:p>
          <a:p>
            <a:pPr marL="0" indent="0">
              <a:buNone/>
            </a:pPr>
            <a:r>
              <a:rPr lang="en-US" dirty="0"/>
              <a:t> </a:t>
            </a:r>
            <a:r>
              <a:rPr lang="en-US" dirty="0" smtClean="0"/>
              <a:t> </a:t>
            </a:r>
          </a:p>
          <a:p>
            <a:pPr marL="0" indent="0">
              <a:buNone/>
            </a:pPr>
            <a:endParaRPr lang="en-US" dirty="0" smtClean="0"/>
          </a:p>
          <a:p>
            <a:pPr marL="0" indent="0">
              <a:buNone/>
            </a:pPr>
            <a:endParaRPr lang="en-US" dirty="0" smtClean="0"/>
          </a:p>
          <a:p>
            <a:endParaRPr lang="en-US" dirty="0"/>
          </a:p>
        </p:txBody>
      </p:sp>
      <p:sp>
        <p:nvSpPr>
          <p:cNvPr id="2" name="Title 1"/>
          <p:cNvSpPr>
            <a:spLocks noGrp="1"/>
          </p:cNvSpPr>
          <p:nvPr>
            <p:ph type="title"/>
          </p:nvPr>
        </p:nvSpPr>
        <p:spPr/>
        <p:txBody>
          <a:bodyPr/>
          <a:lstStyle/>
          <a:p>
            <a:r>
              <a:rPr lang="en-US" dirty="0" smtClean="0"/>
              <a:t>FH</a:t>
            </a:r>
            <a:endParaRPr lang="en-US" dirty="0"/>
          </a:p>
        </p:txBody>
      </p:sp>
    </p:spTree>
    <p:extLst>
      <p:ext uri="{BB962C8B-B14F-4D97-AF65-F5344CB8AC3E}">
        <p14:creationId xmlns:p14="http://schemas.microsoft.com/office/powerpoint/2010/main" val="2791439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Constitutional: no fevers, night sweats, possibly slight decrease in appetite, especially the past week</a:t>
            </a:r>
          </a:p>
          <a:p>
            <a:r>
              <a:rPr lang="en-US" dirty="0" smtClean="0"/>
              <a:t>Respiratory: no cough, sputum production, SOB</a:t>
            </a:r>
          </a:p>
          <a:p>
            <a:r>
              <a:rPr lang="en-US" dirty="0" smtClean="0"/>
              <a:t>Cardiac: no chest pain, no tachycardia, no dizziness</a:t>
            </a:r>
          </a:p>
          <a:p>
            <a:r>
              <a:rPr lang="en-US" dirty="0" smtClean="0"/>
              <a:t>GI: no melena, BRBPR, abdominal pain, emesis</a:t>
            </a:r>
            <a:endParaRPr lang="en-US" dirty="0"/>
          </a:p>
        </p:txBody>
      </p:sp>
      <p:sp>
        <p:nvSpPr>
          <p:cNvPr id="2" name="Title 1"/>
          <p:cNvSpPr>
            <a:spLocks noGrp="1"/>
          </p:cNvSpPr>
          <p:nvPr>
            <p:ph type="title"/>
          </p:nvPr>
        </p:nvSpPr>
        <p:spPr/>
        <p:txBody>
          <a:bodyPr/>
          <a:lstStyle/>
          <a:p>
            <a:r>
              <a:rPr lang="en-US" dirty="0" smtClean="0"/>
              <a:t>ROS</a:t>
            </a:r>
            <a:endParaRPr lang="en-US" dirty="0"/>
          </a:p>
        </p:txBody>
      </p:sp>
    </p:spTree>
    <p:extLst>
      <p:ext uri="{BB962C8B-B14F-4D97-AF65-F5344CB8AC3E}">
        <p14:creationId xmlns:p14="http://schemas.microsoft.com/office/powerpoint/2010/main" val="2141162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GU: no hematuria, dysuria, flank pain</a:t>
            </a:r>
          </a:p>
          <a:p>
            <a:r>
              <a:rPr lang="en-US" dirty="0" smtClean="0"/>
              <a:t>Neuro: no prior confusion, no tremors, no recurrent headaches, no weakness, now neuropathic symptoms</a:t>
            </a:r>
          </a:p>
          <a:p>
            <a:endParaRPr lang="en-US" dirty="0"/>
          </a:p>
          <a:p>
            <a:r>
              <a:rPr lang="en-US" dirty="0" smtClean="0"/>
              <a:t>Anything else that you want to know?</a:t>
            </a:r>
            <a:endParaRPr lang="en-US" dirty="0"/>
          </a:p>
        </p:txBody>
      </p:sp>
      <p:sp>
        <p:nvSpPr>
          <p:cNvPr id="2" name="Title 1"/>
          <p:cNvSpPr>
            <a:spLocks noGrp="1"/>
          </p:cNvSpPr>
          <p:nvPr>
            <p:ph type="title"/>
          </p:nvPr>
        </p:nvSpPr>
        <p:spPr/>
        <p:txBody>
          <a:bodyPr/>
          <a:lstStyle/>
          <a:p>
            <a:r>
              <a:rPr lang="en-US" dirty="0" smtClean="0"/>
              <a:t>ROS</a:t>
            </a:r>
            <a:endParaRPr lang="en-US" dirty="0"/>
          </a:p>
        </p:txBody>
      </p:sp>
    </p:spTree>
    <p:extLst>
      <p:ext uri="{BB962C8B-B14F-4D97-AF65-F5344CB8AC3E}">
        <p14:creationId xmlns:p14="http://schemas.microsoft.com/office/powerpoint/2010/main" val="23590665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MRI/A: could not get much done due to agitation – in few slices done, no abnormalities</a:t>
            </a:r>
          </a:p>
          <a:p>
            <a:r>
              <a:rPr lang="en-US" dirty="0" smtClean="0"/>
              <a:t>CBC: WBC 17.2 with 70 N, 21 L, 8 M, 1 E; no anemia, normal </a:t>
            </a:r>
            <a:r>
              <a:rPr lang="en-US" dirty="0" err="1" smtClean="0"/>
              <a:t>plt</a:t>
            </a:r>
            <a:r>
              <a:rPr lang="en-US" dirty="0" smtClean="0"/>
              <a:t> count;</a:t>
            </a:r>
          </a:p>
          <a:p>
            <a:r>
              <a:rPr lang="en-US" dirty="0" smtClean="0"/>
              <a:t>BMP: normal except for glucose of 186</a:t>
            </a:r>
          </a:p>
          <a:p>
            <a:r>
              <a:rPr lang="en-US" dirty="0" smtClean="0"/>
              <a:t>Urinalysis: normal</a:t>
            </a:r>
          </a:p>
          <a:p>
            <a:r>
              <a:rPr lang="en-US" dirty="0" smtClean="0"/>
              <a:t>EKG: </a:t>
            </a:r>
            <a:r>
              <a:rPr lang="en-US" dirty="0" err="1" smtClean="0"/>
              <a:t>Aflut</a:t>
            </a:r>
            <a:r>
              <a:rPr lang="en-US" dirty="0" smtClean="0"/>
              <a:t> with variable AVB</a:t>
            </a:r>
          </a:p>
          <a:p>
            <a:r>
              <a:rPr lang="en-US" dirty="0" smtClean="0"/>
              <a:t>What does this mean?</a:t>
            </a:r>
          </a:p>
          <a:p>
            <a:r>
              <a:rPr lang="en-US" dirty="0" smtClean="0"/>
              <a:t>What happens to your differential now?</a:t>
            </a:r>
          </a:p>
          <a:p>
            <a:pPr marL="0" indent="0">
              <a:buNone/>
            </a:pPr>
            <a:endParaRPr lang="en-US" dirty="0"/>
          </a:p>
        </p:txBody>
      </p:sp>
      <p:sp>
        <p:nvSpPr>
          <p:cNvPr id="2" name="Title 1"/>
          <p:cNvSpPr>
            <a:spLocks noGrp="1"/>
          </p:cNvSpPr>
          <p:nvPr>
            <p:ph type="title"/>
          </p:nvPr>
        </p:nvSpPr>
        <p:spPr/>
        <p:txBody>
          <a:bodyPr/>
          <a:lstStyle/>
          <a:p>
            <a:r>
              <a:rPr lang="en-US" dirty="0" smtClean="0"/>
              <a:t>Work-up in ER</a:t>
            </a:r>
            <a:endParaRPr lang="en-US" dirty="0"/>
          </a:p>
        </p:txBody>
      </p:sp>
    </p:spTree>
    <p:extLst>
      <p:ext uri="{BB962C8B-B14F-4D97-AF65-F5344CB8AC3E}">
        <p14:creationId xmlns:p14="http://schemas.microsoft.com/office/powerpoint/2010/main" val="3868956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What else are you thinking in the ER?  </a:t>
            </a:r>
          </a:p>
          <a:p>
            <a:r>
              <a:rPr lang="en-US" dirty="0" smtClean="0"/>
              <a:t>What do we need to do?</a:t>
            </a:r>
          </a:p>
          <a:p>
            <a:endParaRPr lang="en-US" dirty="0"/>
          </a:p>
        </p:txBody>
      </p:sp>
      <p:sp>
        <p:nvSpPr>
          <p:cNvPr id="2" name="Title 1"/>
          <p:cNvSpPr>
            <a:spLocks noGrp="1"/>
          </p:cNvSpPr>
          <p:nvPr>
            <p:ph type="title"/>
          </p:nvPr>
        </p:nvSpPr>
        <p:spPr/>
        <p:txBody>
          <a:bodyPr/>
          <a:lstStyle/>
          <a:p>
            <a:r>
              <a:rPr lang="en-US" dirty="0" smtClean="0"/>
              <a:t>Work-Up</a:t>
            </a:r>
            <a:endParaRPr lang="en-US" dirty="0"/>
          </a:p>
        </p:txBody>
      </p:sp>
    </p:spTree>
    <p:extLst>
      <p:ext uri="{BB962C8B-B14F-4D97-AF65-F5344CB8AC3E}">
        <p14:creationId xmlns:p14="http://schemas.microsoft.com/office/powerpoint/2010/main" val="1917477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Chief Complaint:  You are working in the ER where a 63 year old male patient presents with a history of worsening confusion and you are asked to evaluate this gentleman.  </a:t>
            </a:r>
          </a:p>
          <a:p>
            <a:endParaRPr lang="en-US" dirty="0"/>
          </a:p>
          <a:p>
            <a:r>
              <a:rPr lang="en-US" dirty="0" smtClean="0"/>
              <a:t>Right out of the gate:  what are you thinking (</a:t>
            </a:r>
            <a:r>
              <a:rPr lang="en-US" b="1" dirty="0" smtClean="0"/>
              <a:t>because you are thinking</a:t>
            </a:r>
            <a:r>
              <a:rPr lang="en-US" dirty="0" smtClean="0"/>
              <a:t>, of a differential diagnosis)??  What do you want to know??  What can’t you miss?  The process of critical thinking really does start this early…</a:t>
            </a:r>
            <a:endParaRPr lang="en-US" dirty="0"/>
          </a:p>
        </p:txBody>
      </p:sp>
      <p:sp>
        <p:nvSpPr>
          <p:cNvPr id="2" name="Title 1"/>
          <p:cNvSpPr>
            <a:spLocks noGrp="1"/>
          </p:cNvSpPr>
          <p:nvPr>
            <p:ph type="title"/>
          </p:nvPr>
        </p:nvSpPr>
        <p:spPr/>
        <p:txBody>
          <a:bodyPr/>
          <a:lstStyle/>
          <a:p>
            <a:r>
              <a:rPr lang="en-US" dirty="0" smtClean="0"/>
              <a:t>The History</a:t>
            </a:r>
            <a:endParaRPr lang="en-US" dirty="0"/>
          </a:p>
        </p:txBody>
      </p:sp>
    </p:spTree>
    <p:extLst>
      <p:ext uri="{BB962C8B-B14F-4D97-AF65-F5344CB8AC3E}">
        <p14:creationId xmlns:p14="http://schemas.microsoft.com/office/powerpoint/2010/main" val="2795608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Patient was admitted to hospital</a:t>
            </a:r>
          </a:p>
          <a:p>
            <a:r>
              <a:rPr lang="en-US" dirty="0" smtClean="0"/>
              <a:t>Further testing, including spinal tap revealed presumptive Lyme Disease with negative viral cultures and fungal cultures </a:t>
            </a:r>
          </a:p>
          <a:p>
            <a:r>
              <a:rPr lang="en-US" dirty="0" smtClean="0"/>
              <a:t>EBM: what are sensitivities of varying </a:t>
            </a:r>
            <a:r>
              <a:rPr lang="en-US" dirty="0" err="1" smtClean="0"/>
              <a:t>Lymes</a:t>
            </a:r>
            <a:r>
              <a:rPr lang="en-US" dirty="0" smtClean="0"/>
              <a:t> tests</a:t>
            </a:r>
          </a:p>
          <a:p>
            <a:r>
              <a:rPr lang="en-US" dirty="0" smtClean="0"/>
              <a:t>1 week into course patient still in hospital, still </a:t>
            </a:r>
            <a:r>
              <a:rPr lang="en-US" dirty="0" err="1" smtClean="0"/>
              <a:t>encephalopathic</a:t>
            </a:r>
            <a:endParaRPr lang="en-US" dirty="0"/>
          </a:p>
        </p:txBody>
      </p:sp>
      <p:sp>
        <p:nvSpPr>
          <p:cNvPr id="2" name="Title 1"/>
          <p:cNvSpPr>
            <a:spLocks noGrp="1"/>
          </p:cNvSpPr>
          <p:nvPr>
            <p:ph type="title"/>
          </p:nvPr>
        </p:nvSpPr>
        <p:spPr/>
        <p:txBody>
          <a:bodyPr/>
          <a:lstStyle/>
          <a:p>
            <a:r>
              <a:rPr lang="en-US" dirty="0" smtClean="0"/>
              <a:t>The Rest of the Story…</a:t>
            </a:r>
            <a:endParaRPr lang="en-US" dirty="0"/>
          </a:p>
        </p:txBody>
      </p:sp>
    </p:spTree>
    <p:extLst>
      <p:ext uri="{BB962C8B-B14F-4D97-AF65-F5344CB8AC3E}">
        <p14:creationId xmlns:p14="http://schemas.microsoft.com/office/powerpoint/2010/main" val="1714316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Communication skills are essential – always remember what is important to the patient/family and address it</a:t>
            </a:r>
          </a:p>
          <a:p>
            <a:r>
              <a:rPr lang="en-US" dirty="0" smtClean="0"/>
              <a:t>Medical Bias – learn to recognize it and look at how you are clinically appraising a situation</a:t>
            </a:r>
          </a:p>
          <a:p>
            <a:r>
              <a:rPr lang="en-US" dirty="0" smtClean="0"/>
              <a:t>EBM – what are we doing, why are we doing it and will it change our care?  Remember DOE vs POEM lecture of last week and a preview of this afternoon…</a:t>
            </a:r>
          </a:p>
        </p:txBody>
      </p:sp>
      <p:sp>
        <p:nvSpPr>
          <p:cNvPr id="2" name="Title 1"/>
          <p:cNvSpPr>
            <a:spLocks noGrp="1"/>
          </p:cNvSpPr>
          <p:nvPr>
            <p:ph type="title"/>
          </p:nvPr>
        </p:nvSpPr>
        <p:spPr/>
        <p:txBody>
          <a:bodyPr/>
          <a:lstStyle/>
          <a:p>
            <a:r>
              <a:rPr lang="en-US" dirty="0" smtClean="0"/>
              <a:t>Lesson Learned??</a:t>
            </a:r>
            <a:endParaRPr lang="en-US" dirty="0"/>
          </a:p>
        </p:txBody>
      </p:sp>
    </p:spTree>
    <p:extLst>
      <p:ext uri="{BB962C8B-B14F-4D97-AF65-F5344CB8AC3E}">
        <p14:creationId xmlns:p14="http://schemas.microsoft.com/office/powerpoint/2010/main" val="18351900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Thanks….</a:t>
            </a:r>
            <a:endParaRPr lang="en-US" dirty="0"/>
          </a:p>
        </p:txBody>
      </p:sp>
      <p:sp>
        <p:nvSpPr>
          <p:cNvPr id="2" name="Title 1"/>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3031300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5 weeks ago the patient developed right-sided neck pain, headaches (radiating to the right temple) and wife noted possible change in memory (husband denied at the time)</a:t>
            </a:r>
          </a:p>
          <a:p>
            <a:r>
              <a:rPr lang="en-US" dirty="0" smtClean="0"/>
              <a:t>Now what are you thinking??</a:t>
            </a:r>
            <a:endParaRPr lang="en-US" dirty="0"/>
          </a:p>
        </p:txBody>
      </p:sp>
      <p:sp>
        <p:nvSpPr>
          <p:cNvPr id="2" name="Title 1"/>
          <p:cNvSpPr>
            <a:spLocks noGrp="1"/>
          </p:cNvSpPr>
          <p:nvPr>
            <p:ph type="title"/>
          </p:nvPr>
        </p:nvSpPr>
        <p:spPr/>
        <p:txBody>
          <a:bodyPr/>
          <a:lstStyle/>
          <a:p>
            <a:r>
              <a:rPr lang="en-US" dirty="0" smtClean="0"/>
              <a:t>History of </a:t>
            </a:r>
            <a:r>
              <a:rPr lang="en-US" dirty="0"/>
              <a:t>P</a:t>
            </a:r>
            <a:r>
              <a:rPr lang="en-US" dirty="0" smtClean="0"/>
              <a:t>resent Illness</a:t>
            </a:r>
            <a:endParaRPr lang="en-US" dirty="0"/>
          </a:p>
        </p:txBody>
      </p:sp>
    </p:spTree>
    <p:extLst>
      <p:ext uri="{BB962C8B-B14F-4D97-AF65-F5344CB8AC3E}">
        <p14:creationId xmlns:p14="http://schemas.microsoft.com/office/powerpoint/2010/main" val="1491149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After 3 weeks of persistent symptoms, the patient comes into the ER and is diagnosed with a muscle strain.  He is given valium (diazepam) and asked to follow-up with his PCP.  NO studies or labs were done.  </a:t>
            </a:r>
            <a:endParaRPr lang="en-US" dirty="0"/>
          </a:p>
        </p:txBody>
      </p:sp>
      <p:sp>
        <p:nvSpPr>
          <p:cNvPr id="2" name="Title 1"/>
          <p:cNvSpPr>
            <a:spLocks noGrp="1"/>
          </p:cNvSpPr>
          <p:nvPr>
            <p:ph type="title"/>
          </p:nvPr>
        </p:nvSpPr>
        <p:spPr/>
        <p:txBody>
          <a:bodyPr/>
          <a:lstStyle/>
          <a:p>
            <a:r>
              <a:rPr lang="en-US" dirty="0" smtClean="0"/>
              <a:t>HPI </a:t>
            </a:r>
            <a:endParaRPr lang="en-US" dirty="0"/>
          </a:p>
        </p:txBody>
      </p:sp>
    </p:spTree>
    <p:extLst>
      <p:ext uri="{BB962C8B-B14F-4D97-AF65-F5344CB8AC3E}">
        <p14:creationId xmlns:p14="http://schemas.microsoft.com/office/powerpoint/2010/main" val="2340562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2 days later the wife, who was unhappy that no imaging studies were done, takes her husband to a local Urgent Care Center for evaluation.</a:t>
            </a:r>
          </a:p>
          <a:p>
            <a:r>
              <a:rPr lang="en-US" dirty="0" smtClean="0">
                <a:solidFill>
                  <a:srgbClr val="FF0000"/>
                </a:solidFill>
              </a:rPr>
              <a:t>What went wrong in the ER?</a:t>
            </a:r>
            <a:endParaRPr lang="en-US" dirty="0">
              <a:solidFill>
                <a:srgbClr val="FF0000"/>
              </a:solidFill>
            </a:endParaRPr>
          </a:p>
        </p:txBody>
      </p:sp>
      <p:sp>
        <p:nvSpPr>
          <p:cNvPr id="2" name="Title 1"/>
          <p:cNvSpPr>
            <a:spLocks noGrp="1"/>
          </p:cNvSpPr>
          <p:nvPr>
            <p:ph type="title"/>
          </p:nvPr>
        </p:nvSpPr>
        <p:spPr/>
        <p:txBody>
          <a:bodyPr/>
          <a:lstStyle/>
          <a:p>
            <a:r>
              <a:rPr lang="en-US" dirty="0" smtClean="0"/>
              <a:t>HPI</a:t>
            </a:r>
            <a:endParaRPr lang="en-US" dirty="0"/>
          </a:p>
        </p:txBody>
      </p:sp>
    </p:spTree>
    <p:extLst>
      <p:ext uri="{BB962C8B-B14F-4D97-AF65-F5344CB8AC3E}">
        <p14:creationId xmlns:p14="http://schemas.microsoft.com/office/powerpoint/2010/main" val="3988333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Remember the principles we discussed: ask permission to discuss a topic; use Open-ended questions, Affirmations, Reflective statements and Summarization (OARS); Patient agenda setting</a:t>
            </a:r>
          </a:p>
          <a:p>
            <a:r>
              <a:rPr lang="en-US" dirty="0" smtClean="0"/>
              <a:t>What is important to you??</a:t>
            </a:r>
          </a:p>
          <a:p>
            <a:r>
              <a:rPr lang="en-US" dirty="0" smtClean="0">
                <a:solidFill>
                  <a:srgbClr val="FF0000"/>
                </a:solidFill>
              </a:rPr>
              <a:t>What is important to the patient/family??  </a:t>
            </a:r>
            <a:r>
              <a:rPr lang="en-US" dirty="0" smtClean="0"/>
              <a:t> How could this visit have been avoided?</a:t>
            </a:r>
            <a:endParaRPr lang="en-US" dirty="0"/>
          </a:p>
        </p:txBody>
      </p:sp>
      <p:sp>
        <p:nvSpPr>
          <p:cNvPr id="2" name="Title 1"/>
          <p:cNvSpPr>
            <a:spLocks noGrp="1"/>
          </p:cNvSpPr>
          <p:nvPr>
            <p:ph type="title"/>
          </p:nvPr>
        </p:nvSpPr>
        <p:spPr/>
        <p:txBody>
          <a:bodyPr/>
          <a:lstStyle/>
          <a:p>
            <a:r>
              <a:rPr lang="en-US" dirty="0" smtClean="0"/>
              <a:t>Communication!</a:t>
            </a:r>
            <a:endParaRPr lang="en-US" dirty="0"/>
          </a:p>
        </p:txBody>
      </p:sp>
    </p:spTree>
    <p:extLst>
      <p:ext uri="{BB962C8B-B14F-4D97-AF65-F5344CB8AC3E}">
        <p14:creationId xmlns:p14="http://schemas.microsoft.com/office/powerpoint/2010/main" val="3451144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cervical spine MRI is ordered and the patient is prescribed </a:t>
            </a:r>
            <a:r>
              <a:rPr lang="en-US" dirty="0" err="1" smtClean="0"/>
              <a:t>flexeril</a:t>
            </a:r>
            <a:r>
              <a:rPr lang="en-US" dirty="0" smtClean="0"/>
              <a:t> (cyclobenzaprine) and </a:t>
            </a:r>
            <a:r>
              <a:rPr lang="en-US" dirty="0" err="1" smtClean="0"/>
              <a:t>vicodin</a:t>
            </a:r>
            <a:r>
              <a:rPr lang="en-US" dirty="0" smtClean="0"/>
              <a:t> (hydrocodone and acetaminophen).  </a:t>
            </a:r>
          </a:p>
          <a:p>
            <a:r>
              <a:rPr lang="en-US" dirty="0" smtClean="0"/>
              <a:t>They are notified that the MRI reveals a “bulging disc” and encouraged to see the PCP</a:t>
            </a:r>
            <a:endParaRPr lang="en-US" dirty="0"/>
          </a:p>
          <a:p>
            <a:r>
              <a:rPr lang="en-US" dirty="0" smtClean="0"/>
              <a:t>EBM: At what point is it appropriate to order an MRI?</a:t>
            </a:r>
            <a:endParaRPr lang="en-US" dirty="0"/>
          </a:p>
        </p:txBody>
      </p:sp>
      <p:sp>
        <p:nvSpPr>
          <p:cNvPr id="2" name="Title 1"/>
          <p:cNvSpPr>
            <a:spLocks noGrp="1"/>
          </p:cNvSpPr>
          <p:nvPr>
            <p:ph type="title"/>
          </p:nvPr>
        </p:nvSpPr>
        <p:spPr/>
        <p:txBody>
          <a:bodyPr/>
          <a:lstStyle/>
          <a:p>
            <a:r>
              <a:rPr lang="en-US" dirty="0" smtClean="0"/>
              <a:t>HPI</a:t>
            </a:r>
            <a:endParaRPr lang="en-US" dirty="0"/>
          </a:p>
        </p:txBody>
      </p:sp>
    </p:spTree>
    <p:extLst>
      <p:ext uri="{BB962C8B-B14F-4D97-AF65-F5344CB8AC3E}">
        <p14:creationId xmlns:p14="http://schemas.microsoft.com/office/powerpoint/2010/main" val="4016938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3 days later, the patient presents to his PCP and is not much improved from either visit or his medications.  The PCP notes that the wife is concerned about husband’s memory problems but husband is not concerned and seemed to be answering questions appropriately.</a:t>
            </a:r>
          </a:p>
          <a:p>
            <a:r>
              <a:rPr lang="en-US" dirty="0" smtClean="0"/>
              <a:t>The patient is treated with a tapering steroid prescription</a:t>
            </a:r>
            <a:endParaRPr lang="en-US" dirty="0"/>
          </a:p>
        </p:txBody>
      </p:sp>
      <p:sp>
        <p:nvSpPr>
          <p:cNvPr id="2" name="Title 1"/>
          <p:cNvSpPr>
            <a:spLocks noGrp="1"/>
          </p:cNvSpPr>
          <p:nvPr>
            <p:ph type="title"/>
          </p:nvPr>
        </p:nvSpPr>
        <p:spPr/>
        <p:txBody>
          <a:bodyPr/>
          <a:lstStyle/>
          <a:p>
            <a:r>
              <a:rPr lang="en-US" dirty="0" smtClean="0"/>
              <a:t>HPI</a:t>
            </a:r>
            <a:endParaRPr lang="en-US" dirty="0"/>
          </a:p>
        </p:txBody>
      </p:sp>
    </p:spTree>
    <p:extLst>
      <p:ext uri="{BB962C8B-B14F-4D97-AF65-F5344CB8AC3E}">
        <p14:creationId xmlns:p14="http://schemas.microsoft.com/office/powerpoint/2010/main" val="1138708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Communications: was the wife’s concern truly addressed (could other things have been done to see if the patient’s memory was intact)?</a:t>
            </a:r>
          </a:p>
          <a:p>
            <a:r>
              <a:rPr lang="en-US" dirty="0" smtClean="0"/>
              <a:t>Bias: why was the patient treated with steroids?  </a:t>
            </a:r>
          </a:p>
          <a:p>
            <a:r>
              <a:rPr lang="en-US" dirty="0" smtClean="0"/>
              <a:t>EBM: were steroids a useful treatment for the patient?</a:t>
            </a:r>
            <a:endParaRPr lang="en-US" dirty="0"/>
          </a:p>
        </p:txBody>
      </p:sp>
      <p:sp>
        <p:nvSpPr>
          <p:cNvPr id="2" name="Title 1"/>
          <p:cNvSpPr>
            <a:spLocks noGrp="1"/>
          </p:cNvSpPr>
          <p:nvPr>
            <p:ph type="title"/>
          </p:nvPr>
        </p:nvSpPr>
        <p:spPr/>
        <p:txBody>
          <a:bodyPr/>
          <a:lstStyle/>
          <a:p>
            <a:r>
              <a:rPr lang="en-US" dirty="0" smtClean="0"/>
              <a:t>What Just Happened??</a:t>
            </a:r>
            <a:endParaRPr lang="en-US" dirty="0"/>
          </a:p>
        </p:txBody>
      </p:sp>
    </p:spTree>
    <p:extLst>
      <p:ext uri="{BB962C8B-B14F-4D97-AF65-F5344CB8AC3E}">
        <p14:creationId xmlns:p14="http://schemas.microsoft.com/office/powerpoint/2010/main" val="18928192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2925</TotalTime>
  <Words>1015</Words>
  <Application>Microsoft Office PowerPoint</Application>
  <PresentationFormat>On-screen Show (4:3)</PresentationFormat>
  <Paragraphs>91</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Concourse</vt:lpstr>
      <vt:lpstr>Critical Thinking -  How Do We Dissect a Case and What Can Go Wrong</vt:lpstr>
      <vt:lpstr>The History</vt:lpstr>
      <vt:lpstr>History of Present Illness</vt:lpstr>
      <vt:lpstr>HPI </vt:lpstr>
      <vt:lpstr>HPI</vt:lpstr>
      <vt:lpstr>Communication!</vt:lpstr>
      <vt:lpstr>HPI</vt:lpstr>
      <vt:lpstr>HPI</vt:lpstr>
      <vt:lpstr>What Just Happened??</vt:lpstr>
      <vt:lpstr>Bias</vt:lpstr>
      <vt:lpstr>HPI</vt:lpstr>
      <vt:lpstr>PMH</vt:lpstr>
      <vt:lpstr>Medications</vt:lpstr>
      <vt:lpstr>SH</vt:lpstr>
      <vt:lpstr>FH</vt:lpstr>
      <vt:lpstr>ROS</vt:lpstr>
      <vt:lpstr>ROS</vt:lpstr>
      <vt:lpstr>Work-up in ER</vt:lpstr>
      <vt:lpstr>Work-Up</vt:lpstr>
      <vt:lpstr>The Rest of the Story…</vt:lpstr>
      <vt:lpstr>Lesson Learned??</vt:lpstr>
      <vt:lpstr>Questions??</vt:lpstr>
    </vt:vector>
  </TitlesOfParts>
  <Company>Penn State Hershey Medical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Thinking Example</dc:title>
  <dc:creator>User</dc:creator>
  <cp:lastModifiedBy>User</cp:lastModifiedBy>
  <cp:revision>18</cp:revision>
  <dcterms:created xsi:type="dcterms:W3CDTF">2014-09-09T13:54:55Z</dcterms:created>
  <dcterms:modified xsi:type="dcterms:W3CDTF">2014-09-14T03:37:39Z</dcterms:modified>
</cp:coreProperties>
</file>